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7" r:id="rId2"/>
    <p:sldId id="273" r:id="rId3"/>
    <p:sldId id="272" r:id="rId4"/>
    <p:sldId id="275" r:id="rId5"/>
    <p:sldId id="258" r:id="rId6"/>
    <p:sldId id="267" r:id="rId7"/>
    <p:sldId id="256" r:id="rId8"/>
    <p:sldId id="279" r:id="rId9"/>
    <p:sldId id="280" r:id="rId10"/>
    <p:sldId id="281" r:id="rId11"/>
    <p:sldId id="282" r:id="rId12"/>
    <p:sldId id="283" r:id="rId13"/>
    <p:sldId id="284" r:id="rId14"/>
    <p:sldId id="274" r:id="rId15"/>
    <p:sldId id="277" r:id="rId16"/>
    <p:sldId id="285" r:id="rId17"/>
    <p:sldId id="286" r:id="rId18"/>
    <p:sldId id="271" r:id="rId19"/>
  </p:sldIdLst>
  <p:sldSz cx="9144000" cy="6858000" type="screen4x3"/>
  <p:notesSz cx="6883400" cy="10033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D803"/>
    <a:srgbClr val="FF6666"/>
    <a:srgbClr val="00408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35" autoAdjust="0"/>
  </p:normalViewPr>
  <p:slideViewPr>
    <p:cSldViewPr snapToGrid="0">
      <p:cViewPr>
        <p:scale>
          <a:sx n="66" d="100"/>
          <a:sy n="66" d="100"/>
        </p:scale>
        <p:origin x="-1284" y="-684"/>
      </p:cViewPr>
      <p:guideLst>
        <p:guide orient="horz" pos="672"/>
        <p:guide pos="4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900" y="0"/>
            <a:ext cx="2982913" cy="501650"/>
          </a:xfrm>
          <a:prstGeom prst="rect">
            <a:avLst/>
          </a:prstGeom>
        </p:spPr>
        <p:txBody>
          <a:bodyPr vert="horz" lIns="91440" tIns="45720" rIns="91440" bIns="45720" rtlCol="0"/>
          <a:lstStyle>
            <a:lvl1pPr algn="r">
              <a:defRPr sz="1200"/>
            </a:lvl1pPr>
          </a:lstStyle>
          <a:p>
            <a:fld id="{CE0BB3B6-0C6B-4AE0-BC9B-68B6974D5336}" type="datetimeFigureOut">
              <a:rPr lang="en-US" smtClean="0"/>
              <a:pPr/>
              <a:t>6/7/2010</a:t>
            </a:fld>
            <a:endParaRPr lang="en-US"/>
          </a:p>
        </p:txBody>
      </p:sp>
      <p:sp>
        <p:nvSpPr>
          <p:cNvPr id="4" name="Slide Image Placeholder 3"/>
          <p:cNvSpPr>
            <a:spLocks noGrp="1" noRot="1" noChangeAspect="1"/>
          </p:cNvSpPr>
          <p:nvPr>
            <p:ph type="sldImg" idx="2"/>
          </p:nvPr>
        </p:nvSpPr>
        <p:spPr>
          <a:xfrm>
            <a:off x="933450" y="752475"/>
            <a:ext cx="5016500" cy="3762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765675"/>
            <a:ext cx="5505450" cy="45148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29763"/>
            <a:ext cx="2982913"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900" y="9529763"/>
            <a:ext cx="2982913" cy="501650"/>
          </a:xfrm>
          <a:prstGeom prst="rect">
            <a:avLst/>
          </a:prstGeom>
        </p:spPr>
        <p:txBody>
          <a:bodyPr vert="horz" lIns="91440" tIns="45720" rIns="91440" bIns="45720" rtlCol="0" anchor="b"/>
          <a:lstStyle>
            <a:lvl1pPr algn="r">
              <a:defRPr sz="1200"/>
            </a:lvl1pPr>
          </a:lstStyle>
          <a:p>
            <a:fld id="{EFA26C0A-484B-41D7-B65F-A7987ED29C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Thomas_Vander_Wal" TargetMode="External"/><Relationship Id="rId3" Type="http://schemas.openxmlformats.org/officeDocument/2006/relationships/hyperlink" Target="http://en.wikipedia.org/wiki/Collaborative" TargetMode="External"/><Relationship Id="rId7" Type="http://schemas.openxmlformats.org/officeDocument/2006/relationships/hyperlink" Target="http://en.wikipedia.org/wiki/Wikipedia:Citation_neede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Content_(media_and_publishing)" TargetMode="External"/><Relationship Id="rId11" Type="http://schemas.openxmlformats.org/officeDocument/2006/relationships/hyperlink" Target="http://en.wikipedia.org/wiki/Folksonomy" TargetMode="External"/><Relationship Id="rId5" Type="http://schemas.openxmlformats.org/officeDocument/2006/relationships/hyperlink" Target="http://en.wikipedia.org/wiki/Categorization" TargetMode="External"/><Relationship Id="rId10" Type="http://schemas.openxmlformats.org/officeDocument/2006/relationships/hyperlink" Target="http://en.wikipedia.org/wiki/Taxonomy" TargetMode="External"/><Relationship Id="rId4" Type="http://schemas.openxmlformats.org/officeDocument/2006/relationships/hyperlink" Target="http://en.wikipedia.org/wiki/Tag_(metadata)" TargetMode="External"/><Relationship Id="rId9" Type="http://schemas.openxmlformats.org/officeDocument/2006/relationships/hyperlink" Target="http://en.wikipedia.org/wiki/Portmantea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p2pfoundation.net/Wisdom_of_Crowds" TargetMode="External"/><Relationship Id="rId3" Type="http://schemas.openxmlformats.org/officeDocument/2006/relationships/hyperlink" Target="http://en.wikipedia.org/wiki/Yahoo!" TargetMode="External"/><Relationship Id="rId7" Type="http://schemas.openxmlformats.org/officeDocument/2006/relationships/hyperlink" Target="http://en.wikipedia.org/wiki/Open_Content_Allianc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University_of_Toronto" TargetMode="External"/><Relationship Id="rId5" Type="http://schemas.openxmlformats.org/officeDocument/2006/relationships/hyperlink" Target="http://en.wikipedia.org/wiki/University_of_California" TargetMode="External"/><Relationship Id="rId4" Type="http://schemas.openxmlformats.org/officeDocument/2006/relationships/hyperlink" Target="http://en.wikipedia.org/wiki/Internet_Archiv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inucci.com/Darcy2/articles/Print/Printarticle7.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inucci.com/Darcy2/articles/Print/Printarticle7.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2web20.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Library_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 2.0 rather than a set definition refers</a:t>
            </a:r>
            <a:r>
              <a:rPr lang="en-US" baseline="0" dirty="0" smtClean="0"/>
              <a:t> to a set of characteristics where online sharing and collaboration is at its heart, and its made possible by software developers and users of the web.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Web 2.0, is associated</a:t>
            </a:r>
            <a:r>
              <a:rPr lang="en-US" baseline="0" dirty="0" smtClean="0"/>
              <a:t> with  Tim </a:t>
            </a:r>
            <a:r>
              <a:rPr lang="en-US" dirty="0" smtClean="0"/>
              <a:t>O’Reilly  of O’Reilly Media in 2004, refers to a perceived or proposed second generation of web-services – such as social networking sites, wiki’s, communication tools and </a:t>
            </a:r>
            <a:r>
              <a:rPr lang="en-US" dirty="0" err="1" smtClean="0"/>
              <a:t>folksonomies</a:t>
            </a:r>
            <a:r>
              <a:rPr lang="en-US" dirty="0" smtClean="0"/>
              <a:t> – that emphasize online collaboration and sharing amongst users.</a:t>
            </a:r>
          </a:p>
          <a:p>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dirty="0" err="1" smtClean="0"/>
              <a:t>Folksonomies</a:t>
            </a:r>
            <a:r>
              <a:rPr lang="en-US" sz="1200" i="1" u="sng" dirty="0" smtClean="0"/>
              <a:t>  =</a:t>
            </a:r>
            <a:r>
              <a:rPr lang="en-US" sz="1200" i="1" u="sng" baseline="0" dirty="0" smtClean="0"/>
              <a:t> </a:t>
            </a:r>
            <a:r>
              <a:rPr lang="en-US" sz="1200" b="0" i="0" kern="1200" dirty="0" smtClean="0">
                <a:solidFill>
                  <a:schemeClr val="tx1"/>
                </a:solidFill>
                <a:latin typeface="+mn-lt"/>
                <a:ea typeface="+mn-ea"/>
                <a:cs typeface="+mn-cs"/>
              </a:rPr>
              <a:t>A </a:t>
            </a:r>
            <a:r>
              <a:rPr lang="en-US" sz="1200" b="1" i="0" kern="1200" dirty="0" err="1" smtClean="0">
                <a:solidFill>
                  <a:schemeClr val="tx1"/>
                </a:solidFill>
                <a:latin typeface="+mn-lt"/>
                <a:ea typeface="+mn-ea"/>
                <a:cs typeface="+mn-cs"/>
              </a:rPr>
              <a:t>folksonomy</a:t>
            </a:r>
            <a:r>
              <a:rPr lang="en-US" sz="1200" b="0" i="0" kern="1200" dirty="0" smtClean="0">
                <a:solidFill>
                  <a:schemeClr val="tx1"/>
                </a:solidFill>
                <a:latin typeface="+mn-lt"/>
                <a:ea typeface="+mn-ea"/>
                <a:cs typeface="+mn-cs"/>
              </a:rPr>
              <a:t> is a system of classification derived from the practice and method of </a:t>
            </a:r>
            <a:r>
              <a:rPr lang="en-US" sz="1200" b="0" i="0" u="none" strike="noStrike" kern="1200" dirty="0" smtClean="0">
                <a:solidFill>
                  <a:schemeClr val="tx1"/>
                </a:solidFill>
                <a:latin typeface="+mn-lt"/>
                <a:ea typeface="+mn-ea"/>
                <a:cs typeface="+mn-cs"/>
                <a:hlinkClick r:id="rId3" action="ppaction://hlinkfile" tooltip="Collaborative"/>
              </a:rPr>
              <a:t>collaboratively</a:t>
            </a:r>
            <a:r>
              <a:rPr lang="en-US" sz="1200" b="0" i="0" kern="1200" dirty="0" smtClean="0">
                <a:solidFill>
                  <a:schemeClr val="tx1"/>
                </a:solidFill>
                <a:latin typeface="+mn-lt"/>
                <a:ea typeface="+mn-ea"/>
                <a:cs typeface="+mn-cs"/>
              </a:rPr>
              <a:t> creating and managing </a:t>
            </a:r>
            <a:r>
              <a:rPr lang="en-US" sz="1200" b="0" i="0" u="none" strike="noStrike" kern="1200" dirty="0" smtClean="0">
                <a:solidFill>
                  <a:schemeClr val="tx1"/>
                </a:solidFill>
                <a:latin typeface="+mn-lt"/>
                <a:ea typeface="+mn-ea"/>
                <a:cs typeface="+mn-cs"/>
                <a:hlinkClick r:id="rId4" action="ppaction://hlinkfile" tooltip="Tag (metadata)"/>
              </a:rPr>
              <a:t>tags</a:t>
            </a:r>
            <a:r>
              <a:rPr lang="en-US" sz="1200" b="0" i="0" kern="1200" dirty="0" smtClean="0">
                <a:solidFill>
                  <a:schemeClr val="tx1"/>
                </a:solidFill>
                <a:latin typeface="+mn-lt"/>
                <a:ea typeface="+mn-ea"/>
                <a:cs typeface="+mn-cs"/>
              </a:rPr>
              <a:t> to annotate and </a:t>
            </a:r>
            <a:r>
              <a:rPr lang="en-US" sz="1200" b="0" i="0" u="none" strike="noStrike" kern="1200" dirty="0" smtClean="0">
                <a:solidFill>
                  <a:schemeClr val="tx1"/>
                </a:solidFill>
                <a:latin typeface="+mn-lt"/>
                <a:ea typeface="+mn-ea"/>
                <a:cs typeface="+mn-cs"/>
                <a:hlinkClick r:id="rId5" action="ppaction://hlinkfile" tooltip="Categorization"/>
              </a:rPr>
              <a:t>categorize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6" action="ppaction://hlinkfile" tooltip="Content (media and publishing)"/>
              </a:rPr>
              <a:t>content</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 action="ppaction://hlinkfile"/>
              </a:rPr>
              <a:t>[1][2]</a:t>
            </a:r>
            <a:r>
              <a:rPr lang="en-US" sz="1200" b="0" i="0" kern="1200" dirty="0" smtClean="0">
                <a:solidFill>
                  <a:schemeClr val="tx1"/>
                </a:solidFill>
                <a:latin typeface="+mn-lt"/>
                <a:ea typeface="+mn-ea"/>
                <a:cs typeface="+mn-cs"/>
              </a:rPr>
              <a:t> this practice is also known as </a:t>
            </a:r>
            <a:r>
              <a:rPr lang="en-US" sz="1200" b="1" i="0" kern="1200" dirty="0" smtClean="0">
                <a:solidFill>
                  <a:schemeClr val="tx1"/>
                </a:solidFill>
                <a:latin typeface="+mn-lt"/>
                <a:ea typeface="+mn-ea"/>
                <a:cs typeface="+mn-cs"/>
              </a:rPr>
              <a:t>collaborative tagging</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social classification</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social indexing</a:t>
            </a:r>
            <a:r>
              <a:rPr lang="en-US" sz="1200" b="0" i="0" kern="1200" dirty="0" smtClean="0">
                <a:solidFill>
                  <a:schemeClr val="tx1"/>
                </a:solidFill>
                <a:latin typeface="+mn-lt"/>
                <a:ea typeface="+mn-ea"/>
                <a:cs typeface="+mn-cs"/>
              </a:rPr>
              <a:t>, and </a:t>
            </a:r>
            <a:r>
              <a:rPr lang="en-US" sz="1200" b="1" i="0" kern="1200" dirty="0" smtClean="0">
                <a:solidFill>
                  <a:schemeClr val="tx1"/>
                </a:solidFill>
                <a:latin typeface="+mn-lt"/>
                <a:ea typeface="+mn-ea"/>
                <a:cs typeface="+mn-cs"/>
              </a:rPr>
              <a:t>social tagging</a:t>
            </a:r>
            <a:r>
              <a:rPr lang="en-US" sz="1200" b="0" i="0" kern="1200" dirty="0" smtClean="0">
                <a:solidFill>
                  <a:schemeClr val="tx1"/>
                </a:solidFill>
                <a:latin typeface="+mn-lt"/>
                <a:ea typeface="+mn-ea"/>
                <a:cs typeface="+mn-cs"/>
              </a:rPr>
              <a:t>.</a:t>
            </a:r>
            <a:r>
              <a:rPr lang="en-US" sz="1200" b="0" i="0" kern="1200" baseline="30000" dirty="0" smtClean="0">
                <a:solidFill>
                  <a:schemeClr val="tx1"/>
                </a:solidFill>
                <a:latin typeface="+mn-lt"/>
                <a:ea typeface="+mn-ea"/>
                <a:cs typeface="+mn-cs"/>
              </a:rPr>
              <a:t>[</a:t>
            </a:r>
            <a:r>
              <a:rPr lang="en-US" sz="1200" b="0" i="1" u="none" strike="noStrike" kern="1200" baseline="30000" dirty="0" smtClean="0">
                <a:solidFill>
                  <a:schemeClr val="tx1"/>
                </a:solidFill>
                <a:latin typeface="+mn-lt"/>
                <a:ea typeface="+mn-ea"/>
                <a:cs typeface="+mn-cs"/>
                <a:hlinkClick r:id="rId7" action="ppaction://hlinkfile" tooltip="Wikipedia:Citation needed"/>
              </a:rPr>
              <a:t>citation needed</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Folksonomy</a:t>
            </a:r>
            <a:r>
              <a:rPr lang="en-US" sz="1200" b="0" i="0" kern="1200" dirty="0" smtClean="0">
                <a:solidFill>
                  <a:schemeClr val="tx1"/>
                </a:solidFill>
                <a:latin typeface="+mn-lt"/>
                <a:ea typeface="+mn-ea"/>
                <a:cs typeface="+mn-cs"/>
              </a:rPr>
              <a:t>, a term coined by </a:t>
            </a:r>
            <a:r>
              <a:rPr lang="en-US" sz="1200" b="0" i="0" u="none" strike="noStrike" kern="1200" dirty="0" smtClean="0">
                <a:solidFill>
                  <a:schemeClr val="tx1"/>
                </a:solidFill>
                <a:latin typeface="+mn-lt"/>
                <a:ea typeface="+mn-ea"/>
                <a:cs typeface="+mn-cs"/>
                <a:hlinkClick r:id="rId8" action="ppaction://hlinkfile" tooltip="Thomas Vander Wal"/>
              </a:rPr>
              <a:t>Thomas Vander Wal</a:t>
            </a:r>
            <a:r>
              <a:rPr lang="en-US" sz="1200" b="0" i="0" kern="1200" dirty="0" smtClean="0">
                <a:solidFill>
                  <a:schemeClr val="tx1"/>
                </a:solidFill>
                <a:latin typeface="+mn-lt"/>
                <a:ea typeface="+mn-ea"/>
                <a:cs typeface="+mn-cs"/>
              </a:rPr>
              <a:t>, is </a:t>
            </a:r>
            <a:r>
              <a:rPr lang="en-US" sz="1200" b="0" i="0" kern="1200" dirty="0" err="1" smtClean="0">
                <a:solidFill>
                  <a:schemeClr val="tx1"/>
                </a:solidFill>
                <a:latin typeface="+mn-lt"/>
                <a:ea typeface="+mn-ea"/>
                <a:cs typeface="+mn-cs"/>
              </a:rPr>
              <a:t>a</a:t>
            </a:r>
            <a:r>
              <a:rPr lang="en-US" sz="1200" b="0" i="0" u="none" strike="noStrike" kern="1200" dirty="0" err="1" smtClean="0">
                <a:solidFill>
                  <a:schemeClr val="tx1"/>
                </a:solidFill>
                <a:latin typeface="+mn-lt"/>
                <a:ea typeface="+mn-ea"/>
                <a:cs typeface="+mn-cs"/>
                <a:hlinkClick r:id="rId9" action="ppaction://hlinkfile" tooltip="Portmanteau"/>
              </a:rPr>
              <a:t>portmanteau</a:t>
            </a:r>
            <a:r>
              <a:rPr lang="en-US" sz="1200" b="0" i="0" kern="1200" dirty="0" smtClean="0">
                <a:solidFill>
                  <a:schemeClr val="tx1"/>
                </a:solidFill>
                <a:latin typeface="+mn-lt"/>
                <a:ea typeface="+mn-ea"/>
                <a:cs typeface="+mn-cs"/>
              </a:rPr>
              <a:t> of </a:t>
            </a:r>
            <a:r>
              <a:rPr lang="en-US" sz="1200" b="0" i="1" kern="1200" dirty="0" smtClean="0">
                <a:solidFill>
                  <a:schemeClr val="tx1"/>
                </a:solidFill>
                <a:latin typeface="+mn-lt"/>
                <a:ea typeface="+mn-ea"/>
                <a:cs typeface="+mn-cs"/>
              </a:rPr>
              <a:t>folk</a:t>
            </a:r>
            <a:r>
              <a:rPr lang="en-US" sz="1200" b="0" i="0" kern="1200" dirty="0" smtClean="0">
                <a:solidFill>
                  <a:schemeClr val="tx1"/>
                </a:solidFill>
                <a:latin typeface="+mn-lt"/>
                <a:ea typeface="+mn-ea"/>
                <a:cs typeface="+mn-cs"/>
              </a:rPr>
              <a:t> and </a:t>
            </a:r>
            <a:r>
              <a:rPr lang="en-US" sz="1200" b="0" i="1" u="none" strike="noStrike" kern="1200" dirty="0" smtClean="0">
                <a:solidFill>
                  <a:schemeClr val="tx1"/>
                </a:solidFill>
                <a:latin typeface="+mn-lt"/>
                <a:ea typeface="+mn-ea"/>
                <a:cs typeface="+mn-cs"/>
                <a:hlinkClick r:id="rId10" action="ppaction://hlinkfile" tooltip="Taxonomy"/>
              </a:rPr>
              <a:t>taxonomy</a:t>
            </a:r>
            <a:r>
              <a:rPr lang="en-US" sz="1200" b="0" i="1" u="none" strike="noStrike" kern="1200" dirty="0" smtClean="0">
                <a:solidFill>
                  <a:schemeClr val="tx1"/>
                </a:solidFill>
                <a:latin typeface="+mn-lt"/>
                <a:ea typeface="+mn-ea"/>
                <a:cs typeface="+mn-cs"/>
              </a:rPr>
              <a:t> </a:t>
            </a:r>
            <a:r>
              <a:rPr lang="en-US" dirty="0" smtClean="0">
                <a:hlinkClick r:id="rId11"/>
              </a:rPr>
              <a:t>http://en.wikipedia.org/wiki/Folksonomy</a:t>
            </a:r>
            <a:endParaRPr lang="en-US" sz="1200" i="1" u="sng" dirty="0" smtClean="0"/>
          </a:p>
          <a:p>
            <a:pPr algn="l"/>
            <a:endParaRPr lang="en-US" dirty="0" smtClean="0"/>
          </a:p>
          <a:p>
            <a:pPr algn="l"/>
            <a:r>
              <a:rPr lang="en-US" dirty="0" err="1" smtClean="0"/>
              <a:t>Longtail</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Open Content Alliance = </a:t>
            </a:r>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Open Content Alliance</a:t>
            </a:r>
            <a:r>
              <a:rPr lang="en-US" sz="1200" b="0" i="0" kern="1200" dirty="0" smtClean="0">
                <a:solidFill>
                  <a:schemeClr val="tx1"/>
                </a:solidFill>
                <a:latin typeface="+mn-lt"/>
                <a:ea typeface="+mn-ea"/>
                <a:cs typeface="+mn-cs"/>
              </a:rPr>
              <a:t> (OCA) is a consortium of organizations contributing to a permanent, publicly accessible archive of digitized texts. Its creation was announced in October 2005 by </a:t>
            </a:r>
            <a:r>
              <a:rPr lang="en-US" sz="1200" b="0" i="0" u="none" strike="noStrike" kern="1200" dirty="0" smtClean="0">
                <a:solidFill>
                  <a:schemeClr val="tx1"/>
                </a:solidFill>
                <a:latin typeface="+mn-lt"/>
                <a:ea typeface="+mn-ea"/>
                <a:cs typeface="+mn-cs"/>
                <a:hlinkClick r:id="rId3" action="ppaction://hlinkfile" tooltip="Yahoo!"/>
              </a:rPr>
              <a:t>Yahoo!</a:t>
            </a:r>
            <a:r>
              <a:rPr lang="en-US" sz="1200" b="0" i="0" kern="1200" dirty="0" smtClean="0">
                <a:solidFill>
                  <a:schemeClr val="tx1"/>
                </a:solidFill>
                <a:latin typeface="+mn-lt"/>
                <a:ea typeface="+mn-ea"/>
                <a:cs typeface="+mn-cs"/>
              </a:rPr>
              <a:t>, the </a:t>
            </a:r>
            <a:r>
              <a:rPr lang="en-US" sz="1200" b="0" i="0" u="sng" kern="1200" dirty="0" smtClean="0">
                <a:solidFill>
                  <a:schemeClr val="tx1"/>
                </a:solidFill>
                <a:latin typeface="+mn-lt"/>
                <a:ea typeface="+mn-ea"/>
                <a:cs typeface="+mn-cs"/>
                <a:hlinkClick r:id="rId4" action="ppaction://hlinkfile" tooltip="Internet Archive"/>
              </a:rPr>
              <a:t>Internet Archive</a:t>
            </a:r>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5" action="ppaction://hlinkfile" tooltip="University of California"/>
              </a:rPr>
              <a:t>University of California</a:t>
            </a:r>
            <a:r>
              <a:rPr lang="en-US" sz="1200" b="0" i="0" kern="1200" dirty="0" smtClean="0">
                <a:solidFill>
                  <a:schemeClr val="tx1"/>
                </a:solidFill>
                <a:latin typeface="+mn-lt"/>
                <a:ea typeface="+mn-ea"/>
                <a:cs typeface="+mn-cs"/>
              </a:rPr>
              <a:t>, the </a:t>
            </a:r>
            <a:r>
              <a:rPr lang="en-US" sz="1200" b="0" i="0" u="none" strike="noStrike" kern="1200" dirty="0" smtClean="0">
                <a:solidFill>
                  <a:schemeClr val="tx1"/>
                </a:solidFill>
                <a:latin typeface="+mn-lt"/>
                <a:ea typeface="+mn-ea"/>
                <a:cs typeface="+mn-cs"/>
                <a:hlinkClick r:id="rId6" action="ppaction://hlinkfile" tooltip="University of Toronto"/>
              </a:rPr>
              <a:t>University of Toronto</a:t>
            </a:r>
            <a:r>
              <a:rPr lang="en-US" sz="1200" b="0" i="0" kern="1200" dirty="0" smtClean="0">
                <a:solidFill>
                  <a:schemeClr val="tx1"/>
                </a:solidFill>
                <a:latin typeface="+mn-lt"/>
                <a:ea typeface="+mn-ea"/>
                <a:cs typeface="+mn-cs"/>
              </a:rPr>
              <a:t> and others </a:t>
            </a:r>
            <a:r>
              <a:rPr lang="en-US" sz="1200" b="0" i="0" u="none" strike="noStrike" kern="1200" baseline="30000" dirty="0" smtClean="0">
                <a:solidFill>
                  <a:schemeClr val="tx1"/>
                </a:solidFill>
                <a:latin typeface="+mn-lt"/>
                <a:ea typeface="+mn-ea"/>
                <a:cs typeface="+mn-cs"/>
                <a:hlinkClick r:id="" action="ppaction://hlinkfile"/>
              </a:rPr>
              <a:t>[1]</a:t>
            </a:r>
            <a:r>
              <a:rPr lang="en-US" sz="1200" b="0" i="0" kern="1200" dirty="0" smtClean="0">
                <a:solidFill>
                  <a:schemeClr val="tx1"/>
                </a:solidFill>
                <a:latin typeface="+mn-lt"/>
                <a:ea typeface="+mn-ea"/>
                <a:cs typeface="+mn-cs"/>
              </a:rPr>
              <a:t>. Scanning for the Open Content Alliance is administered by the </a:t>
            </a:r>
            <a:r>
              <a:rPr lang="en-US" sz="1200" b="0" i="0" u="none" strike="noStrike" kern="1200" dirty="0" smtClean="0">
                <a:solidFill>
                  <a:schemeClr val="tx1"/>
                </a:solidFill>
                <a:latin typeface="+mn-lt"/>
                <a:ea typeface="+mn-ea"/>
                <a:cs typeface="+mn-cs"/>
                <a:hlinkClick r:id="rId4" action="ppaction://hlinkfile" tooltip="Internet Archive"/>
              </a:rPr>
              <a:t>Internet Archive</a:t>
            </a:r>
            <a:r>
              <a:rPr lang="en-US" sz="1200" b="0" i="0" kern="1200" dirty="0" smtClean="0">
                <a:solidFill>
                  <a:schemeClr val="tx1"/>
                </a:solidFill>
                <a:latin typeface="+mn-lt"/>
                <a:ea typeface="+mn-ea"/>
                <a:cs typeface="+mn-cs"/>
              </a:rPr>
              <a:t>, which also provides permanent storage and access through its website. </a:t>
            </a:r>
            <a:r>
              <a:rPr lang="en-US" dirty="0" smtClean="0">
                <a:hlinkClick r:id="rId7"/>
              </a:rPr>
              <a:t>http://en.wikipedia.org/wiki/Open_Content_Alliance</a:t>
            </a:r>
            <a:endParaRPr lang="en-US" sz="1200" b="0" i="0" kern="1200" dirty="0" smtClean="0">
              <a:solidFill>
                <a:schemeClr val="tx1"/>
              </a:solidFill>
              <a:latin typeface="+mn-lt"/>
              <a:ea typeface="+mn-ea"/>
              <a:cs typeface="+mn-cs"/>
            </a:endParaRPr>
          </a:p>
          <a:p>
            <a:pPr algn="l"/>
            <a:endParaRPr lang="en-US" sz="1200" b="0" i="0" kern="1200" dirty="0" smtClean="0">
              <a:solidFill>
                <a:schemeClr val="tx1"/>
              </a:solidFill>
              <a:latin typeface="+mn-lt"/>
              <a:ea typeface="+mn-ea"/>
              <a:cs typeface="+mn-cs"/>
            </a:endParaRPr>
          </a:p>
          <a:p>
            <a:pPr algn="l"/>
            <a:r>
              <a:rPr lang="en-US" sz="1200" b="0" i="0" kern="1200" dirty="0" smtClean="0">
                <a:solidFill>
                  <a:schemeClr val="tx1"/>
                </a:solidFill>
                <a:latin typeface="+mn-lt"/>
                <a:ea typeface="+mn-ea"/>
                <a:cs typeface="+mn-cs"/>
              </a:rPr>
              <a:t>User </a:t>
            </a:r>
            <a:r>
              <a:rPr lang="en-US" sz="1200" b="0" i="0" kern="1200" dirty="0" err="1" smtClean="0">
                <a:solidFill>
                  <a:schemeClr val="tx1"/>
                </a:solidFill>
                <a:latin typeface="+mn-lt"/>
                <a:ea typeface="+mn-ea"/>
                <a:cs typeface="+mn-cs"/>
              </a:rPr>
              <a:t>behaviour</a:t>
            </a:r>
            <a:r>
              <a:rPr lang="en-US" sz="1200" b="0" i="0" kern="120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millenials</a:t>
            </a:r>
            <a:r>
              <a:rPr lang="en-US" sz="1200" b="0" i="0" kern="1200" baseline="0" dirty="0" smtClean="0">
                <a:solidFill>
                  <a:schemeClr val="tx1"/>
                </a:solidFill>
                <a:latin typeface="+mn-lt"/>
                <a:ea typeface="+mn-ea"/>
                <a:cs typeface="+mn-cs"/>
              </a:rPr>
              <a:t>, digital natives, and generation theories.</a:t>
            </a:r>
            <a:endParaRPr lang="en-US" sz="1200" b="0" i="0" kern="1200" dirty="0" smtClean="0">
              <a:solidFill>
                <a:schemeClr val="tx1"/>
              </a:solidFill>
              <a:latin typeface="+mn-lt"/>
              <a:ea typeface="+mn-ea"/>
              <a:cs typeface="+mn-cs"/>
            </a:endParaRPr>
          </a:p>
          <a:p>
            <a:pPr algn="l"/>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Wisdom</a:t>
            </a:r>
            <a:r>
              <a:rPr lang="en-US" sz="1200" b="0" i="0" kern="1200" baseline="0" dirty="0" smtClean="0">
                <a:solidFill>
                  <a:schemeClr val="tx1"/>
                </a:solidFill>
                <a:latin typeface="+mn-lt"/>
                <a:ea typeface="+mn-ea"/>
                <a:cs typeface="+mn-cs"/>
              </a:rPr>
              <a:t> of crowds= </a:t>
            </a:r>
            <a:r>
              <a:rPr lang="en-US" sz="1200" b="1" i="0" kern="1200" dirty="0" smtClean="0">
                <a:solidFill>
                  <a:schemeClr val="tx1"/>
                </a:solidFill>
                <a:latin typeface="+mn-lt"/>
                <a:ea typeface="+mn-ea"/>
                <a:cs typeface="+mn-cs"/>
              </a:rPr>
              <a:t>The Wisdom of Crowds = the theory that a larger group of diverse people can make better decisions, and display more intelligence than any smaller collection of experts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James </a:t>
            </a:r>
            <a:r>
              <a:rPr lang="en-US" sz="1200" b="0" i="0" kern="1200" dirty="0" err="1" smtClean="0">
                <a:solidFill>
                  <a:schemeClr val="tx1"/>
                </a:solidFill>
                <a:latin typeface="+mn-lt"/>
                <a:ea typeface="+mn-ea"/>
                <a:cs typeface="+mn-cs"/>
              </a:rPr>
              <a:t>Surowiecki's</a:t>
            </a:r>
            <a:r>
              <a:rPr lang="en-US" sz="1200" b="0" i="0" kern="1200" dirty="0" smtClean="0">
                <a:solidFill>
                  <a:schemeClr val="tx1"/>
                </a:solidFill>
                <a:latin typeface="+mn-lt"/>
                <a:ea typeface="+mn-ea"/>
                <a:cs typeface="+mn-cs"/>
              </a:rPr>
              <a:t> book of the same title focuses on collaborations whereby "a diverse group of individuals work largely independently of one another".</a:t>
            </a:r>
            <a:r>
              <a:rPr lang="en-US" dirty="0" smtClean="0">
                <a:hlinkClick r:id="rId8"/>
              </a:rPr>
              <a:t> http://p2pfoundation.net/Wisdom_of_Crowds</a:t>
            </a:r>
            <a:endParaRPr lang="en-US" sz="1200" b="0" i="0" kern="1200" dirty="0" smtClean="0">
              <a:solidFill>
                <a:schemeClr val="tx1"/>
              </a:solidFill>
              <a:latin typeface="+mn-lt"/>
              <a:ea typeface="+mn-ea"/>
              <a:cs typeface="+mn-cs"/>
            </a:endParaRPr>
          </a:p>
          <a:p>
            <a:pPr algn="l"/>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should we bother.</a:t>
            </a:r>
            <a:r>
              <a:rPr lang="en-US" baseline="0" dirty="0" smtClean="0"/>
              <a:t> Why should TUT bother with 23 Web.2 tools and services?</a:t>
            </a:r>
            <a:endParaRPr lang="en-US" dirty="0" smtClean="0"/>
          </a:p>
          <a:p>
            <a:r>
              <a:rPr lang="en-US" dirty="0" smtClean="0"/>
              <a:t>Because its</a:t>
            </a:r>
            <a:r>
              <a:rPr lang="en-US" baseline="0" dirty="0" smtClean="0"/>
              <a:t> where our students are</a:t>
            </a:r>
          </a:p>
          <a:p>
            <a:r>
              <a:rPr lang="en-US" baseline="0" dirty="0" smtClean="0"/>
              <a:t>We have also already committed to it in the TUT strategy.</a:t>
            </a: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Playing allows us to be creative. And</a:t>
            </a:r>
            <a:r>
              <a:rPr lang="en-US" baseline="0" dirty="0" smtClean="0"/>
              <a:t> have fun!</a:t>
            </a: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term was coined by Darcy</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DiNucci</a:t>
            </a:r>
            <a:r>
              <a:rPr lang="en-US" sz="1200" b="0" i="0" kern="1200" baseline="0" dirty="0" smtClean="0">
                <a:solidFill>
                  <a:schemeClr val="tx1"/>
                </a:solidFill>
                <a:latin typeface="+mn-lt"/>
                <a:ea typeface="+mn-ea"/>
                <a:cs typeface="+mn-cs"/>
              </a:rPr>
              <a:t>, in 1999, and is also </a:t>
            </a:r>
            <a:r>
              <a:rPr lang="en-US" dirty="0" smtClean="0"/>
              <a:t>Web 2.0, is associated</a:t>
            </a:r>
            <a:r>
              <a:rPr lang="en-US" baseline="0" dirty="0" smtClean="0"/>
              <a:t> with  Tim </a:t>
            </a:r>
            <a:r>
              <a:rPr lang="en-US" dirty="0" smtClean="0"/>
              <a:t>O’Reilly  of O’Reilly Media Web 2.0 Conference in 2004, refers to a perceived or proposed second generation of web-services – such as social networking sites, wiki’s, communication tools and </a:t>
            </a:r>
            <a:r>
              <a:rPr lang="en-US" dirty="0" err="1" smtClean="0"/>
              <a:t>folksonomies</a:t>
            </a:r>
            <a:r>
              <a:rPr lang="en-US" dirty="0" smtClean="0"/>
              <a:t> – that emphasize online collaboration and sharing amongst users.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Fragmented future </a:t>
            </a:r>
            <a:r>
              <a:rPr lang="en-US" sz="1200" b="0" i="0" kern="1200" dirty="0" err="1" smtClean="0">
                <a:solidFill>
                  <a:schemeClr val="tx1"/>
                </a:solidFill>
                <a:latin typeface="+mn-lt"/>
                <a:ea typeface="+mn-ea"/>
                <a:cs typeface="+mn-cs"/>
              </a:rPr>
              <a:t>DiNucci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april</a:t>
            </a:r>
            <a:r>
              <a:rPr lang="en-US" sz="1200" b="0" i="0" kern="1200" dirty="0" smtClean="0">
                <a:solidFill>
                  <a:schemeClr val="tx1"/>
                </a:solidFill>
                <a:latin typeface="+mn-lt"/>
                <a:ea typeface="+mn-ea"/>
                <a:cs typeface="+mn-cs"/>
              </a:rPr>
              <a:t> 1999. </a:t>
            </a:r>
            <a:r>
              <a:rPr lang="en-US" dirty="0" smtClean="0">
                <a:hlinkClick r:id="rId3"/>
              </a:rPr>
              <a:t>http://www.cdinucci.com/Darcy2/articles/Print/Printarticle7.html</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“Web 1.0... The Web as we know it is essentially a prototype—a proof of concept. Now the concept—interactive content universally accessible through a standard interface—has proven so successful that a new industry is now set on transforming it, capitalizing on all the possibilities of that powerful idea.</a:t>
            </a:r>
          </a:p>
          <a:p>
            <a:r>
              <a:rPr lang="en-US" sz="1200" dirty="0" smtClean="0"/>
              <a:t>The first glimmerings of Web 2.0 are now beginning to appear … Now we can see that the defining thing about the Web won’t be any visible characteristic at all. The Web will be identified only by its underlying DNA structure—TCP/IP,.. HTTP …, and URLs… As those technologies define its workings, the Web’s outward form—the hardware and software we use to view it—will multiply. On the front end, the Web will fragment into countless permutations with different looks, behaviors, uses, and hardware hosts. The Web will be understood, not as </a:t>
            </a:r>
            <a:r>
              <a:rPr lang="en-US" sz="1200" dirty="0" err="1" smtClean="0"/>
              <a:t>screenfuls</a:t>
            </a:r>
            <a:r>
              <a:rPr lang="en-US" sz="1200" dirty="0" smtClean="0"/>
              <a:t> of text and graphics but as a transport mechanism, the ether through which interactivity happens. It will still appear on your computer screen, transformed by the video and other dynamic media made possible by the speedy connection technologies now coming down the pike. It will also appear, in different guises, on your TV set (interactive content woven seamlessly into programming and commercials), your car dashboard (maps, yellow pages, and other traveler info), your cell phone (news, stock quotes, flight info), hand-held game machines (linking players with competitors over the Net), maybe even your microwave oven (automatically finding cooking times for the latest products).</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term was coined by Darcy</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DiNucci</a:t>
            </a:r>
            <a:r>
              <a:rPr lang="en-US" sz="1200" b="0" i="0" kern="1200" baseline="0" dirty="0" smtClean="0">
                <a:solidFill>
                  <a:schemeClr val="tx1"/>
                </a:solidFill>
                <a:latin typeface="+mn-lt"/>
                <a:ea typeface="+mn-ea"/>
                <a:cs typeface="+mn-cs"/>
              </a:rPr>
              <a:t>, in 1999, and is also </a:t>
            </a:r>
            <a:r>
              <a:rPr lang="en-US" dirty="0" smtClean="0"/>
              <a:t>Web 2.0, is associated</a:t>
            </a:r>
            <a:r>
              <a:rPr lang="en-US" baseline="0" dirty="0" smtClean="0"/>
              <a:t> with  Tim </a:t>
            </a:r>
            <a:r>
              <a:rPr lang="en-US" dirty="0" smtClean="0"/>
              <a:t>O’Reilly  of O’Reilly Media Web 2.0 Conference in 2004, refers to a perceived or proposed second generation of web-services – such as social networking sites, wiki’s, communication tools and </a:t>
            </a:r>
            <a:r>
              <a:rPr lang="en-US" dirty="0" err="1" smtClean="0"/>
              <a:t>folksonomies</a:t>
            </a:r>
            <a:r>
              <a:rPr lang="en-US" dirty="0" smtClean="0"/>
              <a:t> – that emphasize online collaboration and sharing amongst users.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Fragmented future </a:t>
            </a:r>
            <a:r>
              <a:rPr lang="en-US" sz="1200" b="0" i="0" kern="1200" dirty="0" err="1" smtClean="0">
                <a:solidFill>
                  <a:schemeClr val="tx1"/>
                </a:solidFill>
                <a:latin typeface="+mn-lt"/>
                <a:ea typeface="+mn-ea"/>
                <a:cs typeface="+mn-cs"/>
              </a:rPr>
              <a:t>DiNucci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april</a:t>
            </a:r>
            <a:r>
              <a:rPr lang="en-US" sz="1200" b="0" i="0" kern="1200" dirty="0" smtClean="0">
                <a:solidFill>
                  <a:schemeClr val="tx1"/>
                </a:solidFill>
                <a:latin typeface="+mn-lt"/>
                <a:ea typeface="+mn-ea"/>
                <a:cs typeface="+mn-cs"/>
              </a:rPr>
              <a:t> 1999. </a:t>
            </a:r>
            <a:r>
              <a:rPr lang="en-US" dirty="0" smtClean="0">
                <a:hlinkClick r:id="rId3"/>
              </a:rPr>
              <a:t>http://www.cdinucci.com/Darcy2/articles/Print/Printarticle7.html</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“Web 1.0... The Web as we know it is essentially a prototype—a proof of concept. Now the concept—interactive content universally accessible through a standard interface—has proven so successful that a new industry is now set on transforming it, capitalizing on all the possibilities of that powerful idea.</a:t>
            </a:r>
          </a:p>
          <a:p>
            <a:r>
              <a:rPr lang="en-US" sz="1200" dirty="0" smtClean="0"/>
              <a:t>The first glimmerings of Web 2.0 are now beginning to appear … Now we can see that the defining thing about the Web won’t be any visible characteristic at all. The Web will be identified only by its underlying DNA structure—TCP/IP,.. HTTP …, and URLs… As those technologies define its workings, the Web’s outward form—the hardware and software we use to view it—will multiply. On the front end, the Web will fragment into countless permutations with different looks, behaviors, uses, and hardware hosts. The Web will be understood, not as </a:t>
            </a:r>
            <a:r>
              <a:rPr lang="en-US" sz="1200" dirty="0" err="1" smtClean="0"/>
              <a:t>screenfuls</a:t>
            </a:r>
            <a:r>
              <a:rPr lang="en-US" sz="1200" dirty="0" smtClean="0"/>
              <a:t> of text and graphics but as a transport mechanism, the ether through which interactivity happens. It will still appear on your computer screen, transformed by the video and other dynamic media made possible by the speedy connection technologies now coming down the pike. It will also appear, in different guises, on your TV set (interactive content woven seamlessly into programming and commercials), your car dashboard (maps, yellow pages, and other traveler info), your cell phone (news, stock quotes, flight info), hand-held game machines (linking players with competitors over the Net), maybe even your microwave oven (automatically finding cooking times for the latest products).</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there is </a:t>
            </a:r>
            <a:r>
              <a:rPr lang="en-US" dirty="0" err="1" smtClean="0"/>
              <a:t>preceived</a:t>
            </a:r>
            <a:r>
              <a:rPr lang="en-US" dirty="0" smtClean="0"/>
              <a:t> or proposed 2</a:t>
            </a:r>
            <a:r>
              <a:rPr lang="en-US" baseline="30000" dirty="0" smtClean="0"/>
              <a:t>nd</a:t>
            </a:r>
            <a:r>
              <a:rPr lang="en-US" dirty="0" smtClean="0"/>
              <a:t> generation web services.</a:t>
            </a:r>
          </a:p>
          <a:p>
            <a:r>
              <a:rPr lang="en-US" dirty="0" smtClean="0"/>
              <a:t>And</a:t>
            </a:r>
            <a:r>
              <a:rPr lang="en-US" baseline="0" dirty="0" smtClean="0"/>
              <a:t> we have seen the services proliferate.</a:t>
            </a:r>
          </a:p>
          <a:p>
            <a:endParaRPr lang="en-US" baseline="0" dirty="0" smtClean="0"/>
          </a:p>
          <a:p>
            <a:r>
              <a:rPr lang="en-US" baseline="0" dirty="0" smtClean="0"/>
              <a:t>You will be familiar by now with these logo and you will see more of these through the course of the day.</a:t>
            </a:r>
          </a:p>
          <a:p>
            <a:endParaRPr lang="en-US" baseline="0" dirty="0" smtClean="0"/>
          </a:p>
          <a:p>
            <a:r>
              <a:rPr lang="en-US" dirty="0" smtClean="0"/>
              <a:t>So</a:t>
            </a:r>
            <a:r>
              <a:rPr lang="en-US" baseline="0" dirty="0" smtClean="0"/>
              <a:t> today you will be introduced to RSS feeds and readers</a:t>
            </a:r>
            <a:endParaRPr lang="en-US" dirty="0" smtClean="0"/>
          </a:p>
          <a:p>
            <a:endParaRPr lang="en-US" dirty="0" smtClean="0"/>
          </a:p>
          <a:p>
            <a:r>
              <a:rPr lang="en-US" dirty="0" smtClean="0"/>
              <a:t>RSS- Really</a:t>
            </a:r>
            <a:r>
              <a:rPr lang="en-US" baseline="0" dirty="0" smtClean="0"/>
              <a:t> Simple Syndication, Rich Site Summary </a:t>
            </a:r>
            <a:r>
              <a:rPr lang="en-US" sz="1200" kern="1200" baseline="0" dirty="0" smtClean="0">
                <a:solidFill>
                  <a:schemeClr val="tx1"/>
                </a:solidFill>
                <a:latin typeface="+mn-lt"/>
                <a:ea typeface="+mn-ea"/>
                <a:cs typeface="+mn-cs"/>
              </a:rPr>
              <a:t>The benefits of RSS are simple: instead of having to visit websites and browse for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content, RSS delivers website content directly to you.</a:t>
            </a:r>
            <a:r>
              <a:rPr lang="en-US" dirty="0" smtClean="0">
                <a:hlinkClick r:id="rId3"/>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http://www.go2web20.net/</a:t>
            </a:r>
            <a:endParaRPr lang="en-US" dirty="0" smtClean="0"/>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Web</a:t>
            </a:r>
            <a:r>
              <a:rPr lang="en-US" baseline="0" dirty="0" smtClean="0"/>
              <a:t> 2.0 technologies it is much easier to create </a:t>
            </a:r>
            <a:r>
              <a:rPr lang="en-US" baseline="0" dirty="0" err="1" smtClean="0"/>
              <a:t>conteny</a:t>
            </a: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Web 2.0 mean for Library services.</a:t>
            </a:r>
          </a:p>
          <a:p>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spcBef>
                <a:spcPct val="0"/>
              </a:spcBef>
              <a:buFontTx/>
              <a:buNone/>
            </a:pPr>
            <a:r>
              <a:rPr lang="en-US" sz="1200" dirty="0" smtClean="0"/>
              <a:t>“With Library 2.0, library services are frequently </a:t>
            </a:r>
            <a:r>
              <a:rPr lang="en-US" sz="1200" b="1" dirty="0" smtClean="0">
                <a:solidFill>
                  <a:srgbClr val="990000"/>
                </a:solidFill>
              </a:rPr>
              <a:t>evaluated and updated</a:t>
            </a:r>
            <a:r>
              <a:rPr lang="en-US" sz="1200" dirty="0" smtClean="0"/>
              <a:t> to meet the changing </a:t>
            </a:r>
            <a:r>
              <a:rPr lang="en-US" sz="1200" b="1" dirty="0" smtClean="0">
                <a:solidFill>
                  <a:srgbClr val="990000"/>
                </a:solidFill>
              </a:rPr>
              <a:t>needs of library users</a:t>
            </a:r>
            <a:r>
              <a:rPr lang="en-US" sz="1200" dirty="0" smtClean="0">
                <a:solidFill>
                  <a:srgbClr val="990000"/>
                </a:solidFill>
              </a:rPr>
              <a:t>.  - User generated</a:t>
            </a:r>
          </a:p>
          <a:p>
            <a:pPr algn="l">
              <a:lnSpc>
                <a:spcPct val="80000"/>
              </a:lnSpc>
              <a:spcBef>
                <a:spcPct val="0"/>
              </a:spcBef>
              <a:buFontTx/>
              <a:buNone/>
            </a:pPr>
            <a:endParaRPr lang="en-US" sz="1200" dirty="0" smtClean="0">
              <a:solidFill>
                <a:srgbClr val="990000"/>
              </a:solidFill>
            </a:endParaRPr>
          </a:p>
          <a:p>
            <a:pPr algn="l">
              <a:lnSpc>
                <a:spcPct val="80000"/>
              </a:lnSpc>
              <a:spcBef>
                <a:spcPct val="0"/>
              </a:spcBef>
              <a:buFontTx/>
              <a:buNone/>
            </a:pPr>
            <a:r>
              <a:rPr lang="en-US" sz="1200" dirty="0" smtClean="0"/>
              <a:t>Library 2.0 also calls for libraries to encourage </a:t>
            </a:r>
            <a:r>
              <a:rPr lang="en-US" sz="1200" b="1" dirty="0" smtClean="0">
                <a:solidFill>
                  <a:srgbClr val="990000"/>
                </a:solidFill>
              </a:rPr>
              <a:t>user participation</a:t>
            </a:r>
            <a:r>
              <a:rPr lang="en-US" sz="1200" dirty="0" smtClean="0"/>
              <a:t> and feedback in the development and maintaining of library services.  </a:t>
            </a:r>
            <a:r>
              <a:rPr lang="en-US" sz="1200" b="1" dirty="0" smtClean="0">
                <a:solidFill>
                  <a:srgbClr val="990000"/>
                </a:solidFill>
              </a:rPr>
              <a:t>The active and empowered library user is a significant component of Library 2.0.”</a:t>
            </a:r>
            <a:r>
              <a:rPr lang="en-US" sz="1200" dirty="0" smtClean="0">
                <a:solidFill>
                  <a:srgbClr val="990000"/>
                </a:solidFill>
              </a:rPr>
              <a:t> </a:t>
            </a:r>
          </a:p>
          <a:p>
            <a:pPr algn="l">
              <a:lnSpc>
                <a:spcPct val="80000"/>
              </a:lnSpc>
              <a:spcBef>
                <a:spcPct val="0"/>
              </a:spcBef>
              <a:buFontTx/>
              <a:buNone/>
            </a:pPr>
            <a:r>
              <a:rPr lang="en-US" sz="1200" dirty="0" smtClean="0"/>
              <a:t>	</a:t>
            </a:r>
          </a:p>
          <a:p>
            <a:pPr algn="l">
              <a:lnSpc>
                <a:spcPct val="80000"/>
              </a:lnSpc>
              <a:spcBef>
                <a:spcPct val="0"/>
              </a:spcBef>
              <a:buFontTx/>
              <a:buNone/>
            </a:pPr>
            <a:r>
              <a:rPr lang="en-US" sz="1200" dirty="0" smtClean="0"/>
              <a:t>With information and ideas flowing in both directions – from the library to the user and from the user to the library – library services have the ability to evolve and improve on a constant and rapid basis. The user is </a:t>
            </a:r>
            <a:r>
              <a:rPr lang="en-US" sz="1200" b="1" dirty="0" smtClean="0">
                <a:solidFill>
                  <a:srgbClr val="990000"/>
                </a:solidFill>
              </a:rPr>
              <a:t>participant, co-creator, builder</a:t>
            </a:r>
            <a:r>
              <a:rPr lang="en-US" sz="1200" dirty="0" smtClean="0"/>
              <a:t>  and </a:t>
            </a:r>
            <a:r>
              <a:rPr lang="en-US" sz="1200" b="1" dirty="0" smtClean="0">
                <a:solidFill>
                  <a:srgbClr val="990000"/>
                </a:solidFill>
              </a:rPr>
              <a:t>consultant</a:t>
            </a:r>
            <a:r>
              <a:rPr lang="en-US" sz="1200" dirty="0" smtClean="0"/>
              <a:t> – whether the product is virtual or physical.” </a:t>
            </a:r>
            <a:r>
              <a:rPr lang="en-US" sz="1100" dirty="0" smtClean="0">
                <a:hlinkClick r:id="rId3"/>
              </a:rPr>
              <a:t>http://en.wikipedia.org/wiki/Library_2.0</a:t>
            </a:r>
            <a:r>
              <a:rPr lang="en-US" sz="1100" dirty="0" smtClean="0"/>
              <a:t> </a:t>
            </a:r>
          </a:p>
          <a:p>
            <a:pPr algn="l"/>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spcBef>
                <a:spcPct val="0"/>
              </a:spcBef>
              <a:buFontTx/>
              <a:buNone/>
            </a:pP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spcBef>
                <a:spcPct val="0"/>
              </a:spcBef>
              <a:buFontTx/>
              <a:buNone/>
            </a:pPr>
            <a:endParaRPr lang="en-US" dirty="0"/>
          </a:p>
        </p:txBody>
      </p:sp>
      <p:sp>
        <p:nvSpPr>
          <p:cNvPr id="4" name="Slide Number Placeholder 3"/>
          <p:cNvSpPr>
            <a:spLocks noGrp="1"/>
          </p:cNvSpPr>
          <p:nvPr>
            <p:ph type="sldNum" sz="quarter" idx="10"/>
          </p:nvPr>
        </p:nvSpPr>
        <p:spPr/>
        <p:txBody>
          <a:bodyPr/>
          <a:lstStyle/>
          <a:p>
            <a:fld id="{EFA26C0A-484B-41D7-B65F-A7987ED29CD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6705600" y="1063625"/>
            <a:ext cx="2438400" cy="914400"/>
          </a:xfrm>
          <a:prstGeom prst="rect">
            <a:avLst/>
          </a:prstGeom>
          <a:solidFill>
            <a:schemeClr val="bg1"/>
          </a:solidFill>
          <a:ln w="9525">
            <a:no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jpeg"/><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tut23librarythings.wetpain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hyperlink" Target="http://www.slideshare.net/LoriReed/7-12-habits-of-lifelong-learners" TargetMode="External"/><Relationship Id="rId5" Type="http://schemas.openxmlformats.org/officeDocument/2006/relationships/image" Target="../media/image2.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xml"/><Relationship Id="rId7" Type="http://schemas.openxmlformats.org/officeDocument/2006/relationships/image" Target="../media/image1.jpeg"/><Relationship Id="rId12" Type="http://schemas.openxmlformats.org/officeDocument/2006/relationships/image" Target="../media/image38.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hyperlink" Target="http://www.slideshare.net/LoriReed/7-12-habits-of-lifelong-learners" TargetMode="External"/><Relationship Id="rId4" Type="http://schemas.openxmlformats.org/officeDocument/2006/relationships/notesSlide" Target="../notesSlides/notesSlide14.xml"/><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eprints.rclis.org/18609" TargetMode="External"/><Relationship Id="rId7"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hyperlink" Target="http://tut23librarythings.wetpaint.com/page/Introduction+Fatima+Dar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en.wikipedia.org/wiki/File:Web_2.0_Map.sv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hyperlink" Target="http://www.cdinucci.com/Darcy2/articles/Print/Printarticle7.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hyperlink" Target="http://info.cern.ch/Proposal.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9.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2.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3.gif"/><Relationship Id="rId19" Type="http://schemas.openxmlformats.org/officeDocument/2006/relationships/image" Target="../media/image22.png"/><Relationship Id="rId4" Type="http://schemas.openxmlformats.org/officeDocument/2006/relationships/image" Target="../media/image1.jpeg"/><Relationship Id="rId9" Type="http://schemas.openxmlformats.org/officeDocument/2006/relationships/image" Target="../media/image12.gif"/><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hyperlink" Target="http://en.wikipedia.org/wiki/Library_2.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066800"/>
            <a:ext cx="9144000" cy="4495800"/>
          </a:xfrm>
          <a:prstGeom prst="rect">
            <a:avLst/>
          </a:prstGeom>
          <a:solidFill>
            <a:srgbClr val="FF0000"/>
          </a:solidFill>
          <a:ln w="9525">
            <a:noFill/>
            <a:miter lim="800000"/>
            <a:headEnd/>
            <a:tailEnd/>
          </a:ln>
          <a:effectLst/>
        </p:spPr>
        <p:txBody>
          <a:bodyPr wrap="none" anchor="ctr"/>
          <a:lstStyle/>
          <a:p>
            <a:pPr algn="l"/>
            <a:endParaRPr lang="en-US"/>
          </a:p>
        </p:txBody>
      </p:sp>
      <p:sp>
        <p:nvSpPr>
          <p:cNvPr id="3076" name="Rectangle 4"/>
          <p:cNvSpPr>
            <a:spLocks noChangeArrowheads="1"/>
          </p:cNvSpPr>
          <p:nvPr/>
        </p:nvSpPr>
        <p:spPr bwMode="auto">
          <a:xfrm>
            <a:off x="0" y="5486400"/>
            <a:ext cx="9144000" cy="228600"/>
          </a:xfrm>
          <a:prstGeom prst="rect">
            <a:avLst/>
          </a:prstGeom>
          <a:solidFill>
            <a:srgbClr val="004080"/>
          </a:solidFill>
          <a:ln w="9525">
            <a:noFill/>
            <a:miter lim="800000"/>
            <a:headEnd/>
            <a:tailEnd/>
          </a:ln>
        </p:spPr>
        <p:txBody>
          <a:bodyPr wrap="none" anchor="ctr"/>
          <a:lstStyle/>
          <a:p>
            <a:endParaRPr lang="en-US"/>
          </a:p>
        </p:txBody>
      </p:sp>
      <p:sp>
        <p:nvSpPr>
          <p:cNvPr id="3077" name="Rectangle 5"/>
          <p:cNvSpPr>
            <a:spLocks noChangeArrowheads="1"/>
          </p:cNvSpPr>
          <p:nvPr/>
        </p:nvSpPr>
        <p:spPr bwMode="auto">
          <a:xfrm>
            <a:off x="7696200" y="5486400"/>
            <a:ext cx="1447800" cy="228600"/>
          </a:xfrm>
          <a:prstGeom prst="rect">
            <a:avLst/>
          </a:prstGeom>
          <a:solidFill>
            <a:srgbClr val="FFD803"/>
          </a:solidFill>
          <a:ln w="9525">
            <a:noFill/>
            <a:miter lim="800000"/>
            <a:headEnd/>
            <a:tailEnd/>
          </a:ln>
        </p:spPr>
        <p:txBody>
          <a:bodyPr wrap="none" anchor="ctr"/>
          <a:lstStyle/>
          <a:p>
            <a:endParaRPr lang="en-US"/>
          </a:p>
        </p:txBody>
      </p:sp>
      <p:sp>
        <p:nvSpPr>
          <p:cNvPr id="3078" name="Rectangle 6"/>
          <p:cNvSpPr>
            <a:spLocks noChangeArrowheads="1"/>
          </p:cNvSpPr>
          <p:nvPr/>
        </p:nvSpPr>
        <p:spPr bwMode="auto">
          <a:xfrm>
            <a:off x="6705600" y="1066800"/>
            <a:ext cx="2438400" cy="914400"/>
          </a:xfrm>
          <a:prstGeom prst="rect">
            <a:avLst/>
          </a:prstGeom>
          <a:solidFill>
            <a:schemeClr val="bg1"/>
          </a:solidFill>
          <a:ln w="9525">
            <a:noFill/>
            <a:miter lim="800000"/>
            <a:headEnd/>
            <a:tailEnd/>
          </a:ln>
        </p:spPr>
        <p:txBody>
          <a:bodyPr wrap="none" anchor="ctr"/>
          <a:lstStyle/>
          <a:p>
            <a:endParaRPr lang="en-US"/>
          </a:p>
        </p:txBody>
      </p:sp>
      <p:pic>
        <p:nvPicPr>
          <p:cNvPr id="3079" name="Picture 7" descr="arrow"/>
          <p:cNvPicPr>
            <a:picLocks noChangeAspect="1" noChangeArrowheads="1"/>
          </p:cNvPicPr>
          <p:nvPr/>
        </p:nvPicPr>
        <p:blipFill>
          <a:blip r:embed="rId2" cstate="print"/>
          <a:srcRect/>
          <a:stretch>
            <a:fillRect/>
          </a:stretch>
        </p:blipFill>
        <p:spPr bwMode="auto">
          <a:xfrm>
            <a:off x="6743700" y="1168400"/>
            <a:ext cx="838200" cy="649288"/>
          </a:xfrm>
          <a:prstGeom prst="rect">
            <a:avLst/>
          </a:prstGeom>
          <a:noFill/>
        </p:spPr>
      </p:pic>
      <p:pic>
        <p:nvPicPr>
          <p:cNvPr id="3080" name="Picture 8" descr="hat"/>
          <p:cNvPicPr>
            <a:picLocks noChangeAspect="1" noChangeArrowheads="1"/>
          </p:cNvPicPr>
          <p:nvPr/>
        </p:nvPicPr>
        <p:blipFill>
          <a:blip r:embed="rId3" cstate="print"/>
          <a:srcRect/>
          <a:stretch>
            <a:fillRect/>
          </a:stretch>
        </p:blipFill>
        <p:spPr bwMode="auto">
          <a:xfrm>
            <a:off x="7772400" y="1093788"/>
            <a:ext cx="1219200" cy="811212"/>
          </a:xfrm>
          <a:prstGeom prst="rect">
            <a:avLst/>
          </a:prstGeom>
          <a:noFill/>
        </p:spPr>
      </p:pic>
      <p:sp>
        <p:nvSpPr>
          <p:cNvPr id="3081" name="Line 9"/>
          <p:cNvSpPr>
            <a:spLocks noChangeShapeType="1"/>
          </p:cNvSpPr>
          <p:nvPr/>
        </p:nvSpPr>
        <p:spPr bwMode="auto">
          <a:xfrm>
            <a:off x="7696200" y="0"/>
            <a:ext cx="1588" cy="6858000"/>
          </a:xfrm>
          <a:prstGeom prst="line">
            <a:avLst/>
          </a:prstGeom>
          <a:noFill/>
          <a:ln w="9525">
            <a:solidFill>
              <a:schemeClr val="bg2"/>
            </a:solidFill>
            <a:round/>
            <a:headEnd/>
            <a:tailEnd/>
          </a:ln>
        </p:spPr>
        <p:txBody>
          <a:bodyPr wrap="none" anchor="ctr"/>
          <a:lstStyle/>
          <a:p>
            <a:endParaRPr lang="en-US"/>
          </a:p>
        </p:txBody>
      </p:sp>
      <p:pic>
        <p:nvPicPr>
          <p:cNvPr id="3092" name="Picture 20" descr="TUT logo"/>
          <p:cNvPicPr>
            <a:picLocks noChangeAspect="1" noChangeArrowheads="1"/>
          </p:cNvPicPr>
          <p:nvPr/>
        </p:nvPicPr>
        <p:blipFill>
          <a:blip r:embed="rId4" cstate="print"/>
          <a:srcRect/>
          <a:stretch>
            <a:fillRect/>
          </a:stretch>
        </p:blipFill>
        <p:spPr bwMode="auto">
          <a:xfrm>
            <a:off x="7848600" y="5761038"/>
            <a:ext cx="1143000" cy="1093787"/>
          </a:xfrm>
          <a:prstGeom prst="rect">
            <a:avLst/>
          </a:prstGeom>
          <a:noFill/>
        </p:spPr>
      </p:pic>
      <p:sp>
        <p:nvSpPr>
          <p:cNvPr id="3082" name="Text Box 10"/>
          <p:cNvSpPr txBox="1">
            <a:spLocks noChangeArrowheads="1"/>
          </p:cNvSpPr>
          <p:nvPr/>
        </p:nvSpPr>
        <p:spPr bwMode="auto">
          <a:xfrm>
            <a:off x="685800" y="533400"/>
            <a:ext cx="2970213" cy="304800"/>
          </a:xfrm>
          <a:prstGeom prst="rect">
            <a:avLst/>
          </a:prstGeom>
          <a:noFill/>
          <a:ln w="9525">
            <a:noFill/>
            <a:miter lim="800000"/>
            <a:headEnd/>
            <a:tailEnd/>
          </a:ln>
        </p:spPr>
        <p:txBody>
          <a:bodyPr wrap="none"/>
          <a:lstStyle/>
          <a:p>
            <a:pPr algn="l"/>
            <a:r>
              <a:rPr lang="en-US" sz="1400" i="1">
                <a:latin typeface="Trebuchet MS" pitchFamily="34" charset="0"/>
              </a:rPr>
              <a:t>Live your life. Create your destiny.</a:t>
            </a:r>
          </a:p>
        </p:txBody>
      </p:sp>
      <p:sp>
        <p:nvSpPr>
          <p:cNvPr id="3097" name="Oval 25"/>
          <p:cNvSpPr>
            <a:spLocks noChangeArrowheads="1"/>
          </p:cNvSpPr>
          <p:nvPr/>
        </p:nvSpPr>
        <p:spPr bwMode="auto">
          <a:xfrm>
            <a:off x="541338" y="622300"/>
            <a:ext cx="142875" cy="142875"/>
          </a:xfrm>
          <a:prstGeom prst="ellipse">
            <a:avLst/>
          </a:prstGeom>
          <a:solidFill>
            <a:srgbClr val="FF0000"/>
          </a:solidFill>
          <a:ln w="9525">
            <a:noFill/>
            <a:round/>
            <a:headEnd/>
            <a:tailEnd/>
          </a:ln>
          <a:effectLst/>
        </p:spPr>
        <p:txBody>
          <a:bodyPr wrap="none" anchor="ctr"/>
          <a:lstStyle/>
          <a:p>
            <a:endParaRPr lang="en-US"/>
          </a:p>
        </p:txBody>
      </p:sp>
      <p:pic>
        <p:nvPicPr>
          <p:cNvPr id="3099" name="Picture 27" descr="proudly SA logo"/>
          <p:cNvPicPr>
            <a:picLocks noChangeAspect="1" noChangeArrowheads="1"/>
          </p:cNvPicPr>
          <p:nvPr/>
        </p:nvPicPr>
        <p:blipFill>
          <a:blip r:embed="rId5" cstate="print"/>
          <a:srcRect/>
          <a:stretch>
            <a:fillRect/>
          </a:stretch>
        </p:blipFill>
        <p:spPr bwMode="auto">
          <a:xfrm>
            <a:off x="342900" y="6121400"/>
            <a:ext cx="582613" cy="550863"/>
          </a:xfrm>
          <a:prstGeom prst="rect">
            <a:avLst/>
          </a:prstGeom>
          <a:noFill/>
        </p:spPr>
      </p:pic>
      <p:sp>
        <p:nvSpPr>
          <p:cNvPr id="3101" name="Text Box 29"/>
          <p:cNvSpPr txBox="1">
            <a:spLocks noChangeArrowheads="1"/>
          </p:cNvSpPr>
          <p:nvPr/>
        </p:nvSpPr>
        <p:spPr bwMode="auto">
          <a:xfrm>
            <a:off x="388484" y="1187903"/>
            <a:ext cx="5652830" cy="1938992"/>
          </a:xfrm>
          <a:prstGeom prst="rect">
            <a:avLst/>
          </a:prstGeom>
          <a:noFill/>
          <a:ln w="9525">
            <a:noFill/>
            <a:miter lim="800000"/>
            <a:headEnd/>
            <a:tailEnd/>
          </a:ln>
        </p:spPr>
        <p:txBody>
          <a:bodyPr wrap="none">
            <a:spAutoFit/>
          </a:bodyPr>
          <a:lstStyle/>
          <a:p>
            <a:pPr algn="l"/>
            <a:r>
              <a:rPr lang="en-US" sz="4000" dirty="0" smtClean="0">
                <a:solidFill>
                  <a:schemeClr val="bg1"/>
                </a:solidFill>
              </a:rPr>
              <a:t>Web 2.0 and Library 2.0</a:t>
            </a:r>
          </a:p>
          <a:p>
            <a:pPr algn="l"/>
            <a:r>
              <a:rPr lang="en-US" sz="4000" dirty="0" smtClean="0">
                <a:solidFill>
                  <a:schemeClr val="bg1"/>
                </a:solidFill>
              </a:rPr>
              <a:t>An introduction</a:t>
            </a:r>
          </a:p>
          <a:p>
            <a:pPr algn="l"/>
            <a:r>
              <a:rPr lang="en-US" sz="4000" dirty="0" smtClean="0">
                <a:solidFill>
                  <a:schemeClr val="bg1"/>
                </a:solidFill>
              </a:rPr>
              <a:t>TUT Library Workshop</a:t>
            </a:r>
            <a:endParaRPr lang="en-US" sz="4000" dirty="0">
              <a:solidFill>
                <a:schemeClr val="bg1"/>
              </a:solidFill>
            </a:endParaRPr>
          </a:p>
        </p:txBody>
      </p:sp>
      <p:sp>
        <p:nvSpPr>
          <p:cNvPr id="3102" name="Text Box 30"/>
          <p:cNvSpPr txBox="1">
            <a:spLocks noChangeArrowheads="1"/>
          </p:cNvSpPr>
          <p:nvPr/>
        </p:nvSpPr>
        <p:spPr bwMode="auto">
          <a:xfrm>
            <a:off x="582613" y="3294743"/>
            <a:ext cx="3816686" cy="1938992"/>
          </a:xfrm>
          <a:prstGeom prst="rect">
            <a:avLst/>
          </a:prstGeom>
          <a:noFill/>
          <a:ln w="9525">
            <a:noFill/>
            <a:miter lim="800000"/>
            <a:headEnd/>
            <a:tailEnd/>
          </a:ln>
        </p:spPr>
        <p:txBody>
          <a:bodyPr wrap="square">
            <a:spAutoFit/>
          </a:bodyPr>
          <a:lstStyle/>
          <a:p>
            <a:pPr algn="l"/>
            <a:r>
              <a:rPr lang="en-US" sz="3000" dirty="0" smtClean="0">
                <a:solidFill>
                  <a:schemeClr val="bg1"/>
                </a:solidFill>
              </a:rPr>
              <a:t>Fatima Darries</a:t>
            </a:r>
          </a:p>
          <a:p>
            <a:pPr algn="l"/>
            <a:endParaRPr lang="en-US" sz="3000" dirty="0" smtClean="0">
              <a:solidFill>
                <a:schemeClr val="bg1"/>
              </a:solidFill>
            </a:endParaRPr>
          </a:p>
          <a:p>
            <a:pPr algn="l"/>
            <a:r>
              <a:rPr lang="en-US" sz="3000" dirty="0" smtClean="0">
                <a:solidFill>
                  <a:schemeClr val="bg1"/>
                </a:solidFill>
              </a:rPr>
              <a:t>9 June 2010</a:t>
            </a:r>
          </a:p>
          <a:p>
            <a:pPr algn="l"/>
            <a:r>
              <a:rPr lang="en-US" sz="3000" dirty="0" smtClean="0">
                <a:solidFill>
                  <a:schemeClr val="bg1"/>
                </a:solidFill>
              </a:rPr>
              <a:t>Pretoria, South Africa</a:t>
            </a:r>
            <a:endParaRPr lang="en-US" sz="3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65339" y="1367065"/>
            <a:ext cx="5458546" cy="553998"/>
          </a:xfrm>
          <a:prstGeom prst="rect">
            <a:avLst/>
          </a:prstGeom>
          <a:noFill/>
          <a:ln w="9525">
            <a:noFill/>
            <a:miter lim="800000"/>
            <a:headEnd/>
            <a:tailEnd/>
          </a:ln>
        </p:spPr>
        <p:txBody>
          <a:bodyPr wrap="none">
            <a:spAutoFit/>
          </a:bodyPr>
          <a:lstStyle/>
          <a:p>
            <a:pPr algn="l"/>
            <a:r>
              <a:rPr lang="en-US" sz="3000" dirty="0" smtClean="0"/>
              <a:t>Library 2.0 is a real-time library</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002971"/>
            <a:ext cx="7373259" cy="3715657"/>
          </a:xfrm>
          <a:prstGeom prst="rect">
            <a:avLst/>
          </a:prstGeom>
        </p:spPr>
        <p:txBody>
          <a:bodyPr>
            <a:normAutofit/>
          </a:bodyPr>
          <a:lstStyle/>
          <a:p>
            <a:pPr algn="l"/>
            <a:endParaRPr lang="en-US" sz="1600" dirty="0" smtClean="0"/>
          </a:p>
          <a:p>
            <a:pPr algn="l">
              <a:buFont typeface="Arial" pitchFamily="34" charset="0"/>
              <a:buChar char="•"/>
            </a:pPr>
            <a:r>
              <a:rPr lang="en-US" sz="2000" dirty="0" smtClean="0"/>
              <a:t>Monitors the multitude of emerging real time web services and</a:t>
            </a:r>
          </a:p>
          <a:p>
            <a:pPr algn="l"/>
            <a:endParaRPr lang="en-US" sz="2000" dirty="0" smtClean="0"/>
          </a:p>
          <a:p>
            <a:pPr algn="l">
              <a:buFont typeface="Arial" pitchFamily="34" charset="0"/>
              <a:buChar char="•"/>
            </a:pPr>
            <a:r>
              <a:rPr lang="en-US" sz="2000" dirty="0" smtClean="0"/>
              <a:t>Experiments to find those with the potential to enhance service in real time mode</a:t>
            </a:r>
          </a:p>
          <a:p>
            <a:pPr algn="l"/>
            <a:endParaRPr lang="en-US" sz="1600" dirty="0" smtClean="0"/>
          </a:p>
          <a:p>
            <a:pPr algn="l">
              <a:buFont typeface="Arial" pitchFamily="34" charset="0"/>
              <a:buChar char="•"/>
            </a:pPr>
            <a:r>
              <a:rPr lang="en-US" sz="2000" dirty="0" smtClean="0"/>
              <a:t>Designs information services specifically for delivery and use on  the real-time web</a:t>
            </a:r>
          </a:p>
          <a:p>
            <a:pPr algn="l"/>
            <a:endParaRPr lang="en-US" sz="2000" dirty="0" smtClean="0"/>
          </a:p>
          <a:p>
            <a:pPr algn="l"/>
            <a:r>
              <a:rPr lang="en-US" sz="2000" dirty="0" smtClean="0"/>
              <a:t>(</a:t>
            </a:r>
            <a:r>
              <a:rPr lang="en-US" sz="2000" dirty="0" err="1" smtClean="0"/>
              <a:t>StevenB</a:t>
            </a:r>
            <a:r>
              <a:rPr lang="en-US" sz="2000" dirty="0" smtClean="0"/>
              <a:t> on </a:t>
            </a:r>
            <a:r>
              <a:rPr lang="en-US" sz="2000" i="1" dirty="0" err="1" smtClean="0"/>
              <a:t>ACRLog</a:t>
            </a:r>
            <a:r>
              <a:rPr lang="en-US" sz="2000" dirty="0" smtClean="0"/>
              <a:t>, 2009.)</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79853" y="1309007"/>
            <a:ext cx="2425664" cy="553998"/>
          </a:xfrm>
          <a:prstGeom prst="rect">
            <a:avLst/>
          </a:prstGeom>
          <a:noFill/>
          <a:ln w="9525">
            <a:noFill/>
            <a:miter lim="800000"/>
            <a:headEnd/>
            <a:tailEnd/>
          </a:ln>
        </p:spPr>
        <p:txBody>
          <a:bodyPr wrap="none">
            <a:spAutoFit/>
          </a:bodyPr>
          <a:lstStyle/>
          <a:p>
            <a:pPr algn="l"/>
            <a:r>
              <a:rPr lang="en-US" sz="3000" dirty="0" smtClean="0"/>
              <a:t> Librarian 2.0</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002971"/>
            <a:ext cx="7373259" cy="3715657"/>
          </a:xfrm>
          <a:prstGeom prst="rect">
            <a:avLst/>
          </a:prstGeom>
        </p:spPr>
        <p:txBody>
          <a:bodyPr>
            <a:normAutofit/>
          </a:bodyPr>
          <a:lstStyle/>
          <a:p>
            <a:pPr algn="l"/>
            <a:endParaRPr lang="en-US" sz="1600" dirty="0" smtClean="0"/>
          </a:p>
        </p:txBody>
      </p:sp>
      <p:sp>
        <p:nvSpPr>
          <p:cNvPr id="14" name="Rectangle 13"/>
          <p:cNvSpPr/>
          <p:nvPr/>
        </p:nvSpPr>
        <p:spPr>
          <a:xfrm>
            <a:off x="304799" y="2015414"/>
            <a:ext cx="7228113" cy="3785652"/>
          </a:xfrm>
          <a:prstGeom prst="rect">
            <a:avLst/>
          </a:prstGeom>
        </p:spPr>
        <p:txBody>
          <a:bodyPr wrap="square">
            <a:spAutoFit/>
          </a:bodyPr>
          <a:lstStyle/>
          <a:p>
            <a:pPr algn="l">
              <a:buFont typeface="Arial" pitchFamily="34" charset="0"/>
              <a:buChar char="•"/>
            </a:pPr>
            <a:r>
              <a:rPr lang="en-US" sz="2000" i="1" dirty="0" smtClean="0"/>
              <a:t>Adept at creating relationships with real-time library users</a:t>
            </a:r>
          </a:p>
          <a:p>
            <a:pPr algn="l"/>
            <a:endParaRPr lang="en-US" sz="2000" i="1" dirty="0" smtClean="0"/>
          </a:p>
          <a:p>
            <a:pPr algn="l">
              <a:buFont typeface="Arial" pitchFamily="34" charset="0"/>
              <a:buChar char="•"/>
            </a:pPr>
            <a:r>
              <a:rPr lang="en-US" sz="2000" i="1" dirty="0" smtClean="0"/>
              <a:t>Understands the user’s views and aspirations, and goes where the user goes</a:t>
            </a:r>
          </a:p>
          <a:p>
            <a:pPr algn="l"/>
            <a:endParaRPr lang="en-US" sz="2000" i="1" dirty="0" smtClean="0"/>
          </a:p>
          <a:p>
            <a:pPr algn="l">
              <a:buFont typeface="Arial" pitchFamily="34" charset="0"/>
              <a:buChar char="•"/>
            </a:pPr>
            <a:r>
              <a:rPr lang="en-US" sz="2000" i="1" dirty="0" smtClean="0"/>
              <a:t>Connects people to expert discussion, technology and information, in a suitable context and by the medium of their choice</a:t>
            </a:r>
          </a:p>
          <a:p>
            <a:pPr algn="l"/>
            <a:endParaRPr lang="en-US" sz="2000" i="1" dirty="0" smtClean="0"/>
          </a:p>
          <a:p>
            <a:pPr algn="l">
              <a:buFont typeface="Arial" pitchFamily="34" charset="0"/>
              <a:buChar char="•"/>
            </a:pPr>
            <a:r>
              <a:rPr lang="en-US" sz="2000" i="1" dirty="0" smtClean="0"/>
              <a:t>Delivers services in a device independent manner, on everything from laptops to PDAs and iPods</a:t>
            </a:r>
          </a:p>
          <a:p>
            <a:pPr algn="l"/>
            <a:endParaRPr lang="en-US" sz="2000"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65339" y="1367065"/>
            <a:ext cx="2425664" cy="553998"/>
          </a:xfrm>
          <a:prstGeom prst="rect">
            <a:avLst/>
          </a:prstGeom>
          <a:noFill/>
          <a:ln w="9525">
            <a:noFill/>
            <a:miter lim="800000"/>
            <a:headEnd/>
            <a:tailEnd/>
          </a:ln>
        </p:spPr>
        <p:txBody>
          <a:bodyPr wrap="none">
            <a:spAutoFit/>
          </a:bodyPr>
          <a:lstStyle/>
          <a:p>
            <a:pPr algn="l"/>
            <a:r>
              <a:rPr lang="en-US" sz="3000" dirty="0" smtClean="0"/>
              <a:t> Librarian 2.0</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002971"/>
            <a:ext cx="7373259" cy="3715657"/>
          </a:xfrm>
          <a:prstGeom prst="rect">
            <a:avLst/>
          </a:prstGeom>
        </p:spPr>
        <p:txBody>
          <a:bodyPr>
            <a:normAutofit/>
          </a:bodyPr>
          <a:lstStyle/>
          <a:p>
            <a:pPr algn="l"/>
            <a:endParaRPr lang="en-US" sz="1600" dirty="0" smtClean="0"/>
          </a:p>
        </p:txBody>
      </p:sp>
      <p:sp>
        <p:nvSpPr>
          <p:cNvPr id="15" name="Rectangle 14"/>
          <p:cNvSpPr/>
          <p:nvPr/>
        </p:nvSpPr>
        <p:spPr>
          <a:xfrm>
            <a:off x="319312" y="1814186"/>
            <a:ext cx="7184571" cy="4401205"/>
          </a:xfrm>
          <a:prstGeom prst="rect">
            <a:avLst/>
          </a:prstGeom>
        </p:spPr>
        <p:txBody>
          <a:bodyPr wrap="square">
            <a:spAutoFit/>
          </a:bodyPr>
          <a:lstStyle/>
          <a:p>
            <a:pPr algn="l">
              <a:buFont typeface="Arial" pitchFamily="34" charset="0"/>
              <a:buChar char="•"/>
            </a:pPr>
            <a:endParaRPr lang="en-US" sz="2000" i="1" dirty="0" smtClean="0"/>
          </a:p>
          <a:p>
            <a:pPr algn="l">
              <a:buFont typeface="Arial" pitchFamily="34" charset="0"/>
              <a:buChar char="•"/>
            </a:pPr>
            <a:r>
              <a:rPr lang="en-US" sz="2000" i="1" dirty="0" smtClean="0"/>
              <a:t>Does not see his /her role as confined to text: collection also contains pictures, videos, DVDs and even games. Both in print and electronic resources are provided seamlessly.</a:t>
            </a:r>
          </a:p>
          <a:p>
            <a:pPr algn="l">
              <a:buFont typeface="Arial" pitchFamily="34" charset="0"/>
              <a:buChar char="•"/>
            </a:pPr>
            <a:endParaRPr lang="en-US" sz="2000" i="1" dirty="0" smtClean="0"/>
          </a:p>
          <a:p>
            <a:pPr algn="l">
              <a:buFont typeface="Arial" pitchFamily="34" charset="0"/>
              <a:buChar char="•"/>
            </a:pPr>
            <a:r>
              <a:rPr lang="en-US" sz="2000" i="1" dirty="0" smtClean="0"/>
              <a:t>Uses non-traditional cataloguing methods used on user input for content descriptions, classifications and metadata, we well as tagging, tag clouds and</a:t>
            </a:r>
            <a:r>
              <a:rPr lang="en-US" sz="2000" i="1" u="sng" dirty="0" smtClean="0"/>
              <a:t> </a:t>
            </a:r>
            <a:r>
              <a:rPr lang="en-US" sz="2000" i="1" dirty="0" err="1" smtClean="0"/>
              <a:t>folksonomies</a:t>
            </a:r>
            <a:endParaRPr lang="en-US" sz="2000" i="1" dirty="0" smtClean="0"/>
          </a:p>
          <a:p>
            <a:pPr algn="l"/>
            <a:endParaRPr lang="en-US" sz="2000" i="1" dirty="0" smtClean="0"/>
          </a:p>
          <a:p>
            <a:pPr algn="l">
              <a:buFont typeface="Arial" pitchFamily="34" charset="0"/>
              <a:buChar char="•"/>
            </a:pPr>
            <a:r>
              <a:rPr lang="en-US" sz="2000" i="1" dirty="0" smtClean="0"/>
              <a:t>Does advanced social networks for the benefit of the business</a:t>
            </a:r>
          </a:p>
          <a:p>
            <a:pPr algn="l">
              <a:buFont typeface="Arial" pitchFamily="34" charset="0"/>
              <a:buChar char="•"/>
            </a:pPr>
            <a:endParaRPr lang="en-US" sz="2000" i="1" dirty="0" smtClean="0"/>
          </a:p>
          <a:p>
            <a:pPr algn="l">
              <a:buFont typeface="Arial" pitchFamily="34" charset="0"/>
              <a:buChar char="•"/>
            </a:pPr>
            <a:r>
              <a:rPr lang="en-US" sz="2000" i="1" dirty="0" smtClean="0"/>
              <a:t>Understand the principle of the long tail, and the need to reach people who are not usually reached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65339" y="1367065"/>
            <a:ext cx="2425664" cy="553998"/>
          </a:xfrm>
          <a:prstGeom prst="rect">
            <a:avLst/>
          </a:prstGeom>
          <a:noFill/>
          <a:ln w="9525">
            <a:noFill/>
            <a:miter lim="800000"/>
            <a:headEnd/>
            <a:tailEnd/>
          </a:ln>
        </p:spPr>
        <p:txBody>
          <a:bodyPr wrap="none">
            <a:spAutoFit/>
          </a:bodyPr>
          <a:lstStyle/>
          <a:p>
            <a:pPr algn="l"/>
            <a:r>
              <a:rPr lang="en-US" sz="3000" dirty="0" smtClean="0"/>
              <a:t> Librarian 2.0</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002971"/>
            <a:ext cx="7373259" cy="3715657"/>
          </a:xfrm>
          <a:prstGeom prst="rect">
            <a:avLst/>
          </a:prstGeom>
        </p:spPr>
        <p:txBody>
          <a:bodyPr>
            <a:normAutofit/>
          </a:bodyPr>
          <a:lstStyle/>
          <a:p>
            <a:pPr algn="l"/>
            <a:endParaRPr lang="en-US" sz="1600" dirty="0" smtClean="0"/>
          </a:p>
        </p:txBody>
      </p:sp>
      <p:sp>
        <p:nvSpPr>
          <p:cNvPr id="14" name="Rectangle 13"/>
          <p:cNvSpPr/>
          <p:nvPr/>
        </p:nvSpPr>
        <p:spPr>
          <a:xfrm>
            <a:off x="188685" y="2119100"/>
            <a:ext cx="7228113" cy="369332"/>
          </a:xfrm>
          <a:prstGeom prst="rect">
            <a:avLst/>
          </a:prstGeom>
        </p:spPr>
        <p:txBody>
          <a:bodyPr wrap="square">
            <a:spAutoFit/>
          </a:bodyPr>
          <a:lstStyle/>
          <a:p>
            <a:pPr algn="l">
              <a:buFont typeface="Arial" pitchFamily="34" charset="0"/>
              <a:buChar char="•"/>
            </a:pPr>
            <a:endParaRPr lang="en-US" sz="1800" i="1" u="sng" dirty="0" smtClean="0"/>
          </a:p>
        </p:txBody>
      </p:sp>
      <p:sp>
        <p:nvSpPr>
          <p:cNvPr id="15" name="Rectangle 14"/>
          <p:cNvSpPr/>
          <p:nvPr/>
        </p:nvSpPr>
        <p:spPr>
          <a:xfrm>
            <a:off x="304798" y="2031899"/>
            <a:ext cx="7184571" cy="4093428"/>
          </a:xfrm>
          <a:prstGeom prst="rect">
            <a:avLst/>
          </a:prstGeom>
        </p:spPr>
        <p:txBody>
          <a:bodyPr wrap="square">
            <a:spAutoFit/>
          </a:bodyPr>
          <a:lstStyle/>
          <a:p>
            <a:pPr algn="l"/>
            <a:endParaRPr lang="en-US" sz="2000" i="1" dirty="0" smtClean="0"/>
          </a:p>
          <a:p>
            <a:pPr algn="l">
              <a:buFont typeface="Arial" pitchFamily="34" charset="0"/>
              <a:buChar char="•"/>
            </a:pPr>
            <a:r>
              <a:rPr lang="en-US" sz="2000" i="1" dirty="0" smtClean="0"/>
              <a:t>Develops the latest search techniques – targeted federated search and open URL, which uses a link resolver to link directly to the resource</a:t>
            </a:r>
          </a:p>
          <a:p>
            <a:pPr algn="l">
              <a:buFont typeface="Arial" pitchFamily="34" charset="0"/>
              <a:buChar char="•"/>
            </a:pPr>
            <a:endParaRPr lang="en-US" sz="2000" i="1" dirty="0" smtClean="0"/>
          </a:p>
          <a:p>
            <a:pPr algn="l">
              <a:buFont typeface="Arial" pitchFamily="34" charset="0"/>
              <a:buChar char="•"/>
            </a:pPr>
            <a:r>
              <a:rPr lang="en-US" sz="2000" i="1" dirty="0" smtClean="0"/>
              <a:t>Uses open sources such as Open Content Alliance, Google Books Search and </a:t>
            </a:r>
            <a:r>
              <a:rPr lang="en-US" sz="2000" i="1" dirty="0" err="1" smtClean="0"/>
              <a:t>Openworldcat</a:t>
            </a:r>
            <a:endParaRPr lang="en-US" sz="2000" i="1" dirty="0" smtClean="0"/>
          </a:p>
          <a:p>
            <a:pPr algn="l">
              <a:buFont typeface="Arial" pitchFamily="34" charset="0"/>
              <a:buChar char="•"/>
            </a:pPr>
            <a:endParaRPr lang="en-US" sz="2000" i="1" dirty="0" smtClean="0"/>
          </a:p>
          <a:p>
            <a:pPr algn="l">
              <a:buFont typeface="Arial" pitchFamily="34" charset="0"/>
              <a:buChar char="•"/>
            </a:pPr>
            <a:r>
              <a:rPr lang="en-US" sz="2000" i="1" dirty="0" smtClean="0"/>
              <a:t>Scrutinizes usage data for insights into user </a:t>
            </a:r>
            <a:r>
              <a:rPr lang="en-US" sz="2000" i="1" dirty="0" err="1" smtClean="0"/>
              <a:t>behaviour</a:t>
            </a:r>
            <a:r>
              <a:rPr lang="en-US" sz="2000" i="1" dirty="0" smtClean="0"/>
              <a:t>, and understands the “wisdom of crowds”</a:t>
            </a:r>
          </a:p>
          <a:p>
            <a:pPr algn="l">
              <a:buNone/>
            </a:pPr>
            <a:endParaRPr lang="en-US" sz="2000" i="1" dirty="0" smtClean="0"/>
          </a:p>
          <a:p>
            <a:pPr algn="l">
              <a:buNone/>
            </a:pPr>
            <a:r>
              <a:rPr lang="en-US" sz="1600" dirty="0" smtClean="0"/>
              <a:t>Abram, 2007. </a:t>
            </a:r>
            <a:r>
              <a:rPr lang="en-US" sz="1600" i="1" dirty="0" smtClean="0"/>
              <a:t>Online Information 2007 Conference Proceedings</a:t>
            </a:r>
            <a:r>
              <a:rPr lang="en-US" sz="1600" dirty="0" smtClean="0"/>
              <a:t>. December 4-6. London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2" name="Picture 32" descr="glass"/>
          <p:cNvPicPr>
            <a:picLocks noChangeAspect="1" noChangeArrowheads="1"/>
          </p:cNvPicPr>
          <p:nvPr/>
        </p:nvPicPr>
        <p:blipFill>
          <a:blip r:embed="rId3" cstate="print"/>
          <a:srcRect/>
          <a:stretch>
            <a:fillRect/>
          </a:stretch>
        </p:blipFill>
        <p:spPr bwMode="auto">
          <a:xfrm>
            <a:off x="7691438" y="995363"/>
            <a:ext cx="1452562" cy="4659312"/>
          </a:xfrm>
          <a:prstGeom prst="rect">
            <a:avLst/>
          </a:prstGeom>
          <a:noFill/>
        </p:spPr>
      </p:pic>
      <p:sp>
        <p:nvSpPr>
          <p:cNvPr id="5123" name="Text Box 3"/>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5125" name="Text Box 5"/>
          <p:cNvSpPr txBox="1">
            <a:spLocks noChangeArrowheads="1"/>
          </p:cNvSpPr>
          <p:nvPr/>
        </p:nvSpPr>
        <p:spPr bwMode="auto">
          <a:xfrm>
            <a:off x="250825" y="1454150"/>
            <a:ext cx="6806672" cy="553998"/>
          </a:xfrm>
          <a:prstGeom prst="rect">
            <a:avLst/>
          </a:prstGeom>
          <a:noFill/>
          <a:ln w="9525">
            <a:noFill/>
            <a:miter lim="800000"/>
            <a:headEnd/>
            <a:tailEnd/>
          </a:ln>
        </p:spPr>
        <p:txBody>
          <a:bodyPr wrap="none">
            <a:spAutoFit/>
          </a:bodyPr>
          <a:lstStyle/>
          <a:p>
            <a:pPr algn="l"/>
            <a:r>
              <a:rPr lang="en-US" sz="3000" dirty="0" smtClean="0">
                <a:hlinkClick r:id="rId4"/>
              </a:rPr>
              <a:t>http://tut23Librarythings.wetpaint.com</a:t>
            </a:r>
            <a:r>
              <a:rPr lang="en-US" sz="3000" dirty="0" smtClean="0"/>
              <a:t> </a:t>
            </a:r>
            <a:endParaRPr lang="en-US" sz="3000" dirty="0"/>
          </a:p>
        </p:txBody>
      </p:sp>
      <p:sp>
        <p:nvSpPr>
          <p:cNvPr id="5126" name="Text Box 6"/>
          <p:cNvSpPr txBox="1">
            <a:spLocks noChangeArrowheads="1"/>
          </p:cNvSpPr>
          <p:nvPr/>
        </p:nvSpPr>
        <p:spPr bwMode="auto">
          <a:xfrm>
            <a:off x="265113" y="2289175"/>
            <a:ext cx="6370205" cy="369332"/>
          </a:xfrm>
          <a:prstGeom prst="rect">
            <a:avLst/>
          </a:prstGeom>
          <a:noFill/>
          <a:ln w="9525">
            <a:noFill/>
            <a:miter lim="800000"/>
            <a:headEnd/>
            <a:tailEnd/>
          </a:ln>
        </p:spPr>
        <p:txBody>
          <a:bodyPr wrap="none">
            <a:spAutoFit/>
          </a:bodyPr>
          <a:lstStyle/>
          <a:p>
            <a:pPr algn="l"/>
            <a:r>
              <a:rPr lang="en-US" sz="1800" dirty="0" smtClean="0"/>
              <a:t>TUT LIS Strategy 2009  - point no 5, Library Model, pg 11-13</a:t>
            </a:r>
            <a:endParaRPr lang="en-US" sz="1800" dirty="0"/>
          </a:p>
        </p:txBody>
      </p:sp>
      <p:pic>
        <p:nvPicPr>
          <p:cNvPr id="5127" name="Picture 7" descr="arrow"/>
          <p:cNvPicPr>
            <a:picLocks noChangeAspect="1" noChangeArrowheads="1"/>
          </p:cNvPicPr>
          <p:nvPr/>
        </p:nvPicPr>
        <p:blipFill>
          <a:blip r:embed="rId5" cstate="print"/>
          <a:srcRect/>
          <a:stretch>
            <a:fillRect/>
          </a:stretch>
        </p:blipFill>
        <p:spPr bwMode="auto">
          <a:xfrm>
            <a:off x="152400" y="457200"/>
            <a:ext cx="685800" cy="531813"/>
          </a:xfrm>
          <a:prstGeom prst="rect">
            <a:avLst/>
          </a:prstGeom>
          <a:noFill/>
        </p:spPr>
      </p:pic>
      <p:sp>
        <p:nvSpPr>
          <p:cNvPr id="5130" name="Rectangle 10"/>
          <p:cNvSpPr>
            <a:spLocks noChangeArrowheads="1"/>
          </p:cNvSpPr>
          <p:nvPr/>
        </p:nvSpPr>
        <p:spPr bwMode="auto">
          <a:xfrm>
            <a:off x="0" y="950913"/>
            <a:ext cx="9144000" cy="115887"/>
          </a:xfrm>
          <a:prstGeom prst="rect">
            <a:avLst/>
          </a:prstGeom>
          <a:solidFill>
            <a:srgbClr val="FF0000"/>
          </a:solidFill>
          <a:ln w="9525">
            <a:noFill/>
            <a:miter lim="800000"/>
            <a:headEnd/>
            <a:tailEnd/>
          </a:ln>
          <a:effectLst/>
        </p:spPr>
        <p:txBody>
          <a:bodyPr wrap="none" anchor="ctr"/>
          <a:lstStyle/>
          <a:p>
            <a:pPr algn="ctr"/>
            <a:endParaRPr lang="en-US"/>
          </a:p>
        </p:txBody>
      </p:sp>
      <p:sp>
        <p:nvSpPr>
          <p:cNvPr id="5132" name="Rectangle 12"/>
          <p:cNvSpPr>
            <a:spLocks noChangeArrowheads="1"/>
          </p:cNvSpPr>
          <p:nvPr/>
        </p:nvSpPr>
        <p:spPr bwMode="auto">
          <a:xfrm>
            <a:off x="341313" y="3200400"/>
            <a:ext cx="4157662" cy="2244725"/>
          </a:xfrm>
          <a:prstGeom prst="rect">
            <a:avLst/>
          </a:prstGeom>
          <a:noFill/>
          <a:ln w="9525">
            <a:solidFill>
              <a:schemeClr val="tx1"/>
            </a:solidFill>
            <a:miter lim="800000"/>
            <a:headEnd/>
            <a:tailEnd/>
          </a:ln>
        </p:spPr>
        <p:txBody>
          <a:bodyPr wrap="none" anchor="ctr"/>
          <a:lstStyle/>
          <a:p>
            <a:endParaRPr lang="en-US"/>
          </a:p>
        </p:txBody>
      </p:sp>
      <p:pic>
        <p:nvPicPr>
          <p:cNvPr id="5135" name="Picture 15"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5136" name="Line 16"/>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5142" name="Text Box 22"/>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pic>
        <p:nvPicPr>
          <p:cNvPr id="5145" name="Picture 25" descr="TUT logo"/>
          <p:cNvPicPr>
            <a:picLocks noChangeAspect="1" noChangeArrowheads="1"/>
          </p:cNvPicPr>
          <p:nvPr/>
        </p:nvPicPr>
        <p:blipFill>
          <a:blip r:embed="rId7" cstate="print"/>
          <a:srcRect/>
          <a:stretch>
            <a:fillRect/>
          </a:stretch>
        </p:blipFill>
        <p:spPr bwMode="auto">
          <a:xfrm>
            <a:off x="7848600" y="5761038"/>
            <a:ext cx="1143000" cy="1093787"/>
          </a:xfrm>
          <a:prstGeom prst="rect">
            <a:avLst/>
          </a:prstGeom>
          <a:noFill/>
        </p:spPr>
      </p:pic>
      <p:sp>
        <p:nvSpPr>
          <p:cNvPr id="5146" name="Rectangle 26"/>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14" name="Picture 2"/>
          <p:cNvPicPr>
            <a:picLocks noChangeAspect="1" noChangeArrowheads="1"/>
          </p:cNvPicPr>
          <p:nvPr/>
        </p:nvPicPr>
        <p:blipFill>
          <a:blip r:embed="rId8" cstate="print"/>
          <a:srcRect t="1389"/>
          <a:stretch>
            <a:fillRect/>
          </a:stretch>
        </p:blipFill>
        <p:spPr bwMode="auto">
          <a:xfrm>
            <a:off x="348344" y="2801257"/>
            <a:ext cx="5979886" cy="3831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2"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308882" y="1134836"/>
            <a:ext cx="4548040" cy="584775"/>
          </a:xfrm>
          <a:prstGeom prst="rect">
            <a:avLst/>
          </a:prstGeom>
          <a:noFill/>
          <a:ln w="9525">
            <a:noFill/>
            <a:miter lim="800000"/>
            <a:headEnd/>
            <a:tailEnd/>
          </a:ln>
        </p:spPr>
        <p:txBody>
          <a:bodyPr wrap="none">
            <a:spAutoFit/>
          </a:bodyPr>
          <a:lstStyle/>
          <a:p>
            <a:pPr algn="l"/>
            <a:r>
              <a:rPr lang="en-US" sz="3000" dirty="0" smtClean="0"/>
              <a:t>Learning 2.0 – 7 </a:t>
            </a:r>
            <a:r>
              <a:rPr lang="en-US" sz="3200" b="1" dirty="0" smtClean="0"/>
              <a:t>½</a:t>
            </a:r>
            <a:r>
              <a:rPr lang="en-US" sz="3200" b="1" dirty="0" smtClean="0">
                <a:solidFill>
                  <a:srgbClr val="660033"/>
                </a:solidFill>
              </a:rPr>
              <a:t> </a:t>
            </a:r>
            <a:r>
              <a:rPr lang="en-US" sz="3000" dirty="0" smtClean="0"/>
              <a:t>habits</a:t>
            </a:r>
            <a:endParaRPr lang="en-US" sz="3000" dirty="0"/>
          </a:p>
        </p:txBody>
      </p:sp>
      <p:pic>
        <p:nvPicPr>
          <p:cNvPr id="2073" name="Picture 25" descr="arrow"/>
          <p:cNvPicPr>
            <a:picLocks noChangeAspect="1" noChangeArrowheads="1"/>
          </p:cNvPicPr>
          <p:nvPr/>
        </p:nvPicPr>
        <p:blipFill>
          <a:blip r:embed="rId3"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4"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5"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Box 12"/>
          <p:cNvSpPr txBox="1"/>
          <p:nvPr/>
        </p:nvSpPr>
        <p:spPr>
          <a:xfrm>
            <a:off x="464455" y="1799772"/>
            <a:ext cx="6730715" cy="4308872"/>
          </a:xfrm>
          <a:prstGeom prst="rect">
            <a:avLst/>
          </a:prstGeom>
          <a:noFill/>
        </p:spPr>
        <p:txBody>
          <a:bodyPr wrap="square" rtlCol="0">
            <a:spAutoFit/>
          </a:bodyPr>
          <a:lstStyle/>
          <a:p>
            <a:pPr marL="457200" indent="-457200" algn="l">
              <a:buAutoNum type="arabicPeriod"/>
            </a:pPr>
            <a:r>
              <a:rPr lang="en-US" sz="2000" dirty="0" smtClean="0"/>
              <a:t>Begin with the end in mind </a:t>
            </a:r>
          </a:p>
          <a:p>
            <a:pPr marL="914400" lvl="1" indent="-457200" algn="l"/>
            <a:r>
              <a:rPr lang="en-US" sz="2000" dirty="0" smtClean="0"/>
              <a:t>– </a:t>
            </a:r>
            <a:r>
              <a:rPr lang="en-US" sz="1800" dirty="0" smtClean="0"/>
              <a:t>set goals, re-evaluate</a:t>
            </a:r>
          </a:p>
          <a:p>
            <a:pPr marL="914400" lvl="1" indent="-457200" algn="l"/>
            <a:endParaRPr lang="en-US" sz="2000" dirty="0" smtClean="0"/>
          </a:p>
          <a:p>
            <a:pPr marL="457200" indent="-457200" algn="l">
              <a:buAutoNum type="arabicPeriod"/>
            </a:pPr>
            <a:r>
              <a:rPr lang="en-US" sz="2000" dirty="0" smtClean="0"/>
              <a:t>Accept responsibility for your own learning</a:t>
            </a:r>
          </a:p>
          <a:p>
            <a:pPr marL="914400" lvl="1" indent="-457200" algn="l"/>
            <a:r>
              <a:rPr lang="en-US" sz="2000" dirty="0" smtClean="0"/>
              <a:t> – </a:t>
            </a:r>
            <a:r>
              <a:rPr lang="en-US" sz="1800" dirty="0" smtClean="0"/>
              <a:t>you investing in you and your future, celebrate your achievements</a:t>
            </a:r>
          </a:p>
          <a:p>
            <a:pPr marL="914400" lvl="1" indent="-457200" algn="l"/>
            <a:endParaRPr lang="en-US" sz="2000" dirty="0" smtClean="0"/>
          </a:p>
          <a:p>
            <a:pPr marL="457200" indent="-457200" algn="l"/>
            <a:r>
              <a:rPr lang="en-US" sz="2000" dirty="0" smtClean="0"/>
              <a:t>3. View problems as challenges </a:t>
            </a:r>
          </a:p>
          <a:p>
            <a:pPr marL="914400" lvl="1" indent="-457200" algn="l"/>
            <a:r>
              <a:rPr lang="en-US" sz="1800" dirty="0" smtClean="0"/>
              <a:t>-opportunities and motivation to learn</a:t>
            </a:r>
          </a:p>
          <a:p>
            <a:pPr marL="914400" lvl="1" indent="-457200" algn="l"/>
            <a:endParaRPr lang="en-US" sz="2000" dirty="0" smtClean="0"/>
          </a:p>
          <a:p>
            <a:pPr marL="457200" indent="-457200" algn="l"/>
            <a:r>
              <a:rPr lang="en-US" sz="2000" dirty="0" smtClean="0"/>
              <a:t>4. Have confidence in yourself as a competent, effective learner</a:t>
            </a:r>
            <a:r>
              <a:rPr lang="en-US" sz="1800" dirty="0" smtClean="0"/>
              <a:t> </a:t>
            </a:r>
          </a:p>
          <a:p>
            <a:pPr marL="914400" lvl="1" indent="-457200" algn="l"/>
            <a:r>
              <a:rPr lang="en-US" sz="1800" dirty="0" smtClean="0"/>
              <a:t>-crawl before we run, use positive affirmations</a:t>
            </a:r>
          </a:p>
          <a:p>
            <a:pPr algn="l"/>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20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20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fade">
                                      <p:cBhvr>
                                        <p:cTn id="23" dur="2000"/>
                                        <p:tgtEl>
                                          <p:spTgt spid="1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7" end="7"/>
                                            </p:txEl>
                                          </p:spTgt>
                                        </p:tgtEl>
                                        <p:attrNameLst>
                                          <p:attrName>style.visibility</p:attrName>
                                        </p:attrNameLst>
                                      </p:cBhvr>
                                      <p:to>
                                        <p:strVal val="visible"/>
                                      </p:to>
                                    </p:set>
                                    <p:animEffect transition="in" filter="fade">
                                      <p:cBhvr>
                                        <p:cTn id="26" dur="2000"/>
                                        <p:tgtEl>
                                          <p:spTgt spid="1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animEffect transition="in" filter="fade">
                                      <p:cBhvr>
                                        <p:cTn id="31" dur="2000"/>
                                        <p:tgtEl>
                                          <p:spTgt spid="13">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animEffect transition="in" filter="fade">
                                      <p:cBhvr>
                                        <p:cTn id="34" dur="20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2"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308882" y="1134836"/>
            <a:ext cx="4548040" cy="584775"/>
          </a:xfrm>
          <a:prstGeom prst="rect">
            <a:avLst/>
          </a:prstGeom>
          <a:noFill/>
          <a:ln w="9525">
            <a:noFill/>
            <a:miter lim="800000"/>
            <a:headEnd/>
            <a:tailEnd/>
          </a:ln>
        </p:spPr>
        <p:txBody>
          <a:bodyPr wrap="none">
            <a:spAutoFit/>
          </a:bodyPr>
          <a:lstStyle/>
          <a:p>
            <a:pPr algn="l"/>
            <a:r>
              <a:rPr lang="en-US" sz="3000" dirty="0" smtClean="0"/>
              <a:t>Learning 2.0 – 7 </a:t>
            </a:r>
            <a:r>
              <a:rPr lang="en-US" sz="3200" b="1" dirty="0" smtClean="0"/>
              <a:t>½</a:t>
            </a:r>
            <a:r>
              <a:rPr lang="en-US" sz="3200" b="1" dirty="0" smtClean="0">
                <a:solidFill>
                  <a:srgbClr val="660033"/>
                </a:solidFill>
              </a:rPr>
              <a:t> </a:t>
            </a:r>
            <a:r>
              <a:rPr lang="en-US" sz="3000" dirty="0" smtClean="0"/>
              <a:t>habits</a:t>
            </a:r>
            <a:endParaRPr lang="en-US" sz="3000" dirty="0"/>
          </a:p>
        </p:txBody>
      </p:sp>
      <p:pic>
        <p:nvPicPr>
          <p:cNvPr id="2073" name="Picture 25" descr="arrow"/>
          <p:cNvPicPr>
            <a:picLocks noChangeAspect="1" noChangeArrowheads="1"/>
          </p:cNvPicPr>
          <p:nvPr/>
        </p:nvPicPr>
        <p:blipFill>
          <a:blip r:embed="rId3"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4"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5"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4" name="TextBox 13"/>
          <p:cNvSpPr txBox="1"/>
          <p:nvPr/>
        </p:nvSpPr>
        <p:spPr>
          <a:xfrm>
            <a:off x="682172" y="5791200"/>
            <a:ext cx="6371771" cy="307777"/>
          </a:xfrm>
          <a:prstGeom prst="rect">
            <a:avLst/>
          </a:prstGeom>
          <a:noFill/>
        </p:spPr>
        <p:txBody>
          <a:bodyPr wrap="square" rtlCol="0">
            <a:spAutoFit/>
          </a:bodyPr>
          <a:lstStyle/>
          <a:p>
            <a:r>
              <a:rPr lang="en-US" sz="1400" b="1" u="sng" dirty="0" smtClean="0">
                <a:hlinkClick r:id="rId6"/>
              </a:rPr>
              <a:t>http</a:t>
            </a:r>
            <a:r>
              <a:rPr lang="en-US" sz="1400" b="1" u="sng" dirty="0">
                <a:hlinkClick r:id="rId6"/>
              </a:rPr>
              <a:t>://www.slideshare.net/LoriReed/7-12-habits-of-lifelong-learners</a:t>
            </a:r>
            <a:endParaRPr lang="en-US" sz="1400" dirty="0"/>
          </a:p>
        </p:txBody>
      </p:sp>
      <p:sp>
        <p:nvSpPr>
          <p:cNvPr id="15" name="TextBox 14"/>
          <p:cNvSpPr txBox="1"/>
          <p:nvPr/>
        </p:nvSpPr>
        <p:spPr>
          <a:xfrm>
            <a:off x="638629" y="1785257"/>
            <a:ext cx="6444342" cy="3323987"/>
          </a:xfrm>
          <a:prstGeom prst="rect">
            <a:avLst/>
          </a:prstGeom>
          <a:noFill/>
        </p:spPr>
        <p:txBody>
          <a:bodyPr wrap="square" rtlCol="0">
            <a:spAutoFit/>
          </a:bodyPr>
          <a:lstStyle/>
          <a:p>
            <a:pPr algn="l"/>
            <a:r>
              <a:rPr lang="en-US" sz="2000" dirty="0" smtClean="0"/>
              <a:t>5. Create you own learning toolbox </a:t>
            </a:r>
          </a:p>
          <a:p>
            <a:pPr lvl="1" algn="l"/>
            <a:r>
              <a:rPr lang="en-US" sz="2000" dirty="0" smtClean="0"/>
              <a:t>-</a:t>
            </a:r>
            <a:r>
              <a:rPr lang="en-US" sz="1800" dirty="0" smtClean="0"/>
              <a:t>books, websites, mentors, manuals, webinars, online tutorials</a:t>
            </a:r>
          </a:p>
          <a:p>
            <a:pPr lvl="1" algn="l"/>
            <a:endParaRPr lang="en-US" sz="2000" dirty="0" smtClean="0"/>
          </a:p>
          <a:p>
            <a:pPr algn="l"/>
            <a:r>
              <a:rPr lang="en-US" sz="2000" dirty="0" smtClean="0"/>
              <a:t>6. Use technology to your advantage</a:t>
            </a:r>
          </a:p>
          <a:p>
            <a:pPr lvl="1" algn="l"/>
            <a:r>
              <a:rPr lang="en-US" sz="1800" dirty="0" smtClean="0"/>
              <a:t>-Use it to make your life easier, find and download “how to” online</a:t>
            </a:r>
          </a:p>
          <a:p>
            <a:pPr algn="l"/>
            <a:endParaRPr lang="en-US" sz="1800" dirty="0" smtClean="0"/>
          </a:p>
          <a:p>
            <a:pPr algn="l"/>
            <a:r>
              <a:rPr lang="en-US" sz="2000" dirty="0" smtClean="0"/>
              <a:t>7. Mentor or coach others</a:t>
            </a:r>
          </a:p>
          <a:p>
            <a:pPr lvl="1" algn="l"/>
            <a:r>
              <a:rPr lang="en-US" sz="2000" dirty="0" smtClean="0"/>
              <a:t>-”</a:t>
            </a:r>
            <a:r>
              <a:rPr lang="en-US" sz="1800" dirty="0" smtClean="0"/>
              <a:t>Best way to learn is to teach someone else”, reinforces what you know</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20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2000"/>
                                        <p:tgtEl>
                                          <p:spTgt spid="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fade">
                                      <p:cBhvr>
                                        <p:cTn id="18" dur="2000"/>
                                        <p:tgtEl>
                                          <p:spTgt spid="1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fade">
                                      <p:cBhvr>
                                        <p:cTn id="23" dur="2000"/>
                                        <p:tgtEl>
                                          <p:spTgt spid="1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7" end="7"/>
                                            </p:txEl>
                                          </p:spTgt>
                                        </p:tgtEl>
                                        <p:attrNameLst>
                                          <p:attrName>style.visibility</p:attrName>
                                        </p:attrNameLst>
                                      </p:cBhvr>
                                      <p:to>
                                        <p:strVal val="visible"/>
                                      </p:to>
                                    </p:set>
                                    <p:animEffect transition="in" filter="fade">
                                      <p:cBhvr>
                                        <p:cTn id="26" dur="20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Windows XP Recycle.wav">
            <a:hlinkClick r:id="" action="ppaction://media"/>
          </p:cNvPr>
          <p:cNvPicPr>
            <a:picLocks noRot="1" noChangeAspect="1"/>
          </p:cNvPicPr>
          <p:nvPr>
            <a:wavAudioFile r:embed="rId1" name="Windows XP Recycle.wav"/>
          </p:nvPr>
        </p:nvPicPr>
        <p:blipFill>
          <a:blip r:embed="rId5" cstate="print"/>
          <a:stretch>
            <a:fillRect/>
          </a:stretch>
        </p:blipFill>
        <p:spPr>
          <a:xfrm>
            <a:off x="4419600" y="3276600"/>
            <a:ext cx="304800" cy="304800"/>
          </a:xfrm>
          <a:prstGeom prst="rect">
            <a:avLst/>
          </a:prstGeom>
        </p:spPr>
      </p:pic>
      <p:pic>
        <p:nvPicPr>
          <p:cNvPr id="2094" name="Picture 46" descr="21 a"/>
          <p:cNvPicPr>
            <a:picLocks noChangeAspect="1" noChangeArrowheads="1"/>
          </p:cNvPicPr>
          <p:nvPr/>
        </p:nvPicPr>
        <p:blipFill>
          <a:blip r:embed="rId6"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308882" y="1134836"/>
            <a:ext cx="4434227" cy="584775"/>
          </a:xfrm>
          <a:prstGeom prst="rect">
            <a:avLst/>
          </a:prstGeom>
          <a:noFill/>
          <a:ln w="9525">
            <a:noFill/>
            <a:miter lim="800000"/>
            <a:headEnd/>
            <a:tailEnd/>
          </a:ln>
        </p:spPr>
        <p:txBody>
          <a:bodyPr wrap="none">
            <a:spAutoFit/>
          </a:bodyPr>
          <a:lstStyle/>
          <a:p>
            <a:pPr algn="l"/>
            <a:r>
              <a:rPr lang="en-US" sz="3000" dirty="0" smtClean="0"/>
              <a:t>Learning 2.0 – 7</a:t>
            </a:r>
            <a:r>
              <a:rPr lang="en-US" sz="3200" b="1" dirty="0" smtClean="0"/>
              <a:t>½</a:t>
            </a:r>
            <a:r>
              <a:rPr lang="en-US" sz="3000" dirty="0" smtClean="0"/>
              <a:t> habits</a:t>
            </a:r>
            <a:endParaRPr lang="en-US" sz="3000" dirty="0"/>
          </a:p>
        </p:txBody>
      </p:sp>
      <p:pic>
        <p:nvPicPr>
          <p:cNvPr id="2073" name="Picture 25" descr="arrow"/>
          <p:cNvPicPr>
            <a:picLocks noChangeAspect="1" noChangeArrowheads="1"/>
          </p:cNvPicPr>
          <p:nvPr/>
        </p:nvPicPr>
        <p:blipFill>
          <a:blip r:embed="rId7"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8"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9"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4" name="TextBox 13"/>
          <p:cNvSpPr txBox="1"/>
          <p:nvPr/>
        </p:nvSpPr>
        <p:spPr>
          <a:xfrm>
            <a:off x="478972" y="6342743"/>
            <a:ext cx="6371771" cy="307777"/>
          </a:xfrm>
          <a:prstGeom prst="rect">
            <a:avLst/>
          </a:prstGeom>
          <a:noFill/>
        </p:spPr>
        <p:txBody>
          <a:bodyPr wrap="square" rtlCol="0">
            <a:spAutoFit/>
          </a:bodyPr>
          <a:lstStyle/>
          <a:p>
            <a:pPr algn="l"/>
            <a:r>
              <a:rPr lang="en-US" sz="1400" b="1" u="sng" dirty="0" smtClean="0">
                <a:hlinkClick r:id="rId10"/>
              </a:rPr>
              <a:t>http</a:t>
            </a:r>
            <a:r>
              <a:rPr lang="en-US" sz="1400" b="1" u="sng" dirty="0">
                <a:hlinkClick r:id="rId10"/>
              </a:rPr>
              <a:t>://www.slideshare.net/LoriReed/7-12-habits-of-lifelong-learners</a:t>
            </a:r>
            <a:endParaRPr lang="en-US" sz="1400" dirty="0"/>
          </a:p>
        </p:txBody>
      </p:sp>
      <p:pic>
        <p:nvPicPr>
          <p:cNvPr id="16" name="Picture 15" descr="Picture jan march 069.jpg"/>
          <p:cNvPicPr>
            <a:picLocks noGrp="1" noChangeAspect="1"/>
          </p:cNvPicPr>
          <p:nvPr isPhoto="1"/>
        </p:nvPicPr>
        <p:blipFill>
          <a:blip r:embed="rId11" cstate="print">
            <a:lum/>
          </a:blip>
          <a:stretch>
            <a:fillRect/>
          </a:stretch>
        </p:blipFill>
        <p:spPr>
          <a:xfrm>
            <a:off x="624113" y="2235198"/>
            <a:ext cx="5762173" cy="3962401"/>
          </a:xfrm>
          <a:prstGeom prst="rect">
            <a:avLst/>
          </a:prstGeom>
          <a:noFill/>
          <a:ln>
            <a:noFill/>
          </a:ln>
        </p:spPr>
      </p:pic>
      <p:sp>
        <p:nvSpPr>
          <p:cNvPr id="17" name="TextBox 16"/>
          <p:cNvSpPr txBox="1"/>
          <p:nvPr/>
        </p:nvSpPr>
        <p:spPr>
          <a:xfrm>
            <a:off x="2394857" y="1785257"/>
            <a:ext cx="2598057" cy="461665"/>
          </a:xfrm>
          <a:prstGeom prst="rect">
            <a:avLst/>
          </a:prstGeom>
          <a:noFill/>
        </p:spPr>
        <p:txBody>
          <a:bodyPr wrap="square" rtlCol="0">
            <a:spAutoFit/>
          </a:bodyPr>
          <a:lstStyle/>
          <a:p>
            <a:pPr algn="ctr"/>
            <a:r>
              <a:rPr lang="en-US" dirty="0" smtClean="0"/>
              <a:t>Play!</a:t>
            </a:r>
            <a:endParaRPr lang="en-US" dirty="0"/>
          </a:p>
        </p:txBody>
      </p:sp>
      <p:pic>
        <p:nvPicPr>
          <p:cNvPr id="26" name="Picture 2">
            <a:hlinkClick r:id="" action="ppaction://media"/>
          </p:cNvPr>
          <p:cNvPicPr>
            <a:picLocks noRot="1" noChangeAspect="1" noChangeArrowheads="1"/>
          </p:cNvPicPr>
          <p:nvPr>
            <a:wavAudioFile r:embed="rId2" name="SN00278A.wav"/>
          </p:nvPr>
        </p:nvPicPr>
        <p:blipFill>
          <a:blip r:embed="rId12" cstate="print"/>
          <a:srcRect/>
          <a:stretch>
            <a:fillRect/>
          </a:stretch>
        </p:blipFill>
        <p:spPr bwMode="auto">
          <a:xfrm>
            <a:off x="6629400" y="5406572"/>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2000" fill="hold"/>
                                        <p:tgtEl>
                                          <p:spTgt spid="17"/>
                                        </p:tgtEl>
                                        <p:attrNameLst>
                                          <p:attrName>r</p:attrName>
                                        </p:attrNameLst>
                                      </p:cBhvr>
                                    </p:animRot>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543"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descr="21 b"/>
          <p:cNvPicPr>
            <a:picLocks noChangeAspect="1" noChangeArrowheads="1"/>
          </p:cNvPicPr>
          <p:nvPr/>
        </p:nvPicPr>
        <p:blipFill>
          <a:blip r:embed="rId2" cstate="print"/>
          <a:srcRect/>
          <a:stretch>
            <a:fillRect/>
          </a:stretch>
        </p:blipFill>
        <p:spPr bwMode="auto">
          <a:xfrm>
            <a:off x="7691438" y="981075"/>
            <a:ext cx="1452562" cy="4659313"/>
          </a:xfrm>
          <a:prstGeom prst="rect">
            <a:avLst/>
          </a:prstGeom>
          <a:noFill/>
        </p:spPr>
      </p:pic>
      <p:sp>
        <p:nvSpPr>
          <p:cNvPr id="15364" name="Text Box 4"/>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15365" name="Text Box 5"/>
          <p:cNvSpPr txBox="1">
            <a:spLocks noChangeArrowheads="1"/>
          </p:cNvSpPr>
          <p:nvPr/>
        </p:nvSpPr>
        <p:spPr bwMode="auto">
          <a:xfrm>
            <a:off x="179388" y="1454150"/>
            <a:ext cx="2020105" cy="553998"/>
          </a:xfrm>
          <a:prstGeom prst="rect">
            <a:avLst/>
          </a:prstGeom>
          <a:noFill/>
          <a:ln w="9525">
            <a:noFill/>
            <a:miter lim="800000"/>
            <a:headEnd/>
            <a:tailEnd/>
          </a:ln>
        </p:spPr>
        <p:txBody>
          <a:bodyPr wrap="none">
            <a:spAutoFit/>
          </a:bodyPr>
          <a:lstStyle/>
          <a:p>
            <a:pPr algn="l"/>
            <a:r>
              <a:rPr lang="en-US" sz="3000" dirty="0" smtClean="0"/>
              <a:t>Resources</a:t>
            </a:r>
            <a:endParaRPr lang="en-US" sz="3000" dirty="0"/>
          </a:p>
        </p:txBody>
      </p:sp>
      <p:sp>
        <p:nvSpPr>
          <p:cNvPr id="15366" name="Text Box 6"/>
          <p:cNvSpPr txBox="1">
            <a:spLocks noChangeArrowheads="1"/>
          </p:cNvSpPr>
          <p:nvPr/>
        </p:nvSpPr>
        <p:spPr bwMode="auto">
          <a:xfrm>
            <a:off x="222703" y="2158548"/>
            <a:ext cx="6853223" cy="2708434"/>
          </a:xfrm>
          <a:prstGeom prst="rect">
            <a:avLst/>
          </a:prstGeom>
          <a:noFill/>
          <a:ln w="9525">
            <a:noFill/>
            <a:miter lim="800000"/>
            <a:headEnd/>
            <a:tailEnd/>
          </a:ln>
        </p:spPr>
        <p:txBody>
          <a:bodyPr wrap="square">
            <a:spAutoFit/>
          </a:bodyPr>
          <a:lstStyle/>
          <a:p>
            <a:pPr algn="l"/>
            <a:r>
              <a:rPr lang="en-US" sz="2000" dirty="0" smtClean="0"/>
              <a:t>This presentation at  </a:t>
            </a:r>
            <a:r>
              <a:rPr lang="en-US" sz="2000" dirty="0" smtClean="0">
                <a:hlinkClick r:id="rId3"/>
              </a:rPr>
              <a:t>http</a:t>
            </a:r>
            <a:r>
              <a:rPr lang="en-US" sz="2000" smtClean="0">
                <a:hlinkClick r:id="rId3"/>
              </a:rPr>
              <a:t>://</a:t>
            </a:r>
            <a:r>
              <a:rPr lang="en-US" sz="2000" smtClean="0">
                <a:hlinkClick r:id="rId3"/>
              </a:rPr>
              <a:t>eprints.rclis.org</a:t>
            </a:r>
            <a:r>
              <a:rPr lang="en-US" sz="2000" smtClean="0">
                <a:hlinkClick r:id="rId3"/>
              </a:rPr>
              <a:t>/18609</a:t>
            </a:r>
            <a:r>
              <a:rPr lang="en-US" sz="2000" smtClean="0"/>
              <a:t> </a:t>
            </a:r>
            <a:endParaRPr lang="en-US" sz="2000" dirty="0" smtClean="0"/>
          </a:p>
          <a:p>
            <a:pPr algn="l"/>
            <a:endParaRPr lang="en-US" sz="1800" dirty="0" smtClean="0"/>
          </a:p>
          <a:p>
            <a:pPr algn="l"/>
            <a:r>
              <a:rPr lang="en-US" sz="2000" dirty="0" smtClean="0"/>
              <a:t>This and other resources at </a:t>
            </a:r>
            <a:r>
              <a:rPr lang="en-US" sz="2000" dirty="0" smtClean="0">
                <a:hlinkClick r:id="rId4"/>
              </a:rPr>
              <a:t>http://tut23librarythings.wetpaint.com/page/Introduction+Fatima+Darries</a:t>
            </a:r>
            <a:endParaRPr lang="en-US" sz="2000" dirty="0" smtClean="0"/>
          </a:p>
          <a:p>
            <a:pPr algn="l"/>
            <a:endParaRPr lang="en-US" sz="1800" dirty="0" smtClean="0"/>
          </a:p>
          <a:p>
            <a:pPr algn="l"/>
            <a:endParaRPr lang="en-US" sz="1800" dirty="0" smtClean="0"/>
          </a:p>
          <a:p>
            <a:pPr algn="l"/>
            <a:endParaRPr lang="en-US" sz="1800" dirty="0" smtClean="0"/>
          </a:p>
          <a:p>
            <a:pPr algn="l"/>
            <a:endParaRPr lang="en-US" sz="1800" dirty="0"/>
          </a:p>
        </p:txBody>
      </p:sp>
      <p:pic>
        <p:nvPicPr>
          <p:cNvPr id="15367" name="Picture 7" descr="arrow"/>
          <p:cNvPicPr>
            <a:picLocks noChangeAspect="1" noChangeArrowheads="1"/>
          </p:cNvPicPr>
          <p:nvPr/>
        </p:nvPicPr>
        <p:blipFill>
          <a:blip r:embed="rId5" cstate="print"/>
          <a:srcRect/>
          <a:stretch>
            <a:fillRect/>
          </a:stretch>
        </p:blipFill>
        <p:spPr bwMode="auto">
          <a:xfrm>
            <a:off x="152400" y="457200"/>
            <a:ext cx="685800" cy="531813"/>
          </a:xfrm>
          <a:prstGeom prst="rect">
            <a:avLst/>
          </a:prstGeom>
          <a:noFill/>
        </p:spPr>
      </p:pic>
      <p:pic>
        <p:nvPicPr>
          <p:cNvPr id="15369" name="Picture 9" descr="TUT logo"/>
          <p:cNvPicPr>
            <a:picLocks noChangeAspect="1" noChangeArrowheads="1"/>
          </p:cNvPicPr>
          <p:nvPr/>
        </p:nvPicPr>
        <p:blipFill>
          <a:blip r:embed="rId6" cstate="print"/>
          <a:srcRect/>
          <a:stretch>
            <a:fillRect/>
          </a:stretch>
        </p:blipFill>
        <p:spPr bwMode="auto">
          <a:xfrm>
            <a:off x="7848600" y="5761038"/>
            <a:ext cx="1143000" cy="1093787"/>
          </a:xfrm>
          <a:prstGeom prst="rect">
            <a:avLst/>
          </a:prstGeom>
          <a:noFill/>
        </p:spPr>
      </p:pic>
      <p:sp>
        <p:nvSpPr>
          <p:cNvPr id="15370" name="Rectangle 10"/>
          <p:cNvSpPr>
            <a:spLocks noChangeArrowheads="1"/>
          </p:cNvSpPr>
          <p:nvPr/>
        </p:nvSpPr>
        <p:spPr bwMode="auto">
          <a:xfrm>
            <a:off x="0" y="950913"/>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15371" name="Rectangle 11"/>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15373" name="Picture 13" descr="hat"/>
          <p:cNvPicPr>
            <a:picLocks noChangeAspect="1" noChangeArrowheads="1"/>
          </p:cNvPicPr>
          <p:nvPr/>
        </p:nvPicPr>
        <p:blipFill>
          <a:blip r:embed="rId7" cstate="print"/>
          <a:srcRect/>
          <a:stretch>
            <a:fillRect/>
          </a:stretch>
        </p:blipFill>
        <p:spPr bwMode="auto">
          <a:xfrm>
            <a:off x="7772400" y="96838"/>
            <a:ext cx="1219200" cy="811212"/>
          </a:xfrm>
          <a:prstGeom prst="rect">
            <a:avLst/>
          </a:prstGeom>
          <a:noFill/>
        </p:spPr>
      </p:pic>
      <p:sp>
        <p:nvSpPr>
          <p:cNvPr id="15374" name="Line 14"/>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15377" name="Text Box 17"/>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grpSp>
        <p:nvGrpSpPr>
          <p:cNvPr id="13" name="Group 12"/>
          <p:cNvGrpSpPr/>
          <p:nvPr/>
        </p:nvGrpSpPr>
        <p:grpSpPr>
          <a:xfrm>
            <a:off x="380433" y="4111625"/>
            <a:ext cx="5343525" cy="1546086"/>
            <a:chOff x="1381919" y="962025"/>
            <a:chExt cx="5343525" cy="1546086"/>
          </a:xfrm>
        </p:grpSpPr>
        <p:pic>
          <p:nvPicPr>
            <p:cNvPr id="14" name="Picture 2" descr="E:\pictures\some rights reserved.png"/>
            <p:cNvPicPr>
              <a:picLocks noChangeAspect="1" noChangeArrowheads="1"/>
            </p:cNvPicPr>
            <p:nvPr/>
          </p:nvPicPr>
          <p:blipFill>
            <a:blip r:embed="rId8" cstate="print"/>
            <a:srcRect/>
            <a:stretch>
              <a:fillRect/>
            </a:stretch>
          </p:blipFill>
          <p:spPr bwMode="auto">
            <a:xfrm>
              <a:off x="1381919" y="962025"/>
              <a:ext cx="2386806" cy="806450"/>
            </a:xfrm>
            <a:prstGeom prst="rect">
              <a:avLst/>
            </a:prstGeom>
            <a:noFill/>
          </p:spPr>
        </p:pic>
        <p:sp>
          <p:nvSpPr>
            <p:cNvPr id="15" name="Rectangle 14"/>
            <p:cNvSpPr/>
            <p:nvPr/>
          </p:nvSpPr>
          <p:spPr>
            <a:xfrm>
              <a:off x="1381919" y="1800225"/>
              <a:ext cx="5343525" cy="707886"/>
            </a:xfrm>
            <a:prstGeom prst="rect">
              <a:avLst/>
            </a:prstGeom>
          </p:spPr>
          <p:txBody>
            <a:bodyPr>
              <a:spAutoFit/>
            </a:bodyPr>
            <a:lstStyle/>
            <a:p>
              <a:pPr algn="l"/>
              <a:r>
                <a:rPr lang="en-US" sz="2000" dirty="0" smtClean="0"/>
                <a:t>Commons Attribution-Noncommercial-Share Alike 2.5 South Africa License</a:t>
              </a:r>
              <a:endParaRPr lang="en-US" sz="2000" dirty="0"/>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arrow"/>
          <p:cNvPicPr>
            <a:picLocks noChangeAspect="1" noChangeArrowheads="1"/>
          </p:cNvPicPr>
          <p:nvPr/>
        </p:nvPicPr>
        <p:blipFill>
          <a:blip r:embed="rId3" cstate="print"/>
          <a:srcRect/>
          <a:stretch>
            <a:fillRect/>
          </a:stretch>
        </p:blipFill>
        <p:spPr bwMode="auto">
          <a:xfrm>
            <a:off x="152400" y="457200"/>
            <a:ext cx="685800" cy="531813"/>
          </a:xfrm>
          <a:prstGeom prst="rect">
            <a:avLst/>
          </a:prstGeom>
          <a:noFill/>
        </p:spPr>
      </p:pic>
      <p:sp>
        <p:nvSpPr>
          <p:cNvPr id="7172" name="Rectangle 4"/>
          <p:cNvSpPr>
            <a:spLocks noChangeArrowheads="1"/>
          </p:cNvSpPr>
          <p:nvPr/>
        </p:nvSpPr>
        <p:spPr bwMode="auto">
          <a:xfrm>
            <a:off x="0" y="950913"/>
            <a:ext cx="9144000" cy="115887"/>
          </a:xfrm>
          <a:prstGeom prst="rect">
            <a:avLst/>
          </a:prstGeom>
          <a:solidFill>
            <a:srgbClr val="FF0000"/>
          </a:solidFill>
          <a:ln w="9525">
            <a:noFill/>
            <a:miter lim="800000"/>
            <a:headEnd/>
            <a:tailEnd/>
          </a:ln>
          <a:effectLst/>
        </p:spPr>
        <p:txBody>
          <a:bodyPr wrap="none" anchor="ctr"/>
          <a:lstStyle/>
          <a:p>
            <a:pPr algn="ctr"/>
            <a:endParaRPr lang="en-US"/>
          </a:p>
        </p:txBody>
      </p:sp>
      <p:sp>
        <p:nvSpPr>
          <p:cNvPr id="7173" name="Rectangle 5"/>
          <p:cNvSpPr>
            <a:spLocks noChangeArrowheads="1"/>
          </p:cNvSpPr>
          <p:nvPr/>
        </p:nvSpPr>
        <p:spPr bwMode="auto">
          <a:xfrm>
            <a:off x="0" y="1052513"/>
            <a:ext cx="9144000" cy="5805487"/>
          </a:xfrm>
          <a:prstGeom prst="rect">
            <a:avLst/>
          </a:prstGeom>
          <a:solidFill>
            <a:srgbClr val="DDDDDD"/>
          </a:solidFill>
          <a:ln w="9525">
            <a:noFill/>
            <a:miter lim="800000"/>
            <a:headEnd/>
            <a:tailEnd/>
          </a:ln>
        </p:spPr>
        <p:txBody>
          <a:bodyPr wrap="none" anchor="ctr"/>
          <a:lstStyle/>
          <a:p>
            <a:endParaRPr lang="en-US"/>
          </a:p>
        </p:txBody>
      </p:sp>
      <p:sp>
        <p:nvSpPr>
          <p:cNvPr id="7174" name="Rectangle 6"/>
          <p:cNvSpPr>
            <a:spLocks noChangeArrowheads="1"/>
          </p:cNvSpPr>
          <p:nvPr/>
        </p:nvSpPr>
        <p:spPr bwMode="auto">
          <a:xfrm>
            <a:off x="2916238" y="3141663"/>
            <a:ext cx="3505200" cy="1187450"/>
          </a:xfrm>
          <a:prstGeom prst="rect">
            <a:avLst/>
          </a:prstGeom>
          <a:noFill/>
          <a:ln w="9525">
            <a:noFill/>
            <a:miter lim="800000"/>
            <a:headEnd/>
            <a:tailEnd/>
          </a:ln>
        </p:spPr>
        <p:txBody>
          <a:bodyPr>
            <a:spAutoFit/>
          </a:bodyPr>
          <a:lstStyle/>
          <a:p>
            <a:pPr algn="ctr"/>
            <a:r>
              <a:rPr lang="en-US">
                <a:solidFill>
                  <a:schemeClr val="bg2"/>
                </a:solidFill>
              </a:rPr>
              <a:t>Full page photograph or graph </a:t>
            </a:r>
          </a:p>
          <a:p>
            <a:pPr algn="ctr"/>
            <a:endParaRPr lang="en-US">
              <a:solidFill>
                <a:schemeClr val="bg2"/>
              </a:solidFill>
            </a:endParaRPr>
          </a:p>
        </p:txBody>
      </p:sp>
      <p:sp>
        <p:nvSpPr>
          <p:cNvPr id="7176" name="Text Box 8"/>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grpSp>
        <p:nvGrpSpPr>
          <p:cNvPr id="9" name="Group 8"/>
          <p:cNvGrpSpPr/>
          <p:nvPr/>
        </p:nvGrpSpPr>
        <p:grpSpPr>
          <a:xfrm>
            <a:off x="333828" y="1088570"/>
            <a:ext cx="8490857" cy="5769429"/>
            <a:chOff x="333828" y="1088571"/>
            <a:chExt cx="8490857" cy="5244384"/>
          </a:xfrm>
        </p:grpSpPr>
        <p:pic>
          <p:nvPicPr>
            <p:cNvPr id="19458" name="Picture 2" descr="File:Web 2.0 Map.svg"/>
            <p:cNvPicPr>
              <a:picLocks noChangeAspect="1" noChangeArrowheads="1"/>
            </p:cNvPicPr>
            <p:nvPr/>
          </p:nvPicPr>
          <p:blipFill>
            <a:blip r:embed="rId4" cstate="print"/>
            <a:srcRect/>
            <a:stretch>
              <a:fillRect/>
            </a:stretch>
          </p:blipFill>
          <p:spPr bwMode="auto">
            <a:xfrm>
              <a:off x="362857" y="1088571"/>
              <a:ext cx="8432800" cy="4905829"/>
            </a:xfrm>
            <a:prstGeom prst="rect">
              <a:avLst/>
            </a:prstGeom>
            <a:noFill/>
          </p:spPr>
        </p:pic>
        <p:sp>
          <p:nvSpPr>
            <p:cNvPr id="8" name="TextBox 7"/>
            <p:cNvSpPr txBox="1"/>
            <p:nvPr/>
          </p:nvSpPr>
          <p:spPr>
            <a:xfrm>
              <a:off x="333828" y="5994401"/>
              <a:ext cx="8490857" cy="338554"/>
            </a:xfrm>
            <a:prstGeom prst="rect">
              <a:avLst/>
            </a:prstGeom>
            <a:noFill/>
          </p:spPr>
          <p:txBody>
            <a:bodyPr wrap="square" rtlCol="0">
              <a:spAutoFit/>
            </a:bodyPr>
            <a:lstStyle/>
            <a:p>
              <a:pPr algn="l"/>
              <a:r>
                <a:rPr lang="en-US" sz="1600" dirty="0" smtClean="0">
                  <a:hlinkClick r:id="rId5"/>
                </a:rPr>
                <a:t>http://en.wikipedia.org/wiki/File:Web_2.0_Map.svg</a:t>
              </a:r>
              <a:r>
                <a:rPr lang="en-US" sz="1600" dirty="0" smtClean="0"/>
                <a:t>  [3 June 2010]</a:t>
              </a:r>
              <a:endParaRPr lang="en-US" sz="16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descr="21 b"/>
          <p:cNvPicPr>
            <a:picLocks noChangeAspect="1" noChangeArrowheads="1"/>
          </p:cNvPicPr>
          <p:nvPr/>
        </p:nvPicPr>
        <p:blipFill>
          <a:blip r:embed="rId3" cstate="print"/>
          <a:srcRect/>
          <a:stretch>
            <a:fillRect/>
          </a:stretch>
        </p:blipFill>
        <p:spPr bwMode="auto">
          <a:xfrm>
            <a:off x="7691438" y="981075"/>
            <a:ext cx="1452562" cy="4659313"/>
          </a:xfrm>
          <a:prstGeom prst="rect">
            <a:avLst/>
          </a:prstGeom>
          <a:noFill/>
        </p:spPr>
      </p:pic>
      <p:sp>
        <p:nvSpPr>
          <p:cNvPr id="15364" name="Text Box 4"/>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15365" name="Text Box 5"/>
          <p:cNvSpPr txBox="1">
            <a:spLocks noChangeArrowheads="1"/>
          </p:cNvSpPr>
          <p:nvPr/>
        </p:nvSpPr>
        <p:spPr bwMode="auto">
          <a:xfrm>
            <a:off x="280988" y="1105807"/>
            <a:ext cx="3063146" cy="553998"/>
          </a:xfrm>
          <a:prstGeom prst="rect">
            <a:avLst/>
          </a:prstGeom>
          <a:noFill/>
          <a:ln w="9525">
            <a:noFill/>
            <a:miter lim="800000"/>
            <a:headEnd/>
            <a:tailEnd/>
          </a:ln>
        </p:spPr>
        <p:txBody>
          <a:bodyPr wrap="none">
            <a:spAutoFit/>
          </a:bodyPr>
          <a:lstStyle/>
          <a:p>
            <a:pPr algn="l"/>
            <a:r>
              <a:rPr lang="en-US" sz="3000" dirty="0" smtClean="0"/>
              <a:t>Web 2.0 or is it ?</a:t>
            </a:r>
            <a:endParaRPr lang="en-US" sz="3000" dirty="0"/>
          </a:p>
        </p:txBody>
      </p:sp>
      <p:sp>
        <p:nvSpPr>
          <p:cNvPr id="15366" name="Text Box 6"/>
          <p:cNvSpPr txBox="1">
            <a:spLocks noChangeArrowheads="1"/>
          </p:cNvSpPr>
          <p:nvPr/>
        </p:nvSpPr>
        <p:spPr bwMode="auto">
          <a:xfrm>
            <a:off x="251732" y="1665061"/>
            <a:ext cx="7223125" cy="4339650"/>
          </a:xfrm>
          <a:prstGeom prst="rect">
            <a:avLst/>
          </a:prstGeom>
          <a:noFill/>
          <a:ln w="9525">
            <a:noFill/>
            <a:miter lim="800000"/>
            <a:headEnd/>
            <a:tailEnd/>
          </a:ln>
        </p:spPr>
        <p:txBody>
          <a:bodyPr wrap="square">
            <a:spAutoFit/>
          </a:bodyPr>
          <a:lstStyle/>
          <a:p>
            <a:pPr algn="l">
              <a:buFont typeface="Arial" pitchFamily="34" charset="0"/>
              <a:buChar char="•"/>
            </a:pPr>
            <a:r>
              <a:rPr lang="en-US" sz="1800" dirty="0" smtClean="0"/>
              <a:t> </a:t>
            </a:r>
            <a:r>
              <a:rPr lang="en-US" sz="2000" dirty="0" smtClean="0"/>
              <a:t>Coined by </a:t>
            </a:r>
            <a:r>
              <a:rPr lang="en-US" sz="2000" dirty="0" err="1" smtClean="0"/>
              <a:t>DiNucci</a:t>
            </a:r>
            <a:r>
              <a:rPr lang="en-US" sz="2000" dirty="0" smtClean="0"/>
              <a:t> in 1999, </a:t>
            </a:r>
            <a:r>
              <a:rPr lang="en-US" sz="1600" dirty="0" smtClean="0">
                <a:hlinkClick r:id="rId4"/>
              </a:rPr>
              <a:t>http://www.cdinucci.com/Darcy2/articles/Print/Printarticle7.html</a:t>
            </a:r>
            <a:endParaRPr lang="en-US" sz="2000" dirty="0" smtClean="0"/>
          </a:p>
          <a:p>
            <a:pPr algn="l"/>
            <a:endParaRPr lang="en-US" sz="2000" dirty="0" smtClean="0"/>
          </a:p>
          <a:p>
            <a:pPr algn="l"/>
            <a:r>
              <a:rPr lang="en-US" sz="2000" dirty="0" smtClean="0"/>
              <a:t>“</a:t>
            </a:r>
            <a:r>
              <a:rPr lang="en-US" sz="2000" i="1" dirty="0" smtClean="0"/>
              <a:t>The first glimmerings of Web 2.0 are now beginning to appear … Now we can see that the defining thing about the Web won’t be any visible characteristic at all. The Web will be identified only by its underlying DNA structure—TCP/IP,.. HTTP …, and URLs… As those technologies define its workings, the Web’s outward form—the hardware and software we use to view it — will multiply. </a:t>
            </a:r>
            <a:r>
              <a:rPr lang="en-US" sz="2000" dirty="0" smtClean="0"/>
              <a:t>“</a:t>
            </a:r>
          </a:p>
          <a:p>
            <a:pPr algn="l"/>
            <a:endParaRPr lang="en-US" sz="2000" dirty="0" smtClean="0"/>
          </a:p>
          <a:p>
            <a:pPr algn="l">
              <a:buFont typeface="Arial" pitchFamily="34" charset="0"/>
              <a:buChar char="•"/>
            </a:pPr>
            <a:r>
              <a:rPr lang="en-US" sz="2000" dirty="0" smtClean="0"/>
              <a:t>Popularized by Tim O’Reilly Media Web 2.0 Conference in 2004 </a:t>
            </a:r>
          </a:p>
          <a:p>
            <a:pPr algn="l"/>
            <a:endParaRPr lang="en-US" sz="2000" dirty="0"/>
          </a:p>
        </p:txBody>
      </p:sp>
      <p:pic>
        <p:nvPicPr>
          <p:cNvPr id="15367" name="Picture 7" descr="arrow"/>
          <p:cNvPicPr>
            <a:picLocks noChangeAspect="1" noChangeArrowheads="1"/>
          </p:cNvPicPr>
          <p:nvPr/>
        </p:nvPicPr>
        <p:blipFill>
          <a:blip r:embed="rId5" cstate="print"/>
          <a:srcRect/>
          <a:stretch>
            <a:fillRect/>
          </a:stretch>
        </p:blipFill>
        <p:spPr bwMode="auto">
          <a:xfrm>
            <a:off x="152400" y="457200"/>
            <a:ext cx="685800" cy="531813"/>
          </a:xfrm>
          <a:prstGeom prst="rect">
            <a:avLst/>
          </a:prstGeom>
          <a:noFill/>
        </p:spPr>
      </p:pic>
      <p:pic>
        <p:nvPicPr>
          <p:cNvPr id="15369" name="Picture 9" descr="TUT logo"/>
          <p:cNvPicPr>
            <a:picLocks noChangeAspect="1" noChangeArrowheads="1"/>
          </p:cNvPicPr>
          <p:nvPr/>
        </p:nvPicPr>
        <p:blipFill>
          <a:blip r:embed="rId6" cstate="print"/>
          <a:srcRect/>
          <a:stretch>
            <a:fillRect/>
          </a:stretch>
        </p:blipFill>
        <p:spPr bwMode="auto">
          <a:xfrm>
            <a:off x="7848600" y="5761038"/>
            <a:ext cx="1143000" cy="1093787"/>
          </a:xfrm>
          <a:prstGeom prst="rect">
            <a:avLst/>
          </a:prstGeom>
          <a:noFill/>
        </p:spPr>
      </p:pic>
      <p:sp>
        <p:nvSpPr>
          <p:cNvPr id="15370" name="Rectangle 10"/>
          <p:cNvSpPr>
            <a:spLocks noChangeArrowheads="1"/>
          </p:cNvSpPr>
          <p:nvPr/>
        </p:nvSpPr>
        <p:spPr bwMode="auto">
          <a:xfrm>
            <a:off x="0" y="950913"/>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15371" name="Rectangle 11"/>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15373" name="Picture 13" descr="hat"/>
          <p:cNvPicPr>
            <a:picLocks noChangeAspect="1" noChangeArrowheads="1"/>
          </p:cNvPicPr>
          <p:nvPr/>
        </p:nvPicPr>
        <p:blipFill>
          <a:blip r:embed="rId7" cstate="print"/>
          <a:srcRect/>
          <a:stretch>
            <a:fillRect/>
          </a:stretch>
        </p:blipFill>
        <p:spPr bwMode="auto">
          <a:xfrm>
            <a:off x="7772400" y="96838"/>
            <a:ext cx="1219200" cy="811212"/>
          </a:xfrm>
          <a:prstGeom prst="rect">
            <a:avLst/>
          </a:prstGeom>
          <a:noFill/>
        </p:spPr>
      </p:pic>
      <p:sp>
        <p:nvSpPr>
          <p:cNvPr id="15374" name="Line 14"/>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15377" name="Text Box 17"/>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4" name="Oval 13"/>
          <p:cNvSpPr/>
          <p:nvPr/>
        </p:nvSpPr>
        <p:spPr bwMode="auto">
          <a:xfrm>
            <a:off x="3585029" y="4310743"/>
            <a:ext cx="1770742" cy="493486"/>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2530" name="Picture 2" descr="Darcy DiNucci"/>
          <p:cNvPicPr>
            <a:picLocks noChangeAspect="1" noChangeArrowheads="1"/>
          </p:cNvPicPr>
          <p:nvPr/>
        </p:nvPicPr>
        <p:blipFill>
          <a:blip r:embed="rId8" cstate="print"/>
          <a:srcRect/>
          <a:stretch>
            <a:fillRect/>
          </a:stretch>
        </p:blipFill>
        <p:spPr bwMode="auto">
          <a:xfrm>
            <a:off x="6185127" y="1536246"/>
            <a:ext cx="762000"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descr="21 b"/>
          <p:cNvPicPr>
            <a:picLocks noChangeAspect="1" noChangeArrowheads="1"/>
          </p:cNvPicPr>
          <p:nvPr/>
        </p:nvPicPr>
        <p:blipFill>
          <a:blip r:embed="rId3" cstate="print"/>
          <a:srcRect/>
          <a:stretch>
            <a:fillRect/>
          </a:stretch>
        </p:blipFill>
        <p:spPr bwMode="auto">
          <a:xfrm>
            <a:off x="7691438" y="981075"/>
            <a:ext cx="1452562" cy="4659313"/>
          </a:xfrm>
          <a:prstGeom prst="rect">
            <a:avLst/>
          </a:prstGeom>
          <a:noFill/>
        </p:spPr>
      </p:pic>
      <p:sp>
        <p:nvSpPr>
          <p:cNvPr id="15364" name="Text Box 4"/>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15365" name="Text Box 5"/>
          <p:cNvSpPr txBox="1">
            <a:spLocks noChangeArrowheads="1"/>
          </p:cNvSpPr>
          <p:nvPr/>
        </p:nvSpPr>
        <p:spPr bwMode="auto">
          <a:xfrm>
            <a:off x="280988" y="1105807"/>
            <a:ext cx="3063146" cy="553998"/>
          </a:xfrm>
          <a:prstGeom prst="rect">
            <a:avLst/>
          </a:prstGeom>
          <a:noFill/>
          <a:ln w="9525">
            <a:noFill/>
            <a:miter lim="800000"/>
            <a:headEnd/>
            <a:tailEnd/>
          </a:ln>
        </p:spPr>
        <p:txBody>
          <a:bodyPr wrap="none">
            <a:spAutoFit/>
          </a:bodyPr>
          <a:lstStyle/>
          <a:p>
            <a:pPr algn="l"/>
            <a:r>
              <a:rPr lang="en-US" sz="3000" dirty="0" smtClean="0"/>
              <a:t>Web 2.0 or is it ?</a:t>
            </a:r>
            <a:endParaRPr lang="en-US" sz="3000" dirty="0"/>
          </a:p>
        </p:txBody>
      </p:sp>
      <p:sp>
        <p:nvSpPr>
          <p:cNvPr id="15366" name="Text Box 6"/>
          <p:cNvSpPr txBox="1">
            <a:spLocks noChangeArrowheads="1"/>
          </p:cNvSpPr>
          <p:nvPr/>
        </p:nvSpPr>
        <p:spPr bwMode="auto">
          <a:xfrm>
            <a:off x="251732" y="1665061"/>
            <a:ext cx="7310211" cy="4985980"/>
          </a:xfrm>
          <a:prstGeom prst="rect">
            <a:avLst/>
          </a:prstGeom>
          <a:noFill/>
          <a:ln w="9525">
            <a:noFill/>
            <a:miter lim="800000"/>
            <a:headEnd/>
            <a:tailEnd/>
          </a:ln>
        </p:spPr>
        <p:txBody>
          <a:bodyPr wrap="square">
            <a:spAutoFit/>
          </a:bodyPr>
          <a:lstStyle/>
          <a:p>
            <a:pPr algn="l">
              <a:buFont typeface="Arial" pitchFamily="34" charset="0"/>
              <a:buChar char="•"/>
            </a:pPr>
            <a:r>
              <a:rPr lang="en-US" sz="1800" dirty="0" smtClean="0"/>
              <a:t> </a:t>
            </a:r>
            <a:r>
              <a:rPr lang="en-US" sz="2000" dirty="0" smtClean="0"/>
              <a:t>Tim Berners-Lee , developer of www</a:t>
            </a:r>
          </a:p>
          <a:p>
            <a:pPr algn="l">
              <a:buFont typeface="Arial" pitchFamily="34" charset="0"/>
              <a:buChar char="•"/>
            </a:pPr>
            <a:r>
              <a:rPr lang="en-US" sz="2000" dirty="0" smtClean="0"/>
              <a:t>“Its jargon”</a:t>
            </a:r>
          </a:p>
          <a:p>
            <a:pPr algn="l">
              <a:buFont typeface="Arial" pitchFamily="34" charset="0"/>
              <a:buChar char="•"/>
            </a:pPr>
            <a:r>
              <a:rPr lang="en-US" sz="2000" dirty="0" smtClean="0"/>
              <a:t>Objectives of Web in 1989</a:t>
            </a:r>
          </a:p>
          <a:p>
            <a:pPr algn="l"/>
            <a:r>
              <a:rPr lang="en-US" sz="1800" i="1" dirty="0" smtClean="0"/>
              <a:t>“The provision of a simple protocol for requesting human readable information stored in remote systems accessible using networks; [provision of] a protocol by which information could automatically be exchanged in a format common to the information supplier and the information consumer; to allow documents or collections of documents managed by individuals to be linked by hyperlinks to other documents or collection of documents; the provision of a search option, to allow information to be automatically searched for by keywords, in addition to being navigated to by the following of hyperlinks; [provision of] the necessary software free of charge .”</a:t>
            </a:r>
            <a:r>
              <a:rPr lang="en-US" sz="1800" dirty="0" smtClean="0"/>
              <a:t>”</a:t>
            </a:r>
            <a:r>
              <a:rPr lang="en-US" sz="1800" dirty="0" smtClean="0">
                <a:hlinkClick r:id="rId4"/>
              </a:rPr>
              <a:t> </a:t>
            </a:r>
            <a:r>
              <a:rPr lang="en-US" sz="1400" dirty="0" smtClean="0">
                <a:hlinkClick r:id="rId4"/>
              </a:rPr>
              <a:t>http://info.cern.ch/Proposal.html</a:t>
            </a:r>
            <a:endParaRPr lang="en-US" sz="1800" dirty="0" smtClean="0"/>
          </a:p>
          <a:p>
            <a:pPr algn="l"/>
            <a:endParaRPr lang="en-US" sz="1800" dirty="0"/>
          </a:p>
          <a:p>
            <a:pPr algn="l">
              <a:buFont typeface="Arial" pitchFamily="34" charset="0"/>
              <a:buChar char="•"/>
            </a:pPr>
            <a:r>
              <a:rPr lang="en-US" sz="2000" dirty="0" smtClean="0"/>
              <a:t>What the web was intended to be</a:t>
            </a:r>
          </a:p>
          <a:p>
            <a:pPr algn="l"/>
            <a:endParaRPr lang="en-US" sz="2000" dirty="0" smtClean="0"/>
          </a:p>
          <a:p>
            <a:pPr algn="l"/>
            <a:endParaRPr lang="en-US" sz="2000" dirty="0"/>
          </a:p>
        </p:txBody>
      </p:sp>
      <p:pic>
        <p:nvPicPr>
          <p:cNvPr id="15367" name="Picture 7" descr="arrow"/>
          <p:cNvPicPr>
            <a:picLocks noChangeAspect="1" noChangeArrowheads="1"/>
          </p:cNvPicPr>
          <p:nvPr/>
        </p:nvPicPr>
        <p:blipFill>
          <a:blip r:embed="rId5" cstate="print"/>
          <a:srcRect/>
          <a:stretch>
            <a:fillRect/>
          </a:stretch>
        </p:blipFill>
        <p:spPr bwMode="auto">
          <a:xfrm>
            <a:off x="152400" y="457200"/>
            <a:ext cx="685800" cy="531813"/>
          </a:xfrm>
          <a:prstGeom prst="rect">
            <a:avLst/>
          </a:prstGeom>
          <a:noFill/>
        </p:spPr>
      </p:pic>
      <p:pic>
        <p:nvPicPr>
          <p:cNvPr id="15369" name="Picture 9" descr="TUT logo"/>
          <p:cNvPicPr>
            <a:picLocks noChangeAspect="1" noChangeArrowheads="1"/>
          </p:cNvPicPr>
          <p:nvPr/>
        </p:nvPicPr>
        <p:blipFill>
          <a:blip r:embed="rId6" cstate="print"/>
          <a:srcRect/>
          <a:stretch>
            <a:fillRect/>
          </a:stretch>
        </p:blipFill>
        <p:spPr bwMode="auto">
          <a:xfrm>
            <a:off x="7848600" y="5761038"/>
            <a:ext cx="1143000" cy="1093787"/>
          </a:xfrm>
          <a:prstGeom prst="rect">
            <a:avLst/>
          </a:prstGeom>
          <a:noFill/>
        </p:spPr>
      </p:pic>
      <p:sp>
        <p:nvSpPr>
          <p:cNvPr id="15370" name="Rectangle 10"/>
          <p:cNvSpPr>
            <a:spLocks noChangeArrowheads="1"/>
          </p:cNvSpPr>
          <p:nvPr/>
        </p:nvSpPr>
        <p:spPr bwMode="auto">
          <a:xfrm>
            <a:off x="0" y="950913"/>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15371" name="Rectangle 11"/>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15373" name="Picture 13" descr="hat"/>
          <p:cNvPicPr>
            <a:picLocks noChangeAspect="1" noChangeArrowheads="1"/>
          </p:cNvPicPr>
          <p:nvPr/>
        </p:nvPicPr>
        <p:blipFill>
          <a:blip r:embed="rId7" cstate="print"/>
          <a:srcRect/>
          <a:stretch>
            <a:fillRect/>
          </a:stretch>
        </p:blipFill>
        <p:spPr bwMode="auto">
          <a:xfrm>
            <a:off x="7772400" y="96838"/>
            <a:ext cx="1219200" cy="811212"/>
          </a:xfrm>
          <a:prstGeom prst="rect">
            <a:avLst/>
          </a:prstGeom>
          <a:noFill/>
        </p:spPr>
      </p:pic>
      <p:sp>
        <p:nvSpPr>
          <p:cNvPr id="15374" name="Line 14"/>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15377" name="Text Box 17"/>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pic>
        <p:nvPicPr>
          <p:cNvPr id="38914" name="Picture 2" descr="http://sunhe.jinr.ru/docs/w3c/People/Berners-Lee/tim2_g1.7.gif"/>
          <p:cNvPicPr>
            <a:picLocks noChangeAspect="1" noChangeArrowheads="1"/>
          </p:cNvPicPr>
          <p:nvPr/>
        </p:nvPicPr>
        <p:blipFill>
          <a:blip r:embed="rId8" cstate="print"/>
          <a:srcRect/>
          <a:stretch>
            <a:fillRect/>
          </a:stretch>
        </p:blipFill>
        <p:spPr bwMode="auto">
          <a:xfrm>
            <a:off x="5921830" y="393247"/>
            <a:ext cx="1465943" cy="2161267"/>
          </a:xfrm>
          <a:prstGeom prst="rect">
            <a:avLst/>
          </a:prstGeom>
          <a:noFill/>
        </p:spPr>
      </p:pic>
      <p:sp>
        <p:nvSpPr>
          <p:cNvPr id="15" name="Oval 14"/>
          <p:cNvSpPr/>
          <p:nvPr/>
        </p:nvSpPr>
        <p:spPr bwMode="auto">
          <a:xfrm>
            <a:off x="1857829" y="3294744"/>
            <a:ext cx="1843314" cy="5370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5275943" y="2431143"/>
            <a:ext cx="1843314" cy="5370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 name="Oval 16"/>
          <p:cNvSpPr/>
          <p:nvPr/>
        </p:nvSpPr>
        <p:spPr bwMode="auto">
          <a:xfrm>
            <a:off x="2032000" y="4528457"/>
            <a:ext cx="4252686" cy="348343"/>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Oval 17"/>
          <p:cNvSpPr/>
          <p:nvPr/>
        </p:nvSpPr>
        <p:spPr bwMode="auto">
          <a:xfrm>
            <a:off x="1328058" y="4992914"/>
            <a:ext cx="2663371" cy="478972"/>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4659086" y="4093030"/>
            <a:ext cx="1778000" cy="49348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2" name="Picture 32" descr="glass"/>
          <p:cNvPicPr>
            <a:picLocks noChangeAspect="1" noChangeArrowheads="1"/>
          </p:cNvPicPr>
          <p:nvPr/>
        </p:nvPicPr>
        <p:blipFill>
          <a:blip r:embed="rId3" cstate="print"/>
          <a:srcRect/>
          <a:stretch>
            <a:fillRect/>
          </a:stretch>
        </p:blipFill>
        <p:spPr bwMode="auto">
          <a:xfrm>
            <a:off x="7691438" y="995363"/>
            <a:ext cx="1452562" cy="4659312"/>
          </a:xfrm>
          <a:prstGeom prst="rect">
            <a:avLst/>
          </a:prstGeom>
          <a:noFill/>
        </p:spPr>
      </p:pic>
      <p:sp>
        <p:nvSpPr>
          <p:cNvPr id="5123" name="Text Box 3"/>
          <p:cNvSpPr txBox="1">
            <a:spLocks noChangeArrowheads="1"/>
          </p:cNvSpPr>
          <p:nvPr/>
        </p:nvSpPr>
        <p:spPr bwMode="auto">
          <a:xfrm>
            <a:off x="1756229" y="1237797"/>
            <a:ext cx="5791200" cy="457200"/>
          </a:xfrm>
          <a:prstGeom prst="rect">
            <a:avLst/>
          </a:prstGeom>
          <a:noFill/>
          <a:ln w="9525">
            <a:noFill/>
            <a:miter lim="800000"/>
            <a:headEnd/>
            <a:tailEnd/>
          </a:ln>
        </p:spPr>
        <p:txBody>
          <a:bodyPr>
            <a:spAutoFit/>
          </a:bodyPr>
          <a:lstStyle/>
          <a:p>
            <a:endParaRPr lang="en-US"/>
          </a:p>
        </p:txBody>
      </p:sp>
      <p:sp>
        <p:nvSpPr>
          <p:cNvPr id="5125" name="Text Box 5"/>
          <p:cNvSpPr txBox="1">
            <a:spLocks noChangeArrowheads="1"/>
          </p:cNvSpPr>
          <p:nvPr/>
        </p:nvSpPr>
        <p:spPr bwMode="auto">
          <a:xfrm>
            <a:off x="250825" y="1132114"/>
            <a:ext cx="7165975" cy="553998"/>
          </a:xfrm>
          <a:prstGeom prst="rect">
            <a:avLst/>
          </a:prstGeom>
          <a:noFill/>
          <a:ln w="9525">
            <a:noFill/>
            <a:miter lim="800000"/>
            <a:headEnd/>
            <a:tailEnd/>
          </a:ln>
        </p:spPr>
        <p:txBody>
          <a:bodyPr wrap="square">
            <a:spAutoFit/>
          </a:bodyPr>
          <a:lstStyle/>
          <a:p>
            <a:pPr algn="l"/>
            <a:r>
              <a:rPr lang="en-US" sz="3000" dirty="0" smtClean="0"/>
              <a:t>Web 2.0  = 2</a:t>
            </a:r>
            <a:r>
              <a:rPr lang="en-US" sz="3000" baseline="30000" dirty="0" smtClean="0"/>
              <a:t>nd</a:t>
            </a:r>
            <a:r>
              <a:rPr lang="en-US" sz="3000" dirty="0" smtClean="0"/>
              <a:t> generation web services</a:t>
            </a:r>
            <a:endParaRPr lang="en-US" sz="3000" dirty="0"/>
          </a:p>
        </p:txBody>
      </p:sp>
      <p:pic>
        <p:nvPicPr>
          <p:cNvPr id="5127" name="Picture 7"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sp>
        <p:nvSpPr>
          <p:cNvPr id="5130" name="Rectangle 10"/>
          <p:cNvSpPr>
            <a:spLocks noChangeArrowheads="1"/>
          </p:cNvSpPr>
          <p:nvPr/>
        </p:nvSpPr>
        <p:spPr bwMode="auto">
          <a:xfrm>
            <a:off x="0" y="950913"/>
            <a:ext cx="9144000" cy="115887"/>
          </a:xfrm>
          <a:prstGeom prst="rect">
            <a:avLst/>
          </a:prstGeom>
          <a:solidFill>
            <a:srgbClr val="FF0000"/>
          </a:solidFill>
          <a:ln w="9525">
            <a:noFill/>
            <a:miter lim="800000"/>
            <a:headEnd/>
            <a:tailEnd/>
          </a:ln>
          <a:effectLst/>
        </p:spPr>
        <p:txBody>
          <a:bodyPr wrap="none" anchor="ctr"/>
          <a:lstStyle/>
          <a:p>
            <a:pPr algn="ctr"/>
            <a:endParaRPr lang="en-US"/>
          </a:p>
        </p:txBody>
      </p:sp>
      <p:pic>
        <p:nvPicPr>
          <p:cNvPr id="5135" name="Picture 15" descr="hat"/>
          <p:cNvPicPr>
            <a:picLocks noChangeAspect="1" noChangeArrowheads="1"/>
          </p:cNvPicPr>
          <p:nvPr/>
        </p:nvPicPr>
        <p:blipFill>
          <a:blip r:embed="rId5" cstate="print"/>
          <a:srcRect/>
          <a:stretch>
            <a:fillRect/>
          </a:stretch>
        </p:blipFill>
        <p:spPr bwMode="auto">
          <a:xfrm>
            <a:off x="7772400" y="96838"/>
            <a:ext cx="1219200" cy="811212"/>
          </a:xfrm>
          <a:prstGeom prst="rect">
            <a:avLst/>
          </a:prstGeom>
          <a:noFill/>
        </p:spPr>
      </p:pic>
      <p:sp>
        <p:nvSpPr>
          <p:cNvPr id="5136" name="Line 16"/>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5142" name="Text Box 22"/>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pic>
        <p:nvPicPr>
          <p:cNvPr id="5145" name="Picture 25" descr="TUT logo"/>
          <p:cNvPicPr>
            <a:picLocks noChangeAspect="1" noChangeArrowheads="1"/>
          </p:cNvPicPr>
          <p:nvPr/>
        </p:nvPicPr>
        <p:blipFill>
          <a:blip r:embed="rId6" cstate="print"/>
          <a:srcRect/>
          <a:stretch>
            <a:fillRect/>
          </a:stretch>
        </p:blipFill>
        <p:spPr bwMode="auto">
          <a:xfrm>
            <a:off x="7848600" y="5761038"/>
            <a:ext cx="1143000" cy="1093787"/>
          </a:xfrm>
          <a:prstGeom prst="rect">
            <a:avLst/>
          </a:prstGeom>
          <a:noFill/>
        </p:spPr>
      </p:pic>
      <p:sp>
        <p:nvSpPr>
          <p:cNvPr id="5146" name="Rectangle 26"/>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sp>
        <p:nvSpPr>
          <p:cNvPr id="16" name="Rectangle 15"/>
          <p:cNvSpPr/>
          <p:nvPr/>
        </p:nvSpPr>
        <p:spPr>
          <a:xfrm>
            <a:off x="3891109" y="6042968"/>
            <a:ext cx="184731" cy="461665"/>
          </a:xfrm>
          <a:prstGeom prst="rect">
            <a:avLst/>
          </a:prstGeom>
        </p:spPr>
        <p:txBody>
          <a:bodyPr wrap="none">
            <a:spAutoFit/>
          </a:bodyPr>
          <a:lstStyle/>
          <a:p>
            <a:endParaRPr lang="en-US" dirty="0"/>
          </a:p>
        </p:txBody>
      </p:sp>
      <p:grpSp>
        <p:nvGrpSpPr>
          <p:cNvPr id="43" name="Group 42"/>
          <p:cNvGrpSpPr/>
          <p:nvPr/>
        </p:nvGrpSpPr>
        <p:grpSpPr>
          <a:xfrm>
            <a:off x="176213" y="1540555"/>
            <a:ext cx="7313159" cy="5118101"/>
            <a:chOff x="176213" y="1540555"/>
            <a:chExt cx="7313159" cy="5118101"/>
          </a:xfrm>
        </p:grpSpPr>
        <p:grpSp>
          <p:nvGrpSpPr>
            <p:cNvPr id="42" name="Group 41"/>
            <p:cNvGrpSpPr/>
            <p:nvPr/>
          </p:nvGrpSpPr>
          <p:grpSpPr>
            <a:xfrm>
              <a:off x="176213" y="1540555"/>
              <a:ext cx="7313159" cy="5118101"/>
              <a:chOff x="176213" y="1540555"/>
              <a:chExt cx="7313159" cy="5118101"/>
            </a:xfrm>
          </p:grpSpPr>
          <p:pic>
            <p:nvPicPr>
              <p:cNvPr id="5196" name="Picture 76" descr="http://lh4.ggpht.com/_vXzyHAWg2g8/SIzAg5tU60I/AAAAAAAABW8/iDMcISbxXgo/picas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0972" y="2118405"/>
                <a:ext cx="1770743" cy="971551"/>
              </a:xfrm>
              <a:prstGeom prst="rect">
                <a:avLst/>
              </a:prstGeom>
              <a:noFill/>
            </p:spPr>
          </p:pic>
          <p:grpSp>
            <p:nvGrpSpPr>
              <p:cNvPr id="41" name="Group 40"/>
              <p:cNvGrpSpPr/>
              <p:nvPr/>
            </p:nvGrpSpPr>
            <p:grpSpPr>
              <a:xfrm>
                <a:off x="176213" y="1540555"/>
                <a:ext cx="7313159" cy="5118101"/>
                <a:chOff x="176213" y="1540555"/>
                <a:chExt cx="7313159" cy="5118101"/>
              </a:xfrm>
            </p:grpSpPr>
            <p:sp>
              <p:nvSpPr>
                <p:cNvPr id="5132" name="Rectangle 12"/>
                <p:cNvSpPr>
                  <a:spLocks noChangeArrowheads="1"/>
                </p:cNvSpPr>
                <p:nvPr/>
              </p:nvSpPr>
              <p:spPr bwMode="auto">
                <a:xfrm>
                  <a:off x="283255" y="2177143"/>
                  <a:ext cx="7177087" cy="4339771"/>
                </a:xfrm>
                <a:prstGeom prst="rect">
                  <a:avLst/>
                </a:prstGeom>
                <a:noFill/>
                <a:ln w="9525">
                  <a:noFill/>
                  <a:miter lim="800000"/>
                  <a:headEnd/>
                  <a:tailEnd/>
                </a:ln>
              </p:spPr>
              <p:txBody>
                <a:bodyPr wrap="none" anchor="ctr"/>
                <a:lstStyle/>
                <a:p>
                  <a:endParaRPr lang="en-US"/>
                </a:p>
              </p:txBody>
            </p:sp>
            <p:pic>
              <p:nvPicPr>
                <p:cNvPr id="5154" name="Picture 34" descr="File:Feed-icon.svg"/>
                <p:cNvPicPr>
                  <a:picLocks noChangeAspect="1" noChangeArrowheads="1"/>
                </p:cNvPicPr>
                <p:nvPr/>
              </p:nvPicPr>
              <p:blipFill>
                <a:blip r:embed="rId8" cstate="print"/>
                <a:srcRect/>
                <a:stretch>
                  <a:fillRect/>
                </a:stretch>
              </p:blipFill>
              <p:spPr bwMode="auto">
                <a:xfrm>
                  <a:off x="2440442" y="2149249"/>
                  <a:ext cx="941386" cy="768124"/>
                </a:xfrm>
                <a:prstGeom prst="rect">
                  <a:avLst/>
                </a:prstGeom>
                <a:noFill/>
              </p:spPr>
            </p:pic>
            <p:pic>
              <p:nvPicPr>
                <p:cNvPr id="5156" name="Picture 36" descr="Facebook"/>
                <p:cNvPicPr>
                  <a:picLocks noChangeAspect="1" noChangeArrowheads="1"/>
                </p:cNvPicPr>
                <p:nvPr/>
              </p:nvPicPr>
              <p:blipFill>
                <a:blip r:embed="rId9" cstate="print"/>
                <a:srcRect/>
                <a:stretch>
                  <a:fillRect/>
                </a:stretch>
              </p:blipFill>
              <p:spPr bwMode="auto">
                <a:xfrm>
                  <a:off x="609601" y="3860801"/>
                  <a:ext cx="2177143" cy="1016000"/>
                </a:xfrm>
                <a:prstGeom prst="rect">
                  <a:avLst/>
                </a:prstGeom>
                <a:noFill/>
              </p:spPr>
            </p:pic>
            <p:pic>
              <p:nvPicPr>
                <p:cNvPr id="5164" name="Picture 44" descr="Skype"/>
                <p:cNvPicPr>
                  <a:picLocks noChangeAspect="1" noChangeArrowheads="1"/>
                </p:cNvPicPr>
                <p:nvPr/>
              </p:nvPicPr>
              <p:blipFill>
                <a:blip r:embed="rId10" cstate="print"/>
                <a:srcRect/>
                <a:stretch>
                  <a:fillRect/>
                </a:stretch>
              </p:blipFill>
              <p:spPr bwMode="auto">
                <a:xfrm>
                  <a:off x="232228" y="2002972"/>
                  <a:ext cx="1988457" cy="1103086"/>
                </a:xfrm>
                <a:prstGeom prst="rect">
                  <a:avLst/>
                </a:prstGeom>
                <a:noFill/>
              </p:spPr>
            </p:pic>
            <p:pic>
              <p:nvPicPr>
                <p:cNvPr id="5166" name="Picture 46" descr="PBwiki"/>
                <p:cNvPicPr>
                  <a:picLocks noChangeAspect="1" noChangeArrowheads="1"/>
                </p:cNvPicPr>
                <p:nvPr/>
              </p:nvPicPr>
              <p:blipFill>
                <a:blip r:embed="rId11" cstate="print"/>
                <a:srcRect/>
                <a:stretch>
                  <a:fillRect/>
                </a:stretch>
              </p:blipFill>
              <p:spPr bwMode="auto">
                <a:xfrm>
                  <a:off x="2919413" y="3047999"/>
                  <a:ext cx="2218644" cy="1001485"/>
                </a:xfrm>
                <a:prstGeom prst="rect">
                  <a:avLst/>
                </a:prstGeom>
                <a:noFill/>
              </p:spPr>
            </p:pic>
            <p:pic>
              <p:nvPicPr>
                <p:cNvPr id="24" name="Picture 8" descr="blogger"/>
                <p:cNvPicPr>
                  <a:picLocks noChangeAspect="1" noChangeArrowheads="1"/>
                </p:cNvPicPr>
                <p:nvPr/>
              </p:nvPicPr>
              <p:blipFill>
                <a:blip r:embed="rId12" cstate="print">
                  <a:clrChange>
                    <a:clrFrom>
                      <a:srgbClr val="000000">
                        <a:alpha val="0"/>
                      </a:srgbClr>
                    </a:clrFrom>
                    <a:clrTo>
                      <a:srgbClr val="000000">
                        <a:alpha val="0"/>
                      </a:srgbClr>
                    </a:clrTo>
                  </a:clrChange>
                </a:blip>
                <a:srcRect/>
                <a:stretch>
                  <a:fillRect/>
                </a:stretch>
              </p:blipFill>
              <p:spPr bwMode="auto">
                <a:xfrm>
                  <a:off x="5500914" y="2525486"/>
                  <a:ext cx="1799771" cy="1422400"/>
                </a:xfrm>
                <a:prstGeom prst="rect">
                  <a:avLst/>
                </a:prstGeom>
                <a:noFill/>
              </p:spPr>
            </p:pic>
            <p:pic>
              <p:nvPicPr>
                <p:cNvPr id="26" name="Picture 12" descr="iblog_logo"/>
                <p:cNvPicPr>
                  <a:picLocks noChangeAspect="1" noChangeArrowheads="1"/>
                </p:cNvPicPr>
                <p:nvPr/>
              </p:nvPicPr>
              <p:blipFill>
                <a:blip r:embed="rId13" cstate="print"/>
                <a:srcRect/>
                <a:stretch>
                  <a:fillRect/>
                </a:stretch>
              </p:blipFill>
              <p:spPr bwMode="auto">
                <a:xfrm>
                  <a:off x="434068" y="5022625"/>
                  <a:ext cx="1871663" cy="660400"/>
                </a:xfrm>
                <a:prstGeom prst="rect">
                  <a:avLst/>
                </a:prstGeom>
                <a:noFill/>
              </p:spPr>
            </p:pic>
            <p:pic>
              <p:nvPicPr>
                <p:cNvPr id="27" name="Picture 11" descr="Twitter"/>
                <p:cNvPicPr>
                  <a:picLocks noChangeAspect="1" noChangeArrowheads="1"/>
                </p:cNvPicPr>
                <p:nvPr/>
              </p:nvPicPr>
              <p:blipFill>
                <a:blip r:embed="rId14" cstate="print"/>
                <a:srcRect/>
                <a:stretch>
                  <a:fillRect/>
                </a:stretch>
              </p:blipFill>
              <p:spPr bwMode="auto">
                <a:xfrm>
                  <a:off x="232003" y="6029325"/>
                  <a:ext cx="2000250" cy="466725"/>
                </a:xfrm>
                <a:prstGeom prst="rect">
                  <a:avLst/>
                </a:prstGeom>
                <a:noFill/>
              </p:spPr>
            </p:pic>
            <p:pic>
              <p:nvPicPr>
                <p:cNvPr id="5170" name="Picture 50" descr="See full size image"/>
                <p:cNvPicPr>
                  <a:picLocks noChangeAspect="1" noChangeArrowheads="1"/>
                </p:cNvPicPr>
                <p:nvPr/>
              </p:nvPicPr>
              <p:blipFill>
                <a:blip r:embed="rId15" cstate="print"/>
                <a:srcRect/>
                <a:stretch>
                  <a:fillRect/>
                </a:stretch>
              </p:blipFill>
              <p:spPr bwMode="auto">
                <a:xfrm>
                  <a:off x="2658156" y="4985658"/>
                  <a:ext cx="1594530" cy="962025"/>
                </a:xfrm>
                <a:prstGeom prst="rect">
                  <a:avLst/>
                </a:prstGeom>
                <a:noFill/>
              </p:spPr>
            </p:pic>
            <p:pic>
              <p:nvPicPr>
                <p:cNvPr id="5172" name="Picture 52" descr="See full size image"/>
                <p:cNvPicPr>
                  <a:picLocks noChangeAspect="1" noChangeArrowheads="1"/>
                </p:cNvPicPr>
                <p:nvPr/>
              </p:nvPicPr>
              <p:blipFill>
                <a:blip r:embed="rId16" cstate="print"/>
                <a:srcRect/>
                <a:stretch>
                  <a:fillRect/>
                </a:stretch>
              </p:blipFill>
              <p:spPr bwMode="auto">
                <a:xfrm>
                  <a:off x="5865812" y="4992913"/>
                  <a:ext cx="1565501" cy="519113"/>
                </a:xfrm>
                <a:prstGeom prst="rect">
                  <a:avLst/>
                </a:prstGeom>
                <a:noFill/>
              </p:spPr>
            </p:pic>
            <p:pic>
              <p:nvPicPr>
                <p:cNvPr id="5176" name="Picture 56" descr="http://titaninteractif.files.wordpress.com/2010/03/delicious_logo.jpg"/>
                <p:cNvPicPr>
                  <a:picLocks noChangeAspect="1" noChangeArrowheads="1"/>
                </p:cNvPicPr>
                <p:nvPr/>
              </p:nvPicPr>
              <p:blipFill>
                <a:blip r:embed="rId17" cstate="print"/>
                <a:srcRect/>
                <a:stretch>
                  <a:fillRect/>
                </a:stretch>
              </p:blipFill>
              <p:spPr bwMode="auto">
                <a:xfrm>
                  <a:off x="4254728" y="5994398"/>
                  <a:ext cx="1667100" cy="602343"/>
                </a:xfrm>
                <a:prstGeom prst="rect">
                  <a:avLst/>
                </a:prstGeom>
                <a:noFill/>
              </p:spPr>
            </p:pic>
            <p:pic>
              <p:nvPicPr>
                <p:cNvPr id="5178" name="Picture 58" descr="See full size image"/>
                <p:cNvPicPr>
                  <a:picLocks noChangeAspect="1" noChangeArrowheads="1"/>
                </p:cNvPicPr>
                <p:nvPr/>
              </p:nvPicPr>
              <p:blipFill>
                <a:blip r:embed="rId18" cstate="print"/>
                <a:srcRect/>
                <a:stretch>
                  <a:fillRect/>
                </a:stretch>
              </p:blipFill>
              <p:spPr bwMode="auto">
                <a:xfrm>
                  <a:off x="1540556" y="3048001"/>
                  <a:ext cx="1333273" cy="499610"/>
                </a:xfrm>
                <a:prstGeom prst="rect">
                  <a:avLst/>
                </a:prstGeom>
                <a:noFill/>
              </p:spPr>
            </p:pic>
            <p:grpSp>
              <p:nvGrpSpPr>
                <p:cNvPr id="40" name="Group 39"/>
                <p:cNvGrpSpPr/>
                <p:nvPr/>
              </p:nvGrpSpPr>
              <p:grpSpPr>
                <a:xfrm>
                  <a:off x="3543526" y="1647144"/>
                  <a:ext cx="3665313" cy="1219881"/>
                  <a:chOff x="3543526" y="1647144"/>
                  <a:chExt cx="3665313" cy="1219881"/>
                </a:xfrm>
              </p:grpSpPr>
              <p:pic>
                <p:nvPicPr>
                  <p:cNvPr id="22" name="Picture 1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684714" y="1647144"/>
                    <a:ext cx="2524125" cy="828675"/>
                  </a:xfrm>
                  <a:prstGeom prst="rect">
                    <a:avLst/>
                  </a:prstGeom>
                  <a:noFill/>
                </p:spPr>
              </p:pic>
              <p:pic>
                <p:nvPicPr>
                  <p:cNvPr id="5180" name="Picture 60" descr="See full size image"/>
                  <p:cNvPicPr>
                    <a:picLocks noChangeAspect="1" noChangeArrowheads="1"/>
                  </p:cNvPicPr>
                  <p:nvPr/>
                </p:nvPicPr>
                <p:blipFill>
                  <a:blip r:embed="rId20" cstate="print"/>
                  <a:srcRect/>
                  <a:stretch>
                    <a:fillRect/>
                  </a:stretch>
                </p:blipFill>
                <p:spPr bwMode="auto">
                  <a:xfrm>
                    <a:off x="3543526" y="1857375"/>
                    <a:ext cx="1009650" cy="1009650"/>
                  </a:xfrm>
                  <a:prstGeom prst="rect">
                    <a:avLst/>
                  </a:prstGeom>
                  <a:noFill/>
                </p:spPr>
              </p:pic>
            </p:grpSp>
            <p:pic>
              <p:nvPicPr>
                <p:cNvPr id="5184" name="Picture 64" descr="See full size image"/>
                <p:cNvPicPr>
                  <a:picLocks noChangeAspect="1" noChangeArrowheads="1"/>
                </p:cNvPicPr>
                <p:nvPr/>
              </p:nvPicPr>
              <p:blipFill>
                <a:blip r:embed="rId21" cstate="print"/>
                <a:srcRect/>
                <a:stretch>
                  <a:fillRect/>
                </a:stretch>
              </p:blipFill>
              <p:spPr bwMode="auto">
                <a:xfrm>
                  <a:off x="176213" y="3178628"/>
                  <a:ext cx="1304925" cy="625249"/>
                </a:xfrm>
                <a:prstGeom prst="rect">
                  <a:avLst/>
                </a:prstGeom>
                <a:noFill/>
              </p:spPr>
            </p:pic>
            <p:pic>
              <p:nvPicPr>
                <p:cNvPr id="5186" name="Picture 66" descr="http://t0.gstatic.com/images?q=tbn:Fo-gYVCp6PkPvM:http://www.blogsdna.com/wp-content/uploads/2009/07/google-reader-logo.png"/>
                <p:cNvPicPr>
                  <a:picLocks noChangeAspect="1" noChangeArrowheads="1"/>
                </p:cNvPicPr>
                <p:nvPr/>
              </p:nvPicPr>
              <p:blipFill>
                <a:blip r:embed="rId22" cstate="print"/>
                <a:srcRect/>
                <a:stretch>
                  <a:fillRect/>
                </a:stretch>
              </p:blipFill>
              <p:spPr bwMode="auto">
                <a:xfrm>
                  <a:off x="4412342" y="4891314"/>
                  <a:ext cx="1190171" cy="1108756"/>
                </a:xfrm>
                <a:prstGeom prst="rect">
                  <a:avLst/>
                </a:prstGeom>
                <a:noFill/>
              </p:spPr>
            </p:pic>
            <p:pic>
              <p:nvPicPr>
                <p:cNvPr id="5190" name="Picture 70" descr="See full size image"/>
                <p:cNvPicPr>
                  <a:picLocks noChangeAspect="1" noChangeArrowheads="1"/>
                </p:cNvPicPr>
                <p:nvPr/>
              </p:nvPicPr>
              <p:blipFill>
                <a:blip r:embed="rId23" cstate="print"/>
                <a:srcRect/>
                <a:stretch>
                  <a:fillRect/>
                </a:stretch>
              </p:blipFill>
              <p:spPr bwMode="auto">
                <a:xfrm>
                  <a:off x="2322285" y="5892800"/>
                  <a:ext cx="1814285" cy="725713"/>
                </a:xfrm>
                <a:prstGeom prst="rect">
                  <a:avLst/>
                </a:prstGeom>
                <a:noFill/>
              </p:spPr>
            </p:pic>
            <p:pic>
              <p:nvPicPr>
                <p:cNvPr id="5192" name="Picture 72" descr="http://t3.gstatic.com/images?q=tbn:WBB3I3ueBKhRBM:http://www.talis.com/newsletters/library/0108/images/librarything-logo.gif"/>
                <p:cNvPicPr>
                  <a:picLocks noChangeAspect="1" noChangeArrowheads="1"/>
                </p:cNvPicPr>
                <p:nvPr/>
              </p:nvPicPr>
              <p:blipFill>
                <a:blip r:embed="rId24" cstate="print"/>
                <a:srcRect/>
                <a:stretch>
                  <a:fillRect/>
                </a:stretch>
              </p:blipFill>
              <p:spPr bwMode="auto">
                <a:xfrm>
                  <a:off x="3962400" y="3823380"/>
                  <a:ext cx="1727200" cy="390526"/>
                </a:xfrm>
                <a:prstGeom prst="rect">
                  <a:avLst/>
                </a:prstGeom>
                <a:noFill/>
              </p:spPr>
            </p:pic>
            <p:pic>
              <p:nvPicPr>
                <p:cNvPr id="5194" name="Picture 74" descr="See full size image"/>
                <p:cNvPicPr>
                  <a:picLocks noChangeAspect="1" noChangeArrowheads="1"/>
                </p:cNvPicPr>
                <p:nvPr/>
              </p:nvPicPr>
              <p:blipFill>
                <a:blip r:embed="rId25" cstate="print">
                  <a:clrChange>
                    <a:clrFrom>
                      <a:srgbClr val="FFFEFF"/>
                    </a:clrFrom>
                    <a:clrTo>
                      <a:srgbClr val="FFFEFF">
                        <a:alpha val="0"/>
                      </a:srgbClr>
                    </a:clrTo>
                  </a:clrChange>
                </a:blip>
                <a:srcRect/>
                <a:stretch>
                  <a:fillRect/>
                </a:stretch>
              </p:blipFill>
              <p:spPr bwMode="auto">
                <a:xfrm>
                  <a:off x="655183" y="1540555"/>
                  <a:ext cx="1209675" cy="680131"/>
                </a:xfrm>
                <a:prstGeom prst="rect">
                  <a:avLst/>
                </a:prstGeom>
                <a:noFill/>
              </p:spPr>
            </p:pic>
            <p:pic>
              <p:nvPicPr>
                <p:cNvPr id="5200" name="Picture 80" descr="http://t1.gstatic.com/images?q=tbn:lH6hoGbWJ2h1YM:http://about.ning.com/images/press/assets/ning-logo.png"/>
                <p:cNvPicPr>
                  <a:picLocks noChangeAspect="1" noChangeArrowheads="1"/>
                </p:cNvPicPr>
                <p:nvPr/>
              </p:nvPicPr>
              <p:blipFill>
                <a:blip r:embed="rId26" cstate="print">
                  <a:clrChange>
                    <a:clrFrom>
                      <a:srgbClr val="FEFEFF"/>
                    </a:clrFrom>
                    <a:clrTo>
                      <a:srgbClr val="FEFEFF">
                        <a:alpha val="0"/>
                      </a:srgbClr>
                    </a:clrTo>
                  </a:clrChange>
                </a:blip>
                <a:srcRect/>
                <a:stretch>
                  <a:fillRect/>
                </a:stretch>
              </p:blipFill>
              <p:spPr bwMode="auto">
                <a:xfrm>
                  <a:off x="2092099" y="1660751"/>
                  <a:ext cx="1285875" cy="371476"/>
                </a:xfrm>
                <a:prstGeom prst="rect">
                  <a:avLst/>
                </a:prstGeom>
                <a:noFill/>
              </p:spPr>
            </p:pic>
            <p:pic>
              <p:nvPicPr>
                <p:cNvPr id="37" name="Picture 2" descr="http://www.terrapass.com/images/partners/Wet%20Paint%20logo_350.jpg"/>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5816147" y="3672113"/>
                  <a:ext cx="1673225" cy="769258"/>
                </a:xfrm>
                <a:prstGeom prst="rect">
                  <a:avLst/>
                </a:prstGeom>
                <a:noFill/>
              </p:spPr>
            </p:pic>
            <p:pic>
              <p:nvPicPr>
                <p:cNvPr id="38" name="Picture 4" descr="http://t3.gstatic.com/images?q=tbn:knsPqSZqCwqxsM:http://www.sixapart.com/typepad/widgets/images/rollyo-logo.png"/>
                <p:cNvPicPr>
                  <a:picLocks noChangeAspect="1" noChangeArrowheads="1"/>
                </p:cNvPicPr>
                <p:nvPr/>
              </p:nvPicPr>
              <p:blipFill>
                <a:blip r:embed="rId28" cstate="print"/>
                <a:srcRect/>
                <a:stretch>
                  <a:fillRect/>
                </a:stretch>
              </p:blipFill>
              <p:spPr bwMode="auto">
                <a:xfrm>
                  <a:off x="6149976" y="5668055"/>
                  <a:ext cx="1085850" cy="990601"/>
                </a:xfrm>
                <a:prstGeom prst="rect">
                  <a:avLst/>
                </a:prstGeom>
                <a:noFill/>
              </p:spPr>
            </p:pic>
            <p:pic>
              <p:nvPicPr>
                <p:cNvPr id="39" name="Picture 6" descr="http://t2.gstatic.com/images?q=tbn:-XEmX5_-Qf0ALM:http://webmaths.files.wordpress.com/2009/09/wordpress-logo.png"/>
                <p:cNvPicPr>
                  <a:picLocks noChangeAspect="1" noChangeArrowheads="1"/>
                </p:cNvPicPr>
                <p:nvPr/>
              </p:nvPicPr>
              <p:blipFill>
                <a:blip r:embed="rId29" cstate="print"/>
                <a:srcRect/>
                <a:stretch>
                  <a:fillRect/>
                </a:stretch>
              </p:blipFill>
              <p:spPr bwMode="auto">
                <a:xfrm>
                  <a:off x="5758090" y="4580619"/>
                  <a:ext cx="1238250" cy="276225"/>
                </a:xfrm>
                <a:prstGeom prst="rect">
                  <a:avLst/>
                </a:prstGeom>
                <a:noFill/>
              </p:spPr>
            </p:pic>
          </p:grpSp>
        </p:grpSp>
        <p:pic>
          <p:nvPicPr>
            <p:cNvPr id="25602" name="Picture 2" descr="http://press.slideshare.net/wp-content/uploads/2008/12/slideshare_200x50.png"/>
            <p:cNvPicPr>
              <a:picLocks noChangeAspect="1" noChangeArrowheads="1"/>
            </p:cNvPicPr>
            <p:nvPr/>
          </p:nvPicPr>
          <p:blipFill>
            <a:blip r:embed="rId30" cstate="print"/>
            <a:srcRect/>
            <a:stretch>
              <a:fillRect/>
            </a:stretch>
          </p:blipFill>
          <p:spPr bwMode="auto">
            <a:xfrm>
              <a:off x="2913289" y="4299857"/>
              <a:ext cx="2108653" cy="57694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descr="21 b"/>
          <p:cNvPicPr>
            <a:picLocks noChangeAspect="1" noChangeArrowheads="1"/>
          </p:cNvPicPr>
          <p:nvPr/>
        </p:nvPicPr>
        <p:blipFill>
          <a:blip r:embed="rId3" cstate="print"/>
          <a:srcRect/>
          <a:stretch>
            <a:fillRect/>
          </a:stretch>
        </p:blipFill>
        <p:spPr bwMode="auto">
          <a:xfrm>
            <a:off x="7691438" y="981075"/>
            <a:ext cx="1452562" cy="4659313"/>
          </a:xfrm>
          <a:prstGeom prst="rect">
            <a:avLst/>
          </a:prstGeom>
          <a:noFill/>
        </p:spPr>
      </p:pic>
      <p:sp>
        <p:nvSpPr>
          <p:cNvPr id="15364" name="Text Box 4"/>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15365" name="Text Box 5"/>
          <p:cNvSpPr txBox="1">
            <a:spLocks noChangeArrowheads="1"/>
          </p:cNvSpPr>
          <p:nvPr/>
        </p:nvSpPr>
        <p:spPr bwMode="auto">
          <a:xfrm>
            <a:off x="193903" y="1178379"/>
            <a:ext cx="1609223" cy="553998"/>
          </a:xfrm>
          <a:prstGeom prst="rect">
            <a:avLst/>
          </a:prstGeom>
          <a:noFill/>
          <a:ln w="9525">
            <a:noFill/>
            <a:miter lim="800000"/>
            <a:headEnd/>
            <a:tailEnd/>
          </a:ln>
        </p:spPr>
        <p:txBody>
          <a:bodyPr wrap="none">
            <a:spAutoFit/>
          </a:bodyPr>
          <a:lstStyle/>
          <a:p>
            <a:pPr algn="l"/>
            <a:r>
              <a:rPr lang="en-US" sz="3000" dirty="0" smtClean="0"/>
              <a:t>Web 2.0</a:t>
            </a:r>
            <a:endParaRPr lang="en-US" sz="3000" dirty="0"/>
          </a:p>
        </p:txBody>
      </p:sp>
      <p:pic>
        <p:nvPicPr>
          <p:cNvPr id="15367" name="Picture 7"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15369" name="Picture 9"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15370" name="Rectangle 10"/>
          <p:cNvSpPr>
            <a:spLocks noChangeArrowheads="1"/>
          </p:cNvSpPr>
          <p:nvPr/>
        </p:nvSpPr>
        <p:spPr bwMode="auto">
          <a:xfrm>
            <a:off x="0" y="950913"/>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15371" name="Rectangle 11"/>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15373" name="Picture 13"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15374" name="Line 14"/>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15377" name="Text Box 17"/>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Content Placeholder 3"/>
          <p:cNvSpPr txBox="1">
            <a:spLocks/>
          </p:cNvSpPr>
          <p:nvPr/>
        </p:nvSpPr>
        <p:spPr>
          <a:xfrm>
            <a:off x="333829" y="1974322"/>
            <a:ext cx="6923314" cy="313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Much easier to create content  </a:t>
            </a:r>
            <a:r>
              <a:rPr kumimoji="0" lang="en-US"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no longer for specialists – real write web</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Much easier for people to collaborate </a:t>
            </a:r>
            <a:r>
              <a:rPr kumimoji="0" lang="en-US"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everything can be shared</a:t>
            </a:r>
            <a:r>
              <a:rPr kumimoji="0" lang="en-US" b="0" i="0" u="none" strike="noStrike" kern="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Technology is no longer hardware dependant</a:t>
            </a:r>
            <a:r>
              <a:rPr kumimoji="0" lang="en-US" b="0" i="0" u="none" strike="noStrike" kern="0" cap="none" spc="0" normalizeH="0" baseline="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Web 2.0 software is stored on Internet –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Adolphus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2009, </a:t>
            </a:r>
            <a:r>
              <a:rPr kumimoji="0" lang="en-US" sz="2000" b="0" i="1" u="none" strike="noStrike" kern="0" cap="none" spc="0" normalizeH="0" baseline="0" noProof="0" dirty="0" err="1" smtClean="0">
                <a:ln>
                  <a:noFill/>
                </a:ln>
                <a:solidFill>
                  <a:schemeClr val="tx1"/>
                </a:solidFill>
                <a:effectLst/>
                <a:uLnTx/>
                <a:uFillTx/>
                <a:latin typeface="+mn-lt"/>
                <a:ea typeface="+mn-ea"/>
                <a:cs typeface="+mn-cs"/>
              </a:rPr>
              <a:t>Emeraldinsight</a:t>
            </a:r>
            <a:endParaRPr kumimoji="0" lang="en-US" sz="20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50825" y="1454150"/>
            <a:ext cx="3387466" cy="553998"/>
          </a:xfrm>
          <a:prstGeom prst="rect">
            <a:avLst/>
          </a:prstGeom>
          <a:noFill/>
          <a:ln w="9525">
            <a:noFill/>
            <a:miter lim="800000"/>
            <a:headEnd/>
            <a:tailEnd/>
          </a:ln>
        </p:spPr>
        <p:txBody>
          <a:bodyPr wrap="none">
            <a:spAutoFit/>
          </a:bodyPr>
          <a:lstStyle/>
          <a:p>
            <a:pPr algn="l"/>
            <a:r>
              <a:rPr lang="en-US" sz="3000" dirty="0" smtClean="0"/>
              <a:t>Library 2.0 Service</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137228"/>
            <a:ext cx="7170059" cy="3581400"/>
          </a:xfrm>
          <a:prstGeom prst="rect">
            <a:avLst/>
          </a:prstGeom>
        </p:spPr>
        <p:txBody>
          <a:bodyPr>
            <a:normAutofit/>
          </a:bodyPr>
          <a:lstStyle/>
          <a:p>
            <a:pPr algn="l">
              <a:buNone/>
            </a:pPr>
            <a:r>
              <a:rPr lang="en-US" sz="2000" dirty="0" smtClean="0"/>
              <a:t>“</a:t>
            </a:r>
            <a:r>
              <a:rPr lang="en-US" sz="2000" i="1" dirty="0" smtClean="0"/>
              <a:t>Academic libraries always had elements of the Web 2.0 to them, but without the 2.0 technology. Much the same, the exchange of information in real-time (think phone and F2F reference) is not new to libraries, but we now have the convenience, immediacy and community  presence of the real-time web world.” </a:t>
            </a:r>
          </a:p>
          <a:p>
            <a:pPr algn="l">
              <a:buNone/>
            </a:pPr>
            <a:r>
              <a:rPr lang="en-US" sz="2000" dirty="0" err="1" smtClean="0"/>
              <a:t>StevenB</a:t>
            </a:r>
            <a:r>
              <a:rPr lang="en-US" sz="2000" dirty="0" smtClean="0"/>
              <a:t> on </a:t>
            </a:r>
            <a:r>
              <a:rPr lang="en-US" sz="2000" i="1" dirty="0" err="1" smtClean="0"/>
              <a:t>ACRLog</a:t>
            </a:r>
            <a:r>
              <a:rPr lang="en-US" sz="2000" dirty="0" smtClean="0"/>
              <a:t>, 2009</a:t>
            </a:r>
            <a:r>
              <a:rPr lang="en-US" sz="3200" dirty="0" smtClean="0"/>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50825" y="1454150"/>
            <a:ext cx="3387466" cy="553998"/>
          </a:xfrm>
          <a:prstGeom prst="rect">
            <a:avLst/>
          </a:prstGeom>
          <a:noFill/>
          <a:ln w="9525">
            <a:noFill/>
            <a:miter lim="800000"/>
            <a:headEnd/>
            <a:tailEnd/>
          </a:ln>
        </p:spPr>
        <p:txBody>
          <a:bodyPr wrap="none">
            <a:spAutoFit/>
          </a:bodyPr>
          <a:lstStyle/>
          <a:p>
            <a:pPr algn="l"/>
            <a:r>
              <a:rPr lang="en-US" sz="3000" dirty="0" smtClean="0"/>
              <a:t>Library 2.0 Service</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03199" y="2191656"/>
            <a:ext cx="7373259" cy="3715657"/>
          </a:xfrm>
          <a:prstGeom prst="rect">
            <a:avLst/>
          </a:prstGeom>
        </p:spPr>
        <p:txBody>
          <a:bodyPr>
            <a:normAutofit lnSpcReduction="10000"/>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User-generated/user participation library service evolution</a:t>
            </a:r>
          </a:p>
          <a:p>
            <a:pPr marL="0" marR="0" lvl="0" indent="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Enable more user participation</a:t>
            </a:r>
          </a:p>
          <a:p>
            <a:pPr marL="0" marR="0" lvl="0" indent="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Reach out to users in the spaces they prefer to be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More user-engaged  instruction sessions</a:t>
            </a:r>
          </a:p>
          <a:p>
            <a:pPr marL="0" marR="0" lvl="0" indent="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smtClean="0">
                <a:latin typeface="+mn-lt"/>
                <a:ea typeface="+mn-ea"/>
              </a:rPr>
              <a:t>“</a:t>
            </a:r>
            <a:r>
              <a:rPr lang="en-US" sz="2000" i="1" kern="0" dirty="0" smtClean="0">
                <a:latin typeface="+mn-lt"/>
                <a:ea typeface="+mn-ea"/>
              </a:rPr>
              <a:t>The user is participant, co-creator, builder and consultant whether the product is virtual or physical”</a:t>
            </a:r>
            <a:endParaRPr kumimoji="0" lang="en-US" sz="2000" b="0" i="1" u="none" strike="noStrike" kern="0" cap="none" spc="0" normalizeH="0" baseline="0" noProof="0" dirty="0" smtClean="0">
              <a:ln>
                <a:noFill/>
              </a:ln>
              <a:solidFill>
                <a:schemeClr val="tx1"/>
              </a:solidFill>
              <a:effectLst/>
              <a:uLnTx/>
              <a:uFillTx/>
              <a:latin typeface="+mn-lt"/>
              <a:ea typeface="+mn-ea"/>
              <a:cs typeface="+mn-cs"/>
            </a:endParaRPr>
          </a:p>
          <a:p>
            <a:pPr algn="l" eaLnBrk="1" hangingPunct="1">
              <a:spcBef>
                <a:spcPct val="20000"/>
              </a:spcBef>
            </a:pPr>
            <a:r>
              <a:rPr lang="en-US" sz="2000" dirty="0" smtClean="0">
                <a:hlinkClick r:id="rId7"/>
              </a:rPr>
              <a:t>http://en.wikipedia.org/wiki/Library_2.0</a:t>
            </a:r>
            <a:r>
              <a:rPr lang="en-US" sz="2000" dirty="0" smtClean="0"/>
              <a:t>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46" descr="21 a"/>
          <p:cNvPicPr>
            <a:picLocks noChangeAspect="1" noChangeArrowheads="1"/>
          </p:cNvPicPr>
          <p:nvPr/>
        </p:nvPicPr>
        <p:blipFill>
          <a:blip r:embed="rId3" cstate="print"/>
          <a:srcRect/>
          <a:stretch>
            <a:fillRect/>
          </a:stretch>
        </p:blipFill>
        <p:spPr bwMode="auto">
          <a:xfrm>
            <a:off x="7691438" y="1036638"/>
            <a:ext cx="1452562" cy="4659312"/>
          </a:xfrm>
          <a:prstGeom prst="rect">
            <a:avLst/>
          </a:prstGeom>
          <a:noFill/>
        </p:spPr>
      </p:pic>
      <p:sp>
        <p:nvSpPr>
          <p:cNvPr id="2069" name="Text Box 21"/>
          <p:cNvSpPr txBox="1">
            <a:spLocks noChangeArrowheads="1"/>
          </p:cNvSpPr>
          <p:nvPr/>
        </p:nvSpPr>
        <p:spPr bwMode="auto">
          <a:xfrm>
            <a:off x="914400" y="1571625"/>
            <a:ext cx="5791200" cy="457200"/>
          </a:xfrm>
          <a:prstGeom prst="rect">
            <a:avLst/>
          </a:prstGeom>
          <a:noFill/>
          <a:ln w="9525">
            <a:noFill/>
            <a:miter lim="800000"/>
            <a:headEnd/>
            <a:tailEnd/>
          </a:ln>
        </p:spPr>
        <p:txBody>
          <a:bodyPr>
            <a:spAutoFit/>
          </a:bodyPr>
          <a:lstStyle/>
          <a:p>
            <a:endParaRPr lang="en-US"/>
          </a:p>
        </p:txBody>
      </p:sp>
      <p:sp>
        <p:nvSpPr>
          <p:cNvPr id="2071" name="Text Box 23"/>
          <p:cNvSpPr txBox="1">
            <a:spLocks noChangeArrowheads="1"/>
          </p:cNvSpPr>
          <p:nvPr/>
        </p:nvSpPr>
        <p:spPr bwMode="auto">
          <a:xfrm>
            <a:off x="236311" y="1338036"/>
            <a:ext cx="5458546" cy="553998"/>
          </a:xfrm>
          <a:prstGeom prst="rect">
            <a:avLst/>
          </a:prstGeom>
          <a:noFill/>
          <a:ln w="9525">
            <a:noFill/>
            <a:miter lim="800000"/>
            <a:headEnd/>
            <a:tailEnd/>
          </a:ln>
        </p:spPr>
        <p:txBody>
          <a:bodyPr wrap="none">
            <a:spAutoFit/>
          </a:bodyPr>
          <a:lstStyle/>
          <a:p>
            <a:pPr algn="l"/>
            <a:r>
              <a:rPr lang="en-US" sz="3000" dirty="0" smtClean="0"/>
              <a:t>Library 2.0 is a real-time library</a:t>
            </a:r>
            <a:endParaRPr lang="en-US" sz="3000" dirty="0"/>
          </a:p>
        </p:txBody>
      </p:sp>
      <p:pic>
        <p:nvPicPr>
          <p:cNvPr id="2073" name="Picture 25" descr="arrow"/>
          <p:cNvPicPr>
            <a:picLocks noChangeAspect="1" noChangeArrowheads="1"/>
          </p:cNvPicPr>
          <p:nvPr/>
        </p:nvPicPr>
        <p:blipFill>
          <a:blip r:embed="rId4" cstate="print"/>
          <a:srcRect/>
          <a:stretch>
            <a:fillRect/>
          </a:stretch>
        </p:blipFill>
        <p:spPr bwMode="auto">
          <a:xfrm>
            <a:off x="152400" y="457200"/>
            <a:ext cx="685800" cy="531813"/>
          </a:xfrm>
          <a:prstGeom prst="rect">
            <a:avLst/>
          </a:prstGeom>
          <a:noFill/>
        </p:spPr>
      </p:pic>
      <p:pic>
        <p:nvPicPr>
          <p:cNvPr id="2075" name="Picture 27" descr="TUT logo"/>
          <p:cNvPicPr>
            <a:picLocks noChangeAspect="1" noChangeArrowheads="1"/>
          </p:cNvPicPr>
          <p:nvPr/>
        </p:nvPicPr>
        <p:blipFill>
          <a:blip r:embed="rId5" cstate="print"/>
          <a:srcRect/>
          <a:stretch>
            <a:fillRect/>
          </a:stretch>
        </p:blipFill>
        <p:spPr bwMode="auto">
          <a:xfrm>
            <a:off x="7848600" y="5761038"/>
            <a:ext cx="1143000" cy="1093787"/>
          </a:xfrm>
          <a:prstGeom prst="rect">
            <a:avLst/>
          </a:prstGeom>
          <a:noFill/>
        </p:spPr>
      </p:pic>
      <p:sp>
        <p:nvSpPr>
          <p:cNvPr id="2077" name="Rectangle 29"/>
          <p:cNvSpPr>
            <a:spLocks noChangeArrowheads="1"/>
          </p:cNvSpPr>
          <p:nvPr/>
        </p:nvSpPr>
        <p:spPr bwMode="auto">
          <a:xfrm>
            <a:off x="0" y="981075"/>
            <a:ext cx="9144000" cy="101600"/>
          </a:xfrm>
          <a:prstGeom prst="rect">
            <a:avLst/>
          </a:prstGeom>
          <a:solidFill>
            <a:srgbClr val="FF0000"/>
          </a:solidFill>
          <a:ln w="9525">
            <a:noFill/>
            <a:miter lim="800000"/>
            <a:headEnd/>
            <a:tailEnd/>
          </a:ln>
          <a:effectLst/>
        </p:spPr>
        <p:txBody>
          <a:bodyPr wrap="none" anchor="ctr"/>
          <a:lstStyle/>
          <a:p>
            <a:pPr algn="ctr"/>
            <a:endParaRPr lang="en-US"/>
          </a:p>
        </p:txBody>
      </p:sp>
      <p:sp>
        <p:nvSpPr>
          <p:cNvPr id="2078" name="Rectangle 30"/>
          <p:cNvSpPr>
            <a:spLocks noChangeArrowheads="1"/>
          </p:cNvSpPr>
          <p:nvPr/>
        </p:nvSpPr>
        <p:spPr bwMode="auto">
          <a:xfrm>
            <a:off x="7696200" y="5589588"/>
            <a:ext cx="1447800" cy="122237"/>
          </a:xfrm>
          <a:prstGeom prst="rect">
            <a:avLst/>
          </a:prstGeom>
          <a:solidFill>
            <a:srgbClr val="FFD803"/>
          </a:solidFill>
          <a:ln w="9525">
            <a:noFill/>
            <a:miter lim="800000"/>
            <a:headEnd/>
            <a:tailEnd/>
          </a:ln>
        </p:spPr>
        <p:txBody>
          <a:bodyPr wrap="none" anchor="ctr"/>
          <a:lstStyle/>
          <a:p>
            <a:endParaRPr lang="en-US"/>
          </a:p>
        </p:txBody>
      </p:sp>
      <p:pic>
        <p:nvPicPr>
          <p:cNvPr id="2079" name="Picture 31" descr="hat"/>
          <p:cNvPicPr>
            <a:picLocks noChangeAspect="1" noChangeArrowheads="1"/>
          </p:cNvPicPr>
          <p:nvPr/>
        </p:nvPicPr>
        <p:blipFill>
          <a:blip r:embed="rId6" cstate="print"/>
          <a:srcRect/>
          <a:stretch>
            <a:fillRect/>
          </a:stretch>
        </p:blipFill>
        <p:spPr bwMode="auto">
          <a:xfrm>
            <a:off x="7772400" y="96838"/>
            <a:ext cx="1219200" cy="811212"/>
          </a:xfrm>
          <a:prstGeom prst="rect">
            <a:avLst/>
          </a:prstGeom>
          <a:noFill/>
        </p:spPr>
      </p:pic>
      <p:sp>
        <p:nvSpPr>
          <p:cNvPr id="2080" name="Line 32"/>
          <p:cNvSpPr>
            <a:spLocks noChangeShapeType="1"/>
          </p:cNvSpPr>
          <p:nvPr/>
        </p:nvSpPr>
        <p:spPr bwMode="auto">
          <a:xfrm>
            <a:off x="7696200" y="-3175"/>
            <a:ext cx="0" cy="6858000"/>
          </a:xfrm>
          <a:prstGeom prst="line">
            <a:avLst/>
          </a:prstGeom>
          <a:noFill/>
          <a:ln w="9525">
            <a:solidFill>
              <a:schemeClr val="bg2"/>
            </a:solidFill>
            <a:round/>
            <a:headEnd/>
            <a:tailEnd/>
          </a:ln>
        </p:spPr>
        <p:txBody>
          <a:bodyPr wrap="none" anchor="ctr"/>
          <a:lstStyle/>
          <a:p>
            <a:endParaRPr lang="en-US"/>
          </a:p>
        </p:txBody>
      </p:sp>
      <p:sp>
        <p:nvSpPr>
          <p:cNvPr id="2091" name="Text Box 43"/>
          <p:cNvSpPr txBox="1">
            <a:spLocks noChangeArrowheads="1"/>
          </p:cNvSpPr>
          <p:nvPr/>
        </p:nvSpPr>
        <p:spPr bwMode="auto">
          <a:xfrm>
            <a:off x="868363" y="474663"/>
            <a:ext cx="2232342" cy="369332"/>
          </a:xfrm>
          <a:prstGeom prst="rect">
            <a:avLst/>
          </a:prstGeom>
          <a:noFill/>
          <a:ln w="9525">
            <a:noFill/>
            <a:miter lim="800000"/>
            <a:headEnd/>
            <a:tailEnd/>
          </a:ln>
        </p:spPr>
        <p:txBody>
          <a:bodyPr wrap="none">
            <a:spAutoFit/>
          </a:bodyPr>
          <a:lstStyle/>
          <a:p>
            <a:pPr algn="l"/>
            <a:r>
              <a:rPr lang="en-US" sz="1800" dirty="0" smtClean="0">
                <a:solidFill>
                  <a:schemeClr val="bg2"/>
                </a:solidFill>
              </a:rPr>
              <a:t>TUT LIS Directorate</a:t>
            </a:r>
            <a:endParaRPr lang="en-US" sz="1800" dirty="0">
              <a:solidFill>
                <a:schemeClr val="bg2"/>
              </a:solidFill>
            </a:endParaRPr>
          </a:p>
        </p:txBody>
      </p:sp>
      <p:sp>
        <p:nvSpPr>
          <p:cNvPr id="13" name="Text Placeholder 2"/>
          <p:cNvSpPr txBox="1">
            <a:spLocks/>
          </p:cNvSpPr>
          <p:nvPr/>
        </p:nvSpPr>
        <p:spPr>
          <a:xfrm>
            <a:off x="275770" y="2002971"/>
            <a:ext cx="7373259" cy="3715657"/>
          </a:xfrm>
          <a:prstGeom prst="rect">
            <a:avLst/>
          </a:prstGeom>
        </p:spPr>
        <p:txBody>
          <a:bodyPr>
            <a:norm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Rectangle 13"/>
          <p:cNvSpPr/>
          <p:nvPr/>
        </p:nvSpPr>
        <p:spPr>
          <a:xfrm>
            <a:off x="232229" y="2117535"/>
            <a:ext cx="7300686" cy="3231654"/>
          </a:xfrm>
          <a:prstGeom prst="rect">
            <a:avLst/>
          </a:prstGeom>
        </p:spPr>
        <p:txBody>
          <a:bodyPr wrap="square">
            <a:spAutoFit/>
          </a:bodyPr>
          <a:lstStyle/>
          <a:p>
            <a:pPr algn="l">
              <a:buFont typeface="Arial" pitchFamily="34" charset="0"/>
              <a:buChar char="•"/>
            </a:pPr>
            <a:r>
              <a:rPr lang="en-US" sz="2000" dirty="0" smtClean="0"/>
              <a:t>Socially networked, has an active presence and shares information in real time</a:t>
            </a:r>
          </a:p>
          <a:p>
            <a:pPr algn="l"/>
            <a:endParaRPr lang="en-US" sz="1600" dirty="0" smtClean="0"/>
          </a:p>
          <a:p>
            <a:pPr algn="l">
              <a:buFont typeface="Arial" pitchFamily="34" charset="0"/>
              <a:buChar char="•"/>
            </a:pPr>
            <a:r>
              <a:rPr lang="en-US" sz="2000" dirty="0" smtClean="0"/>
              <a:t>Updates its status regularly on a daily basis</a:t>
            </a:r>
          </a:p>
          <a:p>
            <a:pPr algn="l"/>
            <a:endParaRPr lang="en-US" sz="1600" dirty="0" smtClean="0"/>
          </a:p>
          <a:p>
            <a:pPr algn="l">
              <a:buFont typeface="Arial" pitchFamily="34" charset="0"/>
              <a:buChar char="•"/>
            </a:pPr>
            <a:r>
              <a:rPr lang="en-US" sz="2000" dirty="0" smtClean="0"/>
              <a:t>Offers targeted services to the networked community</a:t>
            </a:r>
          </a:p>
          <a:p>
            <a:pPr algn="l"/>
            <a:endParaRPr lang="en-US" sz="1600" dirty="0" smtClean="0"/>
          </a:p>
          <a:p>
            <a:pPr algn="l">
              <a:buFont typeface="Arial" pitchFamily="34" charset="0"/>
              <a:buChar char="•"/>
            </a:pPr>
            <a:r>
              <a:rPr lang="en-US" sz="2000" dirty="0" smtClean="0"/>
              <a:t>Accessible on real-time communication devices</a:t>
            </a:r>
          </a:p>
          <a:p>
            <a:pPr algn="l"/>
            <a:endParaRPr lang="en-US" sz="1600" dirty="0" smtClean="0"/>
          </a:p>
          <a:p>
            <a:pPr algn="l">
              <a:buFont typeface="Arial" pitchFamily="34" charset="0"/>
              <a:buChar char="•"/>
            </a:pPr>
            <a:r>
              <a:rPr lang="en-US" sz="2000" dirty="0" smtClean="0"/>
              <a:t>Ready and waiting – all the time- to deliver information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2042</Words>
  <Application>Microsoft Office PowerPoint</Application>
  <PresentationFormat>On-screen Show (4:3)</PresentationFormat>
  <Paragraphs>205</Paragraphs>
  <Slides>18</Slides>
  <Notes>14</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DarriesF</cp:lastModifiedBy>
  <cp:revision>141</cp:revision>
  <dcterms:created xsi:type="dcterms:W3CDTF">2005-12-05T12:04:40Z</dcterms:created>
  <dcterms:modified xsi:type="dcterms:W3CDTF">2010-06-07T08:10:44Z</dcterms:modified>
</cp:coreProperties>
</file>