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1"/>
  </p:notesMasterIdLst>
  <p:sldIdLst>
    <p:sldId id="256" r:id="rId2"/>
    <p:sldId id="285" r:id="rId3"/>
    <p:sldId id="299" r:id="rId4"/>
    <p:sldId id="338" r:id="rId5"/>
    <p:sldId id="339" r:id="rId6"/>
    <p:sldId id="340" r:id="rId7"/>
    <p:sldId id="34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42" r:id="rId16"/>
    <p:sldId id="343" r:id="rId17"/>
    <p:sldId id="366" r:id="rId18"/>
    <p:sldId id="359" r:id="rId19"/>
    <p:sldId id="361" r:id="rId20"/>
    <p:sldId id="362" r:id="rId21"/>
    <p:sldId id="367" r:id="rId22"/>
    <p:sldId id="368" r:id="rId23"/>
    <p:sldId id="369" r:id="rId24"/>
    <p:sldId id="370" r:id="rId25"/>
    <p:sldId id="354" r:id="rId26"/>
    <p:sldId id="382" r:id="rId27"/>
    <p:sldId id="380" r:id="rId28"/>
    <p:sldId id="381" r:id="rId29"/>
    <p:sldId id="355" r:id="rId30"/>
    <p:sldId id="379" r:id="rId31"/>
    <p:sldId id="311" r:id="rId32"/>
    <p:sldId id="312" r:id="rId33"/>
    <p:sldId id="314" r:id="rId34"/>
    <p:sldId id="313" r:id="rId35"/>
    <p:sldId id="310" r:id="rId36"/>
    <p:sldId id="315" r:id="rId37"/>
    <p:sldId id="316" r:id="rId38"/>
    <p:sldId id="308" r:id="rId39"/>
    <p:sldId id="335" r:id="rId4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966"/>
    <a:srgbClr val="5C9E7B"/>
    <a:srgbClr val="07DCF9"/>
    <a:srgbClr val="40E4FA"/>
    <a:srgbClr val="048C9E"/>
    <a:srgbClr val="B0D0BF"/>
    <a:srgbClr val="81B5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0E1F8E3-F58E-4438-A274-0FE917680F64}" type="datetimeFigureOut">
              <a:rPr lang="es-ES" smtClean="0"/>
              <a:pPr/>
              <a:t>10/09/2011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223687DF-4E52-43FA-9CCD-D9DE158041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DE7-9922-42B2-AFF4-0595EA973B00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E9C-964D-492E-9D35-9EBE96E6FDD8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B123-980F-4747-B02C-7DB6772B9004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DC1E-C6F0-456C-829D-C88ED81DFFAC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DA96-DACD-4561-8F48-83E990D55F77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B769-1765-4462-B08E-4E36A0C7F786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AB5-8E46-4808-BB14-F6E37E6E01F6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A89D-DD11-4CE0-81C0-977592D5D043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278-47B1-493D-875E-5B6F98C4358D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FB48-7E6E-42BA-B4EE-84A07C419E5A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CE98-F87A-416F-ACB1-F33533AA5088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B027-0CA1-4C7B-8C8E-6DEF93A676D3}" type="datetime1">
              <a:rPr lang="es-ES" smtClean="0"/>
              <a:pPr/>
              <a:t>10/09/2011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Jornadas Virtuales Iberoamericanas de Bibliotecología (1ª. 2010)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ACA2-B448-404F-A06D-27DA089A5E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.olaran@uam.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ran.es/" TargetMode="External"/><Relationship Id="rId2" Type="http://schemas.openxmlformats.org/officeDocument/2006/relationships/hyperlink" Target="mailto:maria.olaran@uam.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.olaran@uam.es" TargetMode="External"/><Relationship Id="rId4" Type="http://schemas.openxmlformats.org/officeDocument/2006/relationships/hyperlink" Target="mailto:maria@olaran.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olaran.es" TargetMode="External"/><Relationship Id="rId2" Type="http://schemas.openxmlformats.org/officeDocument/2006/relationships/hyperlink" Target="http://www.olaran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olaran@uam.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a.olaran@uam.es" TargetMode="External"/><Relationship Id="rId5" Type="http://schemas.openxmlformats.org/officeDocument/2006/relationships/hyperlink" Target="mailto:maria@olaran.es" TargetMode="External"/><Relationship Id="rId4" Type="http://schemas.openxmlformats.org/officeDocument/2006/relationships/hyperlink" Target="http://www.olaran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1"/>
            <a:ext cx="6886596" cy="192880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Universitaria en el Entorno del CRAI</a:t>
            </a:r>
            <a:endParaRPr lang="es-E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43042" y="2000240"/>
            <a:ext cx="6929486" cy="442915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María Olaran Múgica</a:t>
            </a:r>
          </a:p>
          <a:p>
            <a:endParaRPr lang="es-E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http://www.olaran.es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endParaRPr lang="es-E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500" i="1" dirty="0" smtClean="0">
                <a:latin typeface="Times New Roman" pitchFamily="18" charset="0"/>
                <a:cs typeface="Times New Roman" pitchFamily="18" charset="0"/>
              </a:rPr>
              <a:t>Escala Facultativa de Bibliotecas, Archivos y Museos de la Universidad Autónoma de Madrid</a:t>
            </a:r>
          </a:p>
          <a:p>
            <a:r>
              <a:rPr lang="es-ES" sz="15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15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500" i="1" dirty="0" smtClean="0">
                <a:latin typeface="Times New Roman" pitchFamily="18" charset="0"/>
                <a:cs typeface="Times New Roman" pitchFamily="18" charset="0"/>
              </a:rPr>
              <a:t>Licenciada en Filosofía y Letras, Sección Filología, Especialidad Filología Árabe e Islam (Universidad Autónoma de Madrid, 1990)</a:t>
            </a:r>
          </a:p>
          <a:p>
            <a:r>
              <a:rPr lang="es-ES" sz="15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ES" sz="1500" i="1" dirty="0" smtClean="0">
                <a:latin typeface="Times New Roman" pitchFamily="18" charset="0"/>
                <a:cs typeface="Times New Roman" pitchFamily="18" charset="0"/>
              </a:rPr>
              <a:t>Licenciada en Documentación</a:t>
            </a:r>
          </a:p>
          <a:p>
            <a:r>
              <a:rPr lang="es-ES" sz="1500" i="1" dirty="0" smtClean="0">
                <a:latin typeface="Times New Roman" pitchFamily="18" charset="0"/>
                <a:cs typeface="Times New Roman" pitchFamily="18" charset="0"/>
              </a:rPr>
              <a:t>(Universidad Carlos III de Madrid, 2008)</a:t>
            </a:r>
          </a:p>
          <a:p>
            <a:endParaRPr lang="es-ES" sz="2000" b="1" i="1" dirty="0" smtClean="0">
              <a:solidFill>
                <a:srgbClr val="5C9E7B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11" name="10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de corrección de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es-E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6314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10" name="9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1214422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de corrección de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es-E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9000"/>
          </a:blip>
          <a:srcRect/>
          <a:stretch>
            <a:fillRect/>
          </a:stretch>
        </p:blipFill>
        <p:spPr bwMode="auto">
          <a:xfrm>
            <a:off x="1857356" y="1571612"/>
            <a:ext cx="6314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114298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de corrección de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es-E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6314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114298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de corrección de </a:t>
            </a:r>
            <a:r>
              <a:rPr lang="es-E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Perfil</a:t>
            </a:r>
            <a:endParaRPr lang="es-E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Marcador de contenido" descr="Perfil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2322" y="1285860"/>
            <a:ext cx="3519468" cy="4840303"/>
          </a:xfr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121442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Servicios para la redacción de informes</a:t>
            </a:r>
            <a:endParaRPr lang="es-E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6314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10" name="9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142984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Estructura de 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285860"/>
            <a:ext cx="7043758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También debe ir desarrollándose una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virtual, que se estructurará en tres secciones, reuniendo tanto referencias bibliográficas como documentos primarios en soporte electrónico, bien sean los propios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bien material de apoyo o bibliográfico sobre los mismos.</a:t>
            </a:r>
          </a:p>
          <a:p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28586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</a:rPr>
              <a:t>Gestión del Material de la </a:t>
            </a:r>
            <a:r>
              <a:rPr lang="es-ES" sz="3200" b="1" dirty="0" err="1" smtClean="0">
                <a:solidFill>
                  <a:schemeClr val="tx2"/>
                </a:solidFill>
              </a:rPr>
              <a:t>Docimoteca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142984"/>
            <a:ext cx="7115196" cy="49831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Material específico, caro y delicado, con un proceso riguroso y detallado técnico.</a:t>
            </a:r>
          </a:p>
          <a:p>
            <a:pPr>
              <a:buNone/>
            </a:pPr>
            <a:endParaRPr lang="es-E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Las diversas tareas que habitualmente se realizan son:</a:t>
            </a:r>
          </a:p>
          <a:p>
            <a:pPr>
              <a:buNone/>
            </a:pPr>
            <a:endParaRPr lang="es-E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Registrar una a una todas las piezas integrantes del test.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Relación de contenido.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Archivado de duplicados.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Redacción del registro bibliográfico.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Cargar los usos informáticos.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Delimitar el perfil de los usuarios autorizados.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Redacción de impresos y documentación relacionada.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Actividades de difusión.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Incremento de la colección mediante adquisición.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s-E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Evaluación y control.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357298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Gestión del Material de la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Actividades de Difusión</a:t>
            </a:r>
            <a:endParaRPr lang="es-E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285860"/>
            <a:ext cx="7043758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Las normas de la American </a:t>
            </a:r>
            <a:r>
              <a:rPr lang="es-E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Psychological</a:t>
            </a: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(APA) aceptadas por el Colegio Oficial de Psicólogos español, clasifican las pruebas en tres niveles:</a:t>
            </a:r>
          </a:p>
          <a:p>
            <a:pPr>
              <a:buNone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“a”</a:t>
            </a: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Formación y experiencia en el ámbito concreto de aplicación.</a:t>
            </a:r>
          </a:p>
          <a:p>
            <a:pPr>
              <a:buNone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“b”</a:t>
            </a: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Conocimiento sobre la teoría de los </a:t>
            </a:r>
            <a:r>
              <a:rPr lang="es-E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 métodos estadísticos, garantizando la correspondiente titulación académica.</a:t>
            </a:r>
          </a:p>
          <a:p>
            <a:pPr>
              <a:buNone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“c”</a:t>
            </a: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Titulación superior en Psicología, Psiquiatría o Psicopedagogía, y experiencia profesional en diagnóstico clínico.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Gestión del Material de la </a:t>
            </a:r>
            <a:r>
              <a:rPr lang="es-E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Actividades de Difusión</a:t>
            </a:r>
            <a:endParaRPr lang="es-E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 fondo de la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debe estructurarse en dos grupos: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Fondo de acceso general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al que pueden acceder todos los usuarios.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Fondo de acceso restringido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al que solamente pueden acceder los usuarios que estén debidamente acreditados.</a:t>
            </a:r>
          </a:p>
          <a:p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141763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Gestión del Material de la </a:t>
            </a:r>
            <a:r>
              <a:rPr lang="es-E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Actividades de Difusión</a:t>
            </a:r>
            <a:endParaRPr lang="es-E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</a:rPr>
              <a:t>	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Tareas de préstamo y devolución extremadamente dificultosas, especialmente en lo que se refiere a la corrección automatizada y a la redacción de los informes.</a:t>
            </a:r>
          </a:p>
          <a:p>
            <a:pPr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Concepto de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	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Del griego DOKIMÁZO que significa “ensayar”.</a:t>
            </a:r>
          </a:p>
          <a:p>
            <a:pPr algn="just"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En el área anglosajona se les denomina “Test Library”.</a:t>
            </a:r>
          </a:p>
          <a:p>
            <a:pPr algn="just">
              <a:buNone/>
            </a:pPr>
            <a:endParaRPr lang="es-ES" dirty="0" smtClean="0">
              <a:solidFill>
                <a:srgbClr val="3C59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dirty="0" smtClean="0">
              <a:solidFill>
                <a:srgbClr val="3C59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solidFill>
                  <a:srgbClr val="3C59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" dirty="0">
              <a:solidFill>
                <a:srgbClr val="3C5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10" name="9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141763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Gestión del Material de la </a:t>
            </a:r>
            <a:r>
              <a:rPr lang="es-E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Actividades de Difusión</a:t>
            </a:r>
            <a:endParaRPr lang="es-E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Difusión del servicio por diversos medios: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Cursos de formación de usuarios.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Web.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Blog.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Carteles.</a:t>
            </a:r>
          </a:p>
          <a:p>
            <a:endParaRPr lang="es-E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8" name="7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0532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1071546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Gestión del Material de la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Incremento de la colección</a:t>
            </a:r>
            <a:endParaRPr lang="es-E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285860"/>
            <a:ext cx="6686568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Association of Test Publishers. 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CPP (Consulting Psychologist Press). </a:t>
            </a: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Editorial CEPE. 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GL </a:t>
            </a:r>
            <a:r>
              <a:rPr lang="es-ES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Grupo Albor-</a:t>
            </a:r>
            <a:r>
              <a:rPr lang="es-ES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Cohs</a:t>
            </a: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es-ES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IPAT (Institute for Personality and Ability Testing). </a:t>
            </a:r>
            <a:endParaRPr lang="es-ES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s-ES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Lebon</a:t>
            </a:r>
            <a:r>
              <a:rPr lang="es-ES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14298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Gestión del Material de la </a:t>
            </a:r>
            <a:r>
              <a:rPr lang="es-E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Incremento de la colección</a:t>
            </a:r>
            <a:endParaRPr lang="es-E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NFER (National Foundation for Educational Research). 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PAR.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Pro-ed. 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Psikolan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TEA Ediciones.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Thames Valley Test Company. </a:t>
            </a: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VORT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Corporation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s-E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8" name="7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14298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Editorial CEPE</a:t>
            </a:r>
            <a:endParaRPr lang="es-E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7157245" cy="38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14298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</a:rPr>
              <a:t>TEA Ediciones</a:t>
            </a:r>
            <a:endParaRPr lang="es-ES" sz="4000" b="1" dirty="0">
              <a:solidFill>
                <a:schemeClr val="tx2"/>
              </a:solidFill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7396060" cy="405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el CRAI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La creación de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universitarias se justifica por el pleno desarrollo del CRAI (Centro de Recursos para el Aprendizaje y la Investigación), nuevo servicio integrado en la biblioteca universitaria que, reuniendo los recursos de información necesarios, trata de capacitar a los usuarios para las demandas profesionales de la sociedad.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el CRAI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428736"/>
            <a:ext cx="7115196" cy="469742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En 2003 REBIUN define el CRAI como un “</a:t>
            </a:r>
            <a:r>
              <a:rPr lang="es-E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entorno dinámico en el que se integran todos los recursos que dan soporte al aprendizaje y la investigación en la universidad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Se trata de la denominada biblioteca híbrida en la que se recogen todo tipo de materiales para satisfacer las necesidades educativas que conlleva el nuevo modelo de universidad.</a:t>
            </a:r>
          </a:p>
          <a:p>
            <a:pPr algn="just"/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0545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el CRAI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357298"/>
            <a:ext cx="7115196" cy="476886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En consonancia con el resultado del denominado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Dearing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 1997, el CRAI favorece el desarrollo de estrategias de cara a la formación de usuarios, dentro de las bases de la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nueva alfabetización 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consistente en delimitar el alcance de la información accediendo a ella de forma eficaz; evaluar la información y sus fuentes incorporándola a sus conocimientos; y utilizar eficazmente la información para tareas concretas comprendiendo su alcance y limitaciones legales y socioeconómicas.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el CRAI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En este nuevo entorno, la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universitaria se consolida como un espacio dinámico donde se aprende e investiga principalmente la práctica del diagnóstico basándose en un modelo de aprendizaje cada vez más independiente, interactivo y participativo.</a:t>
            </a:r>
          </a:p>
          <a:p>
            <a:pPr algn="just"/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el CRAI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428736"/>
            <a:ext cx="7115196" cy="469742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El personal de apoyo y gestión de la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debe estar convenientemente formado y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capacitado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la materia, las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tecnologías de la información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 en los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valores éticos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relacionados con el uso y acceso a la información.</a:t>
            </a:r>
          </a:p>
          <a:p>
            <a:pPr algn="just"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Además debe mostrar habilidades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comunicativas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 un fuerte compromiso con la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excelencia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colaborando activamente con los departamentos de educación y psicología y con otros servicios universitarios para ofrecer un servicio de calidad.</a:t>
            </a:r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Concepto de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43050"/>
            <a:ext cx="7115196" cy="44831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smtClean="0">
                <a:solidFill>
                  <a:srgbClr val="3C5966"/>
                </a:solidFill>
              </a:rPr>
              <a:t>	</a:t>
            </a: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Sección de la Biblioteca que reúne instrumentos de evaluación e intervención para detectar problemas o características especiales de un individuo o un grupo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s-E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- escalas,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- baterías,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- cuestionarios de inteligencia, personalidad, 	dificultades y trastornos,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- etc.</a:t>
            </a:r>
            <a:endParaRPr lang="es-E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128586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Autónoma de Madrid. Biblioteca de Educación</a:t>
            </a:r>
            <a:endParaRPr lang="es-E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4800" b="1" dirty="0" smtClean="0">
                <a:solidFill>
                  <a:srgbClr val="009999"/>
                </a:solidFill>
              </a:rPr>
              <a:t/>
            </a:r>
            <a:br>
              <a:rPr lang="es-ES" sz="4800" b="1" dirty="0" smtClean="0">
                <a:solidFill>
                  <a:srgbClr val="009999"/>
                </a:solidFill>
              </a:rPr>
            </a:br>
            <a:endParaRPr lang="es-ES" dirty="0"/>
          </a:p>
        </p:txBody>
      </p:sp>
      <p:pic>
        <p:nvPicPr>
          <p:cNvPr id="4" name="3 Marcador de contenid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7286676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10" name="9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21442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5C9E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b="1" dirty="0" smtClean="0">
                <a:solidFill>
                  <a:srgbClr val="5C9E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Autónoma de Madrid. Biblioteca de Psicología</a:t>
            </a:r>
            <a:r>
              <a:rPr lang="es-E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7072362" cy="42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5C9E7B"/>
                </a:solidFill>
              </a:rPr>
              <a:t/>
            </a:r>
            <a:br>
              <a:rPr lang="es-ES" sz="2700" b="1" dirty="0" smtClean="0">
                <a:solidFill>
                  <a:srgbClr val="5C9E7B"/>
                </a:solidFill>
              </a:rPr>
            </a:br>
            <a:r>
              <a:rPr lang="es-E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Camilo José Cela. Departamento de Educación y Psicología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7186611" cy="3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Complutense de Madrid. Biblioteca de Psicología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7186611" cy="3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de Deusto. Facultad de Filosofía y Ciencias de la Educación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91046"/>
            <a:ext cx="7115196" cy="3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14298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de Oviedo. Facultad de Psicología</a:t>
            </a:r>
            <a:endParaRPr lang="es-E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70228"/>
            <a:ext cx="7115196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21442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de Sevilla. Biblioteca de Psicología y Filosofía</a:t>
            </a:r>
            <a:endParaRPr lang="es-E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7186634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10" name="9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21442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Universidad de Valencia. Servicio de Bibliotecas y Documentación</a:t>
            </a:r>
            <a:endParaRPr lang="es-E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7186611" cy="3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0532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285860"/>
          </a:xfrm>
        </p:spPr>
        <p:txBody>
          <a:bodyPr>
            <a:normAutofit/>
          </a:bodyPr>
          <a:lstStyle/>
          <a:p>
            <a:r>
              <a:rPr lang="es-E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Universitat</a:t>
            </a:r>
            <a:r>
              <a:rPr lang="es-E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Jaume I. Biblioteca </a:t>
            </a:r>
            <a:endParaRPr lang="es-E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70228"/>
            <a:ext cx="7115196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19700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2000240"/>
            <a:ext cx="6715172" cy="4125923"/>
          </a:xfrm>
        </p:spPr>
        <p:txBody>
          <a:bodyPr/>
          <a:lstStyle/>
          <a:p>
            <a:pPr algn="ctr">
              <a:buNone/>
            </a:pPr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Muchas gracias por su atención</a:t>
            </a:r>
          </a:p>
          <a:p>
            <a:pPr algn="ctr">
              <a:buNone/>
            </a:pPr>
            <a:endParaRPr lang="es-ES" sz="4000" b="1" dirty="0" smtClean="0">
              <a:solidFill>
                <a:srgbClr val="3C59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" sz="2000" b="1" dirty="0" smtClean="0">
                <a:solidFill>
                  <a:srgbClr val="3C59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http://www.olaran.es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3C59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maria@olaran.es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3C59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maria.olaran@uam.es</a:t>
            </a:r>
            <a:r>
              <a:rPr lang="es-ES" sz="2000" b="1" dirty="0" smtClean="0">
                <a:solidFill>
                  <a:srgbClr val="3C5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000" b="1" dirty="0">
              <a:solidFill>
                <a:srgbClr val="3C5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8" name="7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3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Función de 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428736"/>
            <a:ext cx="7115196" cy="469742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apoyo a la docencia y a la investigación  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colección relacionada con los programas de estudios (PSI, EDU) → satisfacer las demandas de información de sus usuarios, permitiéndoles formarse, investigar y ser capaces de diagnosticar problemas o características especiales, tanto clínicas como educativas.</a:t>
            </a:r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7" name="6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Función de 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285860"/>
            <a:ext cx="7043758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Tradicionalmente  debido al denotado carácter psicológico de los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las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universitarias estaban vinculadas a las bibliotecas de las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Facultades de Psicología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Sin embargo, también es necesario que las bibliotecas de las </a:t>
            </a:r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Facultades de Educación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ofrezcan a sus usuarios un servicio de características similares especializado en niños y adolescentes (→ evaluar necesidades educativas especiales, tales como la discapacidad psíquica, motora o sensorial o la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sobredotación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intelectual).</a:t>
            </a:r>
          </a:p>
          <a:p>
            <a:endParaRPr lang="es-E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Características de la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500174"/>
            <a:ext cx="7115196" cy="46259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Herramienta de apoyo directo a la docencia y la investigación universitaria.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Requiere condiciones especiales para su proceso técnico y la posterior gestión de la colección.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Tiene limitaciones deontológicas que impiden la plena difusión de sus documentos. (Normas APA, adoptadas por el Colegio Oficial de Psicólogos español → limitan el acceso a los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 función de la formación y de la titulación del usuario → necesidad de estructurar el fondo en “acceso general” y en “acceso restringido”.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 colección crece lentamente dado el carácter limitado de su temática y de su oferta editorial.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6" name="5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91138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Estructura de la </a:t>
            </a:r>
            <a:r>
              <a:rPr lang="es-E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214422"/>
            <a:ext cx="7115196" cy="491174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ES" dirty="0" smtClean="0"/>
              <a:t>	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→ debe estructurarse en tres secciones diferentes:</a:t>
            </a:r>
          </a:p>
          <a:p>
            <a:pPr algn="just"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1. Sección de diagnóstico o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Docimoteca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propiamente dicha, con los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utilizados para la valoración. Su fondo se compone de material psicotécnico y de evaluación psicológica y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psicoeducativa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sistemas de corrección de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 servicios para la redacción de informes de evaluación.</a:t>
            </a:r>
          </a:p>
          <a:p>
            <a:pPr marL="514350" indent="-514350"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2. Sección de intervención → programas de intervención psicológica y pedagógica para la corrección de los problemas detectados.</a:t>
            </a:r>
          </a:p>
          <a:p>
            <a:pPr marL="514350" indent="-514350" algn="just"/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3. Sección de bibliografía especializada en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Docimología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principalmente en teoría sobre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estudios sobre pruebas concretas (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Zulliger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Rorschach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Binet-Simon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etc.), recopilaciones de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aplicables a diversos problemas, etc.</a:t>
            </a:r>
          </a:p>
          <a:p>
            <a:pPr algn="just">
              <a:buNone/>
            </a:pPr>
            <a:endParaRPr lang="es-ES" dirty="0">
              <a:solidFill>
                <a:srgbClr val="3C5966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7" name="6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de corrección de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es-E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285860"/>
            <a:ext cx="7115196" cy="48403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tradicionales: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Hojas de respuestas.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Hojas </a:t>
            </a:r>
            <a:r>
              <a:rPr lang="es-E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autocorregibles</a:t>
            </a: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AECS, BAIRES, BTA-R, DIE, EDAH, PROESC, etc.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Plantillas de corrección, taladradas o en transparencias: BPA, CACIA, WAIS-III, etc.</a:t>
            </a:r>
          </a:p>
          <a:p>
            <a:pPr lvl="1">
              <a:buNone/>
            </a:pPr>
            <a:endParaRPr lang="es-E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informatizados: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Hojas de respuestas mecanizadas: D-48.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Programas informáticos:</a:t>
            </a:r>
          </a:p>
          <a:p>
            <a:pPr lvl="2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Plataformas en Internet.</a:t>
            </a:r>
          </a:p>
          <a:p>
            <a:pPr lvl="2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Internet con plantilla.</a:t>
            </a:r>
          </a:p>
          <a:p>
            <a:pPr lvl="2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Disquete (CPS, CTI, NEO PI-R, TPT).</a:t>
            </a:r>
          </a:p>
          <a:p>
            <a:pPr lvl="2"/>
            <a:r>
              <a:rPr lang="es-E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CD-ROM (CTAC, CSAT, WMS-III, PROLEC).</a:t>
            </a:r>
            <a:endParaRPr lang="es-E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2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141763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Sistemas de corrección de </a:t>
            </a:r>
            <a:r>
              <a:rPr lang="es-E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es-E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Marcador de contenido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3506899" cy="4525963"/>
          </a:xfrm>
        </p:spPr>
      </p:pic>
      <p:pic>
        <p:nvPicPr>
          <p:cNvPr id="2050" name="Picture 2" descr="C:\Users\María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736"/>
            <a:ext cx="2078281" cy="4786322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4450"/>
            <a:ext cx="1571604" cy="681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 sz="1100" dirty="0"/>
          </a:p>
        </p:txBody>
      </p:sp>
      <p:sp>
        <p:nvSpPr>
          <p:cNvPr id="9" name="8 Proceso"/>
          <p:cNvSpPr/>
          <p:nvPr/>
        </p:nvSpPr>
        <p:spPr>
          <a:xfrm>
            <a:off x="0" y="5857892"/>
            <a:ext cx="1571604" cy="100010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 smtClean="0">
              <a:hlinkClick r:id="rId4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maria@olaran.es</a:t>
            </a:r>
            <a:endParaRPr lang="es-E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maria.olaran@uam.es</a:t>
            </a:r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s-ES" dirty="0" smtClean="0"/>
              <a:t>Jornadas Virtuales Iberoamericanas de Bibliotecología (1ª. 2010)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ACA2-B448-404F-A06D-27DA089A5E49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998</Words>
  <Application>Microsoft Office PowerPoint</Application>
  <PresentationFormat>Presentación en pantalla (4:3)</PresentationFormat>
  <Paragraphs>403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La Docimoteca Universitaria en el Entorno del CRAI</vt:lpstr>
      <vt:lpstr>Concepto de Docimoteca</vt:lpstr>
      <vt:lpstr>Concepto de Docimoteca</vt:lpstr>
      <vt:lpstr>Función de la Docimoteca</vt:lpstr>
      <vt:lpstr>Función de la Docimoteca</vt:lpstr>
      <vt:lpstr>Características de la Docimoteca</vt:lpstr>
      <vt:lpstr>Estructura de la Docimoteca</vt:lpstr>
      <vt:lpstr>Sistemas de corrección de tests</vt:lpstr>
      <vt:lpstr>Sistemas de corrección de tests</vt:lpstr>
      <vt:lpstr>Sistemas de corrección de tests</vt:lpstr>
      <vt:lpstr>Sistemas de corrección de tests</vt:lpstr>
      <vt:lpstr>Sistemas de corrección de tests</vt:lpstr>
      <vt:lpstr>Sistemas de corrección de tests. Perfil</vt:lpstr>
      <vt:lpstr>Servicios para la redacción de informes</vt:lpstr>
      <vt:lpstr>Estructura de la Docimoteca</vt:lpstr>
      <vt:lpstr>Gestión del Material de la Docimoteca</vt:lpstr>
      <vt:lpstr>Gestión del Material de la Docimoteca Actividades de Difusión</vt:lpstr>
      <vt:lpstr>Gestión del Material de la Docimoteca Actividades de Difusión</vt:lpstr>
      <vt:lpstr>Gestión del Material de la Docimoteca Actividades de Difusión</vt:lpstr>
      <vt:lpstr>Gestión del Material de la Docimoteca Actividades de Difusión</vt:lpstr>
      <vt:lpstr>Gestión del Material de la Docimoteca Incremento de la colección</vt:lpstr>
      <vt:lpstr>Gestión del Material de la Docimoteca Incremento de la colección</vt:lpstr>
      <vt:lpstr>Editorial CEPE</vt:lpstr>
      <vt:lpstr>TEA Ediciones</vt:lpstr>
      <vt:lpstr>La Docimoteca en el CRAI</vt:lpstr>
      <vt:lpstr>La Docimoteca en el CRAI</vt:lpstr>
      <vt:lpstr>La Docimoteca en el CRAI</vt:lpstr>
      <vt:lpstr>La Docimoteca en el CRAI</vt:lpstr>
      <vt:lpstr>La Docimoteca en el CRAI</vt:lpstr>
      <vt:lpstr>Universidad Autónoma de Madrid. Biblioteca de Educación</vt:lpstr>
      <vt:lpstr> Universidad Autónoma de Madrid. Biblioteca de Psicología </vt:lpstr>
      <vt:lpstr> Universidad Camilo José Cela. Departamento de Educación y Psicología </vt:lpstr>
      <vt:lpstr>Universidad Complutense de Madrid. Biblioteca de Psicología</vt:lpstr>
      <vt:lpstr>Universidad de Deusto. Facultad de Filosofía y Ciencias de la Educación</vt:lpstr>
      <vt:lpstr>Universidad de Oviedo. Facultad de Psicología</vt:lpstr>
      <vt:lpstr>Universidad de Sevilla. Biblioteca de Psicología y Filosofía</vt:lpstr>
      <vt:lpstr>Universidad de Valencia. Servicio de Bibliotecas y Documentación</vt:lpstr>
      <vt:lpstr>Universitat Jaume I. Biblioteca </vt:lpstr>
      <vt:lpstr>Diapositiva 39</vt:lpstr>
    </vt:vector>
  </TitlesOfParts>
  <Company>Universidad AutÃ³noma de Madrid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uam</dc:creator>
  <cp:lastModifiedBy>LUIS</cp:lastModifiedBy>
  <cp:revision>247</cp:revision>
  <dcterms:created xsi:type="dcterms:W3CDTF">2010-03-26T08:30:10Z</dcterms:created>
  <dcterms:modified xsi:type="dcterms:W3CDTF">2011-09-10T21:31:59Z</dcterms:modified>
</cp:coreProperties>
</file>