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9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9144000" cy="6858000" type="screen4x3"/>
  <p:notesSz cx="6858000" cy="9144000"/>
  <p:embeddedFontLst>
    <p:embeddedFont>
      <p:font typeface="Arial Narrow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EC339"/>
    <a:srgbClr val="F2FDF7"/>
    <a:srgbClr val="800040"/>
    <a:srgbClr val="FF0080"/>
    <a:srgbClr val="5D7E9D"/>
    <a:srgbClr val="191919"/>
    <a:srgbClr val="FFFDDD"/>
    <a:srgbClr val="FF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07" autoAdjust="0"/>
    <p:restoredTop sz="93058" autoAdjust="0"/>
  </p:normalViewPr>
  <p:slideViewPr>
    <p:cSldViewPr snapToObjects="1">
      <p:cViewPr varScale="1">
        <p:scale>
          <a:sx n="43" d="100"/>
          <a:sy n="43" d="100"/>
        </p:scale>
        <p:origin x="-1362" y="-90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0" d="100"/>
          <a:sy n="50" d="100"/>
        </p:scale>
        <p:origin x="-1860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6B1A65-7DC6-4066-A0FD-9D5E40C9718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918DE7-C6D5-46A1-BBAB-99C8DEA0690A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3901-3FDD-4C7D-8569-015415DB17D4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E74B-B6F7-4892-A03B-C9E56A909543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C18C4-A883-4053-942A-C53966D3B768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B3103-0328-4FD0-8964-D27D09D63488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B3103-0328-4FD0-8964-D27D09D63488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2D09-4313-4092-B18D-BEC18B93F4BE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582A9E-3610-45F3-9087-B6EE2F1CAC9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CF7F3-3EFF-42D7-B96F-6DC1405A90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6F4F-D57F-45BC-878A-BC6FDF50C4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AECF25-724D-4B7B-AC55-A956CDEAA5E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88BDE5-E2AE-443E-98EF-29E3A2D4D8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DE8DD-8837-4F65-AB67-1DAACEDBBC9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B334-97F2-421E-99E1-55AAFFB7AE9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D075C-1FCF-4937-B197-6A88DFE956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244F-63D1-4E13-B753-8874BEE5D8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8753-47C1-4DC9-A776-42D04ECFB31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C194-6872-4E14-92D4-DA9F8DB8E9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A3458-6159-49A4-846A-8BE2618A2A9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E45DD-59AC-4F67-9587-7FF009A2FD9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C8A715-D107-45B2-9E6E-D8A3BE2031A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hyperlink" Target="http://www.greenstone.org/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www.fedora.info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hyperlink" Target="http://dpubs.org/about.htm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pkp.sfu.ca/?q=oj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hyperlink" Target="http://drupal.org/project/ejourna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rhapto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hyperlink" Target="http://www.eprints.org/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www.dspace.org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" name="Picture 102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</p:spPr>
      </p:pic>
      <p:pic>
        <p:nvPicPr>
          <p:cNvPr id="2149" name="Picture 101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</p:spPr>
      </p:pic>
      <p:pic>
        <p:nvPicPr>
          <p:cNvPr id="2148" name="Picture 100" descr="car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</p:spPr>
      </p:pic>
      <p:pic>
        <p:nvPicPr>
          <p:cNvPr id="2147" name="Picture 99" descr="car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</p:spPr>
      </p:pic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2146" name="Picture 98" descr="car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</p:spPr>
      </p:pic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5" name="Rectangle 30"/>
          <p:cNvSpPr txBox="1">
            <a:spLocks noChangeArrowheads="1"/>
          </p:cNvSpPr>
          <p:nvPr/>
        </p:nvSpPr>
        <p:spPr>
          <a:xfrm>
            <a:off x="457200" y="0"/>
            <a:ext cx="74009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II Encuentro Iberoamericano de Editores Científicos</a:t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EIDEC 2010</a:t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Rectangle 31"/>
          <p:cNvSpPr txBox="1">
            <a:spLocks noChangeArrowheads="1"/>
          </p:cNvSpPr>
          <p:nvPr/>
        </p:nvSpPr>
        <p:spPr>
          <a:xfrm>
            <a:off x="714348" y="1500174"/>
            <a:ext cx="7143822" cy="495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rgbClr val="393B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“El Open </a:t>
            </a:r>
            <a:r>
              <a:rPr kumimoji="0" lang="es-ES" sz="44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Source</a:t>
            </a:r>
            <a:r>
              <a:rPr kumimoji="0" lang="es-ES" sz="4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como facilitador del Open Access”</a:t>
            </a:r>
            <a:endParaRPr kumimoji="0" lang="es-ES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1120A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1120A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y 12 de noviembre de 2010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CAICYT-CONICET – Biblioteca Nacional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Agüero 2502 – Ciudad Autónoma de Buenos Aires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magen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4"/>
          <a:srcRect l="79967"/>
          <a:stretch>
            <a:fillRect/>
          </a:stretch>
        </p:blipFill>
        <p:spPr>
          <a:xfrm>
            <a:off x="44388" y="0"/>
            <a:ext cx="1830556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5"/>
          <a:srcRect l="81622"/>
          <a:stretch>
            <a:fillRect/>
          </a:stretch>
        </p:blipFill>
        <p:spPr bwMode="auto">
          <a:xfrm>
            <a:off x="0" y="0"/>
            <a:ext cx="1687473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6"/>
          <a:srcRect l="82158"/>
          <a:stretch>
            <a:fillRect/>
          </a:stretch>
        </p:blipFill>
        <p:spPr bwMode="auto">
          <a:xfrm>
            <a:off x="0" y="-3222"/>
            <a:ext cx="1638300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7"/>
          <a:srcRect l="82158"/>
          <a:stretch>
            <a:fillRect/>
          </a:stretch>
        </p:blipFill>
        <p:spPr bwMode="auto">
          <a:xfrm>
            <a:off x="-28638" y="-3222"/>
            <a:ext cx="1638300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8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9"/>
          <a:srcRect l="83818" r="8714"/>
          <a:stretch>
            <a:fillRect/>
          </a:stretch>
        </p:blipFill>
        <p:spPr bwMode="auto">
          <a:xfrm>
            <a:off x="-28638" y="0"/>
            <a:ext cx="685800" cy="6886575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168" y="1639863"/>
            <a:ext cx="6248629" cy="45276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/>
              <a:t>Fedora</a:t>
            </a:r>
          </a:p>
          <a:p>
            <a:pPr>
              <a:lnSpc>
                <a:spcPct val="80000"/>
              </a:lnSpc>
              <a:buNone/>
            </a:pPr>
            <a:r>
              <a:rPr lang="es-AR" sz="2000" dirty="0" smtClean="0"/>
              <a:t>(Universidad de Virginia y Universidad </a:t>
            </a:r>
            <a:r>
              <a:rPr lang="es-AR" sz="2000" dirty="0" err="1" smtClean="0"/>
              <a:t>Cornell</a:t>
            </a:r>
            <a:r>
              <a:rPr lang="es-AR" sz="2000" dirty="0" smtClean="0"/>
              <a:t>)</a:t>
            </a:r>
            <a:endParaRPr lang="en-US" sz="2000" b="1" dirty="0" smtClean="0"/>
          </a:p>
          <a:p>
            <a:pPr>
              <a:lnSpc>
                <a:spcPct val="80000"/>
              </a:lnSpc>
              <a:buNone/>
            </a:pPr>
            <a:r>
              <a:rPr lang="es-AR" sz="2000" dirty="0" smtClean="0">
                <a:hlinkClick r:id="rId10"/>
              </a:rPr>
              <a:t>http://www.fedora.info </a:t>
            </a:r>
            <a:endParaRPr lang="en-US" sz="20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/>
              <a:t>Greenstone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(Universidad de Waikato)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hlinkClick r:id="rId11"/>
              </a:rPr>
              <a:t>http://www.greenstone.org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/>
          <a:srcRect l="2807" t="19162" r="72774" b="69467"/>
          <a:stretch>
            <a:fillRect/>
          </a:stretch>
        </p:blipFill>
        <p:spPr bwMode="auto">
          <a:xfrm>
            <a:off x="2235168" y="1530324"/>
            <a:ext cx="2381711" cy="83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12 Imagen" descr="g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4707" y="3732195"/>
            <a:ext cx="1022364" cy="1022364"/>
          </a:xfrm>
          <a:prstGeom prst="rect">
            <a:avLst/>
          </a:prstGeom>
        </p:spPr>
      </p:pic>
      <p:sp>
        <p:nvSpPr>
          <p:cNvPr id="14" name="Rectangle 30"/>
          <p:cNvSpPr txBox="1">
            <a:spLocks noChangeArrowheads="1"/>
          </p:cNvSpPr>
          <p:nvPr/>
        </p:nvSpPr>
        <p:spPr>
          <a:xfrm>
            <a:off x="2027344" y="252369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Herramientas para Bibliotecas/Repositorios Institucionales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agen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1875295" y="1639863"/>
            <a:ext cx="6457544" cy="4710177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000" dirty="0" smtClean="0">
              <a:solidFill>
                <a:schemeClr val="dk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245554" y="1369051"/>
            <a:ext cx="3451022" cy="488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Imagen" descr="Imagen5.png"/>
          <p:cNvPicPr>
            <a:picLocks noChangeAspect="1"/>
          </p:cNvPicPr>
          <p:nvPr/>
        </p:nvPicPr>
        <p:blipFill>
          <a:blip r:embed="rId5"/>
          <a:srcRect l="83532"/>
          <a:stretch>
            <a:fillRect/>
          </a:stretch>
        </p:blipFill>
        <p:spPr>
          <a:xfrm>
            <a:off x="0" y="0"/>
            <a:ext cx="1504908" cy="6858000"/>
          </a:xfrm>
          <a:prstGeom prst="rect">
            <a:avLst/>
          </a:prstGeom>
        </p:spPr>
      </p:pic>
      <p:sp>
        <p:nvSpPr>
          <p:cNvPr id="18" name="17 Llamada de flecha hacia abajo"/>
          <p:cNvSpPr/>
          <p:nvPr/>
        </p:nvSpPr>
        <p:spPr>
          <a:xfrm>
            <a:off x="2355259" y="2487609"/>
            <a:ext cx="1402905" cy="203678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597"/>
            </a:avLst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6"/>
          <a:srcRect l="85129"/>
          <a:stretch>
            <a:fillRect/>
          </a:stretch>
        </p:blipFill>
        <p:spPr>
          <a:xfrm>
            <a:off x="0" y="0"/>
            <a:ext cx="1358856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7"/>
          <a:srcRect l="87103"/>
          <a:stretch>
            <a:fillRect/>
          </a:stretch>
        </p:blipFill>
        <p:spPr bwMode="auto">
          <a:xfrm>
            <a:off x="0" y="0"/>
            <a:ext cx="1184166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8"/>
          <a:srcRect l="86446"/>
          <a:stretch>
            <a:fillRect/>
          </a:stretch>
        </p:blipFill>
        <p:spPr bwMode="auto">
          <a:xfrm>
            <a:off x="0" y="11160"/>
            <a:ext cx="1244532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9"/>
          <a:srcRect l="86049"/>
          <a:stretch>
            <a:fillRect/>
          </a:stretch>
        </p:blipFill>
        <p:spPr bwMode="auto">
          <a:xfrm>
            <a:off x="0" y="-3222"/>
            <a:ext cx="1281045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10"/>
          <a:srcRect l="86083" r="6224"/>
          <a:stretch>
            <a:fillRect/>
          </a:stretch>
        </p:blipFill>
        <p:spPr bwMode="auto">
          <a:xfrm>
            <a:off x="0" y="0"/>
            <a:ext cx="706371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11"/>
          <a:srcRect l="85634" r="8714"/>
          <a:stretch>
            <a:fillRect/>
          </a:stretch>
        </p:blipFill>
        <p:spPr bwMode="auto">
          <a:xfrm>
            <a:off x="0" y="0"/>
            <a:ext cx="519057" cy="6886575"/>
          </a:xfrm>
          <a:prstGeom prst="rect">
            <a:avLst/>
          </a:prstGeom>
          <a:noFill/>
        </p:spPr>
      </p:pic>
      <p:sp>
        <p:nvSpPr>
          <p:cNvPr id="13" name="12 Rectángulo redondeado"/>
          <p:cNvSpPr/>
          <p:nvPr/>
        </p:nvSpPr>
        <p:spPr>
          <a:xfrm>
            <a:off x="2107373" y="2041506"/>
            <a:ext cx="1898676" cy="511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Ruta Dorada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57785" y="2697165"/>
            <a:ext cx="1219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OJS</a:t>
            </a:r>
          </a:p>
          <a:p>
            <a:pPr algn="ctr"/>
            <a:r>
              <a:rPr lang="es-AR" dirty="0" err="1" smtClean="0"/>
              <a:t>Dpubs</a:t>
            </a:r>
            <a:endParaRPr lang="es-AR" dirty="0" smtClean="0"/>
          </a:p>
          <a:p>
            <a:pPr algn="ctr"/>
            <a:r>
              <a:rPr lang="es-AR" dirty="0" err="1" smtClean="0"/>
              <a:t>Rhaptos</a:t>
            </a:r>
            <a:endParaRPr lang="es-AR" dirty="0" smtClean="0"/>
          </a:p>
          <a:p>
            <a:pPr algn="ctr"/>
            <a:r>
              <a:rPr lang="es-AR" dirty="0" smtClean="0"/>
              <a:t>E-</a:t>
            </a:r>
            <a:r>
              <a:rPr lang="es-AR" dirty="0" err="1" smtClean="0"/>
              <a:t>Journal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20" name="19 Llamada de flecha hacia abajo"/>
          <p:cNvSpPr/>
          <p:nvPr/>
        </p:nvSpPr>
        <p:spPr>
          <a:xfrm>
            <a:off x="6486465" y="2487609"/>
            <a:ext cx="1402905" cy="203678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597"/>
            </a:avLst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Rectángulo redondeado"/>
          <p:cNvSpPr/>
          <p:nvPr/>
        </p:nvSpPr>
        <p:spPr>
          <a:xfrm>
            <a:off x="6233342" y="2041506"/>
            <a:ext cx="1898676" cy="511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Ruta Verde</a:t>
            </a:r>
            <a:endParaRPr lang="es-AR" sz="2000" dirty="0"/>
          </a:p>
        </p:txBody>
      </p:sp>
      <p:sp>
        <p:nvSpPr>
          <p:cNvPr id="27" name="26 Flecha abajo"/>
          <p:cNvSpPr/>
          <p:nvPr/>
        </p:nvSpPr>
        <p:spPr>
          <a:xfrm rot="10800000">
            <a:off x="4754566" y="1895454"/>
            <a:ext cx="620721" cy="657234"/>
          </a:xfrm>
          <a:prstGeom prst="downArrow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6415907" y="2697165"/>
            <a:ext cx="1548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err="1" smtClean="0"/>
              <a:t>DSpace</a:t>
            </a:r>
            <a:endParaRPr lang="es-AR" dirty="0" smtClean="0"/>
          </a:p>
          <a:p>
            <a:pPr algn="ctr"/>
            <a:r>
              <a:rPr lang="es-AR" dirty="0" smtClean="0"/>
              <a:t>E-</a:t>
            </a:r>
            <a:r>
              <a:rPr lang="es-AR" dirty="0" err="1" smtClean="0"/>
              <a:t>Prints</a:t>
            </a:r>
            <a:endParaRPr lang="es-AR" dirty="0" smtClean="0"/>
          </a:p>
          <a:p>
            <a:pPr algn="ctr"/>
            <a:r>
              <a:rPr lang="es-AR" dirty="0" err="1" smtClean="0"/>
              <a:t>Fedora</a:t>
            </a:r>
            <a:endParaRPr lang="es-AR" dirty="0" smtClean="0"/>
          </a:p>
          <a:p>
            <a:pPr algn="ctr"/>
            <a:r>
              <a:rPr lang="es-AR" dirty="0" smtClean="0"/>
              <a:t>Greenstone</a:t>
            </a:r>
          </a:p>
          <a:p>
            <a:endParaRPr lang="es-AR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782862" y="4524390"/>
            <a:ext cx="4710178" cy="511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Open </a:t>
            </a:r>
            <a:r>
              <a:rPr lang="es-AR" sz="2000" dirty="0" err="1" smtClean="0"/>
              <a:t>Source</a:t>
            </a:r>
            <a:endParaRPr lang="es-AR" sz="2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2782862" y="5619780"/>
            <a:ext cx="4710178" cy="511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 smtClean="0"/>
              <a:t>Open </a:t>
            </a:r>
            <a:r>
              <a:rPr lang="es-AR" sz="2000" dirty="0" err="1" smtClean="0"/>
              <a:t>Standards</a:t>
            </a:r>
            <a:endParaRPr lang="es-AR" sz="2000" dirty="0"/>
          </a:p>
        </p:txBody>
      </p:sp>
      <p:sp>
        <p:nvSpPr>
          <p:cNvPr id="29" name="28 Llamada de flecha izquierda y derecha"/>
          <p:cNvSpPr/>
          <p:nvPr/>
        </p:nvSpPr>
        <p:spPr>
          <a:xfrm>
            <a:off x="3827457" y="2697165"/>
            <a:ext cx="2570193" cy="1113647"/>
          </a:xfrm>
          <a:prstGeom prst="leftRightArrowCallou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uadroTexto"/>
          <p:cNvSpPr txBox="1"/>
          <p:nvPr/>
        </p:nvSpPr>
        <p:spPr>
          <a:xfrm>
            <a:off x="4504365" y="2898183"/>
            <a:ext cx="11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OAI-PMH</a:t>
            </a:r>
          </a:p>
          <a:p>
            <a:endParaRPr lang="es-AR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3750458" y="1311246"/>
            <a:ext cx="2519397" cy="511182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accent5">
                    <a:lumMod val="75000"/>
                  </a:schemeClr>
                </a:solidFill>
              </a:rPr>
              <a:t>Software comercial</a:t>
            </a:r>
            <a:endParaRPr lang="es-A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angle 30"/>
          <p:cNvSpPr txBox="1">
            <a:spLocks noChangeArrowheads="1"/>
          </p:cNvSpPr>
          <p:nvPr/>
        </p:nvSpPr>
        <p:spPr>
          <a:xfrm>
            <a:off x="1723986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Conceptual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7" name="36 Flecha arriba y abajo"/>
          <p:cNvSpPr/>
          <p:nvPr/>
        </p:nvSpPr>
        <p:spPr>
          <a:xfrm>
            <a:off x="4971065" y="5083706"/>
            <a:ext cx="376244" cy="511182"/>
          </a:xfrm>
          <a:prstGeom prst="upDownArrow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 flipV="1">
            <a:off x="6050777" y="4524390"/>
            <a:ext cx="730260" cy="4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1059" y="3282948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628" b="12816"/>
          <a:stretch>
            <a:fillRect/>
          </a:stretch>
        </p:blipFill>
        <p:spPr bwMode="auto">
          <a:xfrm>
            <a:off x="6230182" y="5681390"/>
            <a:ext cx="515906" cy="3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Image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10" name="9 Imagen" descr="Imagen4.png"/>
          <p:cNvPicPr>
            <a:picLocks noChangeAspect="1"/>
          </p:cNvPicPr>
          <p:nvPr/>
        </p:nvPicPr>
        <p:blipFill>
          <a:blip r:embed="rId4"/>
          <a:srcRect l="81480"/>
          <a:stretch>
            <a:fillRect/>
          </a:stretch>
        </p:blipFill>
        <p:spPr>
          <a:xfrm>
            <a:off x="0" y="0"/>
            <a:ext cx="1692379" cy="6858000"/>
          </a:xfrm>
          <a:prstGeom prst="rect">
            <a:avLst/>
          </a:prstGeom>
        </p:spPr>
      </p:pic>
      <p:pic>
        <p:nvPicPr>
          <p:cNvPr id="9" name="8 Imagen" descr="Imagen5.png"/>
          <p:cNvPicPr>
            <a:picLocks noChangeAspect="1"/>
          </p:cNvPicPr>
          <p:nvPr/>
        </p:nvPicPr>
        <p:blipFill>
          <a:blip r:embed="rId5"/>
          <a:srcRect l="83532"/>
          <a:stretch>
            <a:fillRect/>
          </a:stretch>
        </p:blipFill>
        <p:spPr>
          <a:xfrm>
            <a:off x="0" y="0"/>
            <a:ext cx="1504908" cy="6858000"/>
          </a:xfrm>
          <a:prstGeom prst="rect">
            <a:avLst/>
          </a:prstGeom>
        </p:spPr>
      </p:pic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6"/>
          <a:srcRect l="85129"/>
          <a:stretch>
            <a:fillRect/>
          </a:stretch>
        </p:blipFill>
        <p:spPr>
          <a:xfrm>
            <a:off x="0" y="0"/>
            <a:ext cx="1358856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7"/>
          <a:srcRect l="87103"/>
          <a:stretch>
            <a:fillRect/>
          </a:stretch>
        </p:blipFill>
        <p:spPr bwMode="auto">
          <a:xfrm>
            <a:off x="0" y="0"/>
            <a:ext cx="1184166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8"/>
          <a:srcRect l="86446"/>
          <a:stretch>
            <a:fillRect/>
          </a:stretch>
        </p:blipFill>
        <p:spPr bwMode="auto">
          <a:xfrm>
            <a:off x="0" y="11160"/>
            <a:ext cx="1244532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9"/>
          <a:srcRect l="86049"/>
          <a:stretch>
            <a:fillRect/>
          </a:stretch>
        </p:blipFill>
        <p:spPr bwMode="auto">
          <a:xfrm>
            <a:off x="0" y="-3222"/>
            <a:ext cx="1281045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10"/>
          <a:srcRect l="86083" r="6224"/>
          <a:stretch>
            <a:fillRect/>
          </a:stretch>
        </p:blipFill>
        <p:spPr bwMode="auto">
          <a:xfrm>
            <a:off x="0" y="0"/>
            <a:ext cx="706371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11"/>
          <a:srcRect l="85634" r="8714"/>
          <a:stretch>
            <a:fillRect/>
          </a:stretch>
        </p:blipFill>
        <p:spPr bwMode="auto">
          <a:xfrm>
            <a:off x="0" y="0"/>
            <a:ext cx="519057" cy="6886575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709837" y="3170058"/>
            <a:ext cx="423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Diego Spano</a:t>
            </a:r>
          </a:p>
          <a:p>
            <a:pPr algn="ctr"/>
            <a:r>
              <a:rPr lang="es-AR" sz="2000" dirty="0" smtClean="0"/>
              <a:t>Prodigio Consultores</a:t>
            </a:r>
          </a:p>
          <a:p>
            <a:pPr algn="ctr"/>
            <a:r>
              <a:rPr lang="es-AR" sz="2000" dirty="0" smtClean="0"/>
              <a:t>dspano@prodigioconsultores.com</a:t>
            </a:r>
            <a:endParaRPr lang="es-AR" sz="2000" dirty="0"/>
          </a:p>
        </p:txBody>
      </p:sp>
      <p:sp>
        <p:nvSpPr>
          <p:cNvPr id="13" name="Rectangle 30"/>
          <p:cNvSpPr txBox="1">
            <a:spLocks noChangeArrowheads="1"/>
          </p:cNvSpPr>
          <p:nvPr/>
        </p:nvSpPr>
        <p:spPr>
          <a:xfrm>
            <a:off x="1723986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Muchas gracias…!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4" name="Picture 54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0295" name="Picture 55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0296" name="Picture 56" descr="car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0297" name="Picture 57" descr="card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0298" name="Picture 58" descr="card1"/>
          <p:cNvPicPr>
            <a:picLocks noChangeAspect="1" noChangeArrowheads="1"/>
          </p:cNvPicPr>
          <p:nvPr/>
        </p:nvPicPr>
        <p:blipFill>
          <a:blip r:embed="rId7"/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</p:spPr>
      </p:pic>
      <p:sp>
        <p:nvSpPr>
          <p:cNvPr id="12" name="Rectangle 30"/>
          <p:cNvSpPr txBox="1">
            <a:spLocks noChangeArrowheads="1"/>
          </p:cNvSpPr>
          <p:nvPr/>
        </p:nvSpPr>
        <p:spPr>
          <a:xfrm>
            <a:off x="993725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Acceso y el Software … abiertos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212804" y="1600200"/>
            <a:ext cx="6937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000" kern="0" dirty="0" smtClean="0"/>
              <a:t>“</a:t>
            </a:r>
            <a:r>
              <a:rPr lang="es-AR" sz="2000" kern="0" dirty="0" smtClean="0"/>
              <a:t>Open </a:t>
            </a:r>
            <a:r>
              <a:rPr lang="es-AR" sz="2000" kern="0" dirty="0" err="1" smtClean="0"/>
              <a:t>Source</a:t>
            </a:r>
            <a:r>
              <a:rPr lang="es-AR" sz="2000" kern="0" dirty="0" smtClean="0"/>
              <a:t> y Open Access son la respuesta de las nuevas tecnologías a las viejas economías</a:t>
            </a:r>
            <a:r>
              <a:rPr lang="en-US" sz="2000" kern="0" dirty="0" smtClean="0"/>
              <a:t>.”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58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“Open source y open access son nada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maneras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prácticas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probadas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resistir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capitalización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conocimiento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economía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Willinsky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 The Unacknowledged Convergence of Open Source, Open Access, and Open Science. First Monday. 2005;10(8).</a:t>
            </a:r>
            <a:endParaRPr kumimoji="0" lang="es-ES_tradnl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2" name="Picture 58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1323" name="Picture 59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1324" name="Picture 60" descr="car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1325" name="Picture 61" descr="card2"/>
          <p:cNvPicPr>
            <a:picLocks noChangeAspect="1" noChangeArrowheads="1"/>
          </p:cNvPicPr>
          <p:nvPr/>
        </p:nvPicPr>
        <p:blipFill>
          <a:blip r:embed="rId6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</p:spPr>
      </p:pic>
      <p:pic>
        <p:nvPicPr>
          <p:cNvPr id="11326" name="Picture 62" descr="card1"/>
          <p:cNvPicPr>
            <a:picLocks noChangeAspect="1" noChangeArrowheads="1"/>
          </p:cNvPicPr>
          <p:nvPr/>
        </p:nvPicPr>
        <p:blipFill>
          <a:blip r:embed="rId7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</p:spPr>
      </p:pic>
      <p:sp>
        <p:nvSpPr>
          <p:cNvPr id="13" name="Rectangle 30"/>
          <p:cNvSpPr txBox="1">
            <a:spLocks noChangeArrowheads="1"/>
          </p:cNvSpPr>
          <p:nvPr/>
        </p:nvSpPr>
        <p:spPr>
          <a:xfrm>
            <a:off x="1176289" y="247622"/>
            <a:ext cx="7302601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s-ES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Las </a:t>
            </a: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derivaciones </a:t>
            </a:r>
            <a:r>
              <a:rPr lang="es-ES" sz="3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“técnicas” de las </a:t>
            </a: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3B</a:t>
            </a:r>
            <a:endParaRPr lang="es-E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14 Llamada de flecha hacia abajo"/>
          <p:cNvSpPr/>
          <p:nvPr/>
        </p:nvSpPr>
        <p:spPr>
          <a:xfrm>
            <a:off x="1422429" y="1618391"/>
            <a:ext cx="6180150" cy="1701070"/>
          </a:xfrm>
          <a:prstGeom prst="downArrowCallou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1577934" y="1804895"/>
            <a:ext cx="1460520" cy="45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1815268" y="1848073"/>
            <a:ext cx="9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Berlín</a:t>
            </a:r>
            <a:endParaRPr lang="es-AR" b="1" dirty="0"/>
          </a:p>
        </p:txBody>
      </p:sp>
      <p:sp>
        <p:nvSpPr>
          <p:cNvPr id="18" name="17 Rectángulo"/>
          <p:cNvSpPr/>
          <p:nvPr/>
        </p:nvSpPr>
        <p:spPr>
          <a:xfrm>
            <a:off x="3786971" y="1804895"/>
            <a:ext cx="1460520" cy="45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3841740" y="1848073"/>
            <a:ext cx="135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err="1" smtClean="0"/>
              <a:t>Bethesda</a:t>
            </a:r>
            <a:endParaRPr lang="es-AR" b="1" dirty="0"/>
          </a:p>
        </p:txBody>
      </p:sp>
      <p:sp>
        <p:nvSpPr>
          <p:cNvPr id="20" name="19 Rectángulo"/>
          <p:cNvSpPr/>
          <p:nvPr/>
        </p:nvSpPr>
        <p:spPr>
          <a:xfrm>
            <a:off x="5831699" y="1804895"/>
            <a:ext cx="1460520" cy="455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5813442" y="1848073"/>
            <a:ext cx="14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Budapest</a:t>
            </a:r>
            <a:endParaRPr lang="es-AR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22429" y="3538539"/>
            <a:ext cx="61801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Aspectos técnicos derivados</a:t>
            </a:r>
          </a:p>
          <a:p>
            <a:pPr algn="ctr"/>
            <a:endParaRPr lang="es-AR" sz="2000" b="1" dirty="0" smtClean="0"/>
          </a:p>
          <a:p>
            <a:pPr algn="ctr"/>
            <a:r>
              <a:rPr lang="es-AR" sz="2000" dirty="0" smtClean="0"/>
              <a:t>Disponibilidad </a:t>
            </a:r>
            <a:r>
              <a:rPr lang="es-AR" sz="2000" dirty="0"/>
              <a:t>de Acceso </a:t>
            </a:r>
            <a:endParaRPr lang="es-AR" sz="2000" dirty="0" smtClean="0"/>
          </a:p>
          <a:p>
            <a:pPr algn="ctr"/>
            <a:r>
              <a:rPr lang="es-AR" sz="2000" dirty="0"/>
              <a:t>Herramientas para </a:t>
            </a:r>
            <a:r>
              <a:rPr lang="es-AR" sz="2000" dirty="0" smtClean="0"/>
              <a:t>Autoarchivo</a:t>
            </a:r>
          </a:p>
          <a:p>
            <a:pPr algn="ctr"/>
            <a:r>
              <a:rPr lang="es-AR" sz="2000" dirty="0"/>
              <a:t>Recuperación de la </a:t>
            </a:r>
            <a:r>
              <a:rPr lang="es-AR" sz="2000" dirty="0" smtClean="0"/>
              <a:t>información</a:t>
            </a:r>
          </a:p>
          <a:p>
            <a:pPr algn="ctr"/>
            <a:r>
              <a:rPr lang="es-AR" sz="2000" dirty="0" smtClean="0"/>
              <a:t>Diversidad de Formatos </a:t>
            </a:r>
            <a:r>
              <a:rPr lang="es-AR" sz="2000" dirty="0"/>
              <a:t>de </a:t>
            </a:r>
            <a:r>
              <a:rPr lang="es-AR" sz="2000" dirty="0" smtClean="0"/>
              <a:t>archivo</a:t>
            </a:r>
          </a:p>
          <a:p>
            <a:pPr algn="ctr"/>
            <a:r>
              <a:rPr lang="es-AR" sz="2000" dirty="0"/>
              <a:t>Interoperabilidad y </a:t>
            </a:r>
            <a:r>
              <a:rPr lang="es-AR" sz="2000" dirty="0" smtClean="0"/>
              <a:t>preservación</a:t>
            </a:r>
          </a:p>
          <a:p>
            <a:pPr algn="ctr"/>
            <a:r>
              <a:rPr lang="es-AR" sz="2000" dirty="0"/>
              <a:t>Interfaz con el usuario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422429" y="3319461"/>
            <a:ext cx="6180149" cy="2957553"/>
          </a:xfrm>
          <a:prstGeom prst="rect">
            <a:avLst/>
          </a:prstGeom>
          <a:noFill/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7" name="Picture 59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2348" name="Picture 60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2349" name="Picture 61" descr="card4"/>
          <p:cNvPicPr>
            <a:picLocks noChangeAspect="1" noChangeArrowheads="1"/>
          </p:cNvPicPr>
          <p:nvPr/>
        </p:nvPicPr>
        <p:blipFill>
          <a:blip r:embed="rId5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</p:spPr>
      </p:pic>
      <p:pic>
        <p:nvPicPr>
          <p:cNvPr id="12350" name="Picture 62" descr="card2"/>
          <p:cNvPicPr>
            <a:picLocks noChangeAspect="1" noChangeArrowheads="1"/>
          </p:cNvPicPr>
          <p:nvPr/>
        </p:nvPicPr>
        <p:blipFill>
          <a:blip r:embed="rId6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</p:spPr>
      </p:pic>
      <p:pic>
        <p:nvPicPr>
          <p:cNvPr id="12351" name="Picture 63" descr="card1"/>
          <p:cNvPicPr>
            <a:picLocks noChangeAspect="1" noChangeArrowheads="1"/>
          </p:cNvPicPr>
          <p:nvPr/>
        </p:nvPicPr>
        <p:blipFill>
          <a:blip r:embed="rId7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</p:spPr>
      </p:pic>
      <p:sp>
        <p:nvSpPr>
          <p:cNvPr id="16" name="Rectangle 30"/>
          <p:cNvSpPr txBox="1">
            <a:spLocks noChangeArrowheads="1"/>
          </p:cNvSpPr>
          <p:nvPr/>
        </p:nvSpPr>
        <p:spPr>
          <a:xfrm>
            <a:off x="1358856" y="247622"/>
            <a:ext cx="6426288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Open </a:t>
            </a:r>
            <a:r>
              <a:rPr lang="es-E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Source</a:t>
            </a: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como aliado</a:t>
            </a:r>
            <a:endParaRPr lang="es-E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41421" y="1603350"/>
            <a:ext cx="68279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Libre redistribución: </a:t>
            </a:r>
            <a:r>
              <a:rPr lang="es-AR" dirty="0" smtClean="0"/>
              <a:t>el software debe poder ser regalado o comercializado libremente.</a:t>
            </a:r>
          </a:p>
          <a:p>
            <a:endParaRPr lang="es-AR" dirty="0" smtClean="0"/>
          </a:p>
          <a:p>
            <a:r>
              <a:rPr lang="es-AR" b="1" dirty="0" smtClean="0"/>
              <a:t>Código fuente:</a:t>
            </a:r>
            <a:r>
              <a:rPr lang="es-AR" dirty="0" smtClean="0"/>
              <a:t> el código fuente debe estar incluido u obtenerse libremente.</a:t>
            </a:r>
          </a:p>
          <a:p>
            <a:endParaRPr lang="es-AR" dirty="0" smtClean="0"/>
          </a:p>
          <a:p>
            <a:r>
              <a:rPr lang="es-AR" b="1" dirty="0" smtClean="0"/>
              <a:t>Trabajos derivados:</a:t>
            </a:r>
            <a:r>
              <a:rPr lang="es-AR" dirty="0" smtClean="0"/>
              <a:t> la redistribución de modificaciones debe estar permitida.</a:t>
            </a:r>
            <a:endParaRPr lang="es-AR" b="1" dirty="0" smtClean="0"/>
          </a:p>
          <a:p>
            <a:endParaRPr lang="es-AR" dirty="0" smtClean="0"/>
          </a:p>
          <a:p>
            <a:r>
              <a:rPr lang="es-AR" b="1" dirty="0" smtClean="0"/>
              <a:t>Integridad del código fuente del autor:</a:t>
            </a:r>
            <a:r>
              <a:rPr lang="es-AR" dirty="0" smtClean="0"/>
              <a:t> las licencias pueden requerir que las modificaciones sean redistribuidas sólo como actualizaciones.</a:t>
            </a:r>
          </a:p>
          <a:p>
            <a:endParaRPr lang="es-AR" b="1" dirty="0" smtClean="0"/>
          </a:p>
          <a:p>
            <a:r>
              <a:rPr lang="es-AR" b="1" dirty="0" smtClean="0"/>
              <a:t>Sin discriminación de personas o grupos:</a:t>
            </a:r>
            <a:r>
              <a:rPr lang="es-AR" dirty="0" smtClean="0"/>
              <a:t> nadie puede dejarse fuera.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7" name="Picture 59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2348" name="Picture 60" descr="car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12349" name="Picture 61" descr="card4"/>
          <p:cNvPicPr>
            <a:picLocks noChangeAspect="1" noChangeArrowheads="1"/>
          </p:cNvPicPr>
          <p:nvPr/>
        </p:nvPicPr>
        <p:blipFill>
          <a:blip r:embed="rId5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</p:spPr>
      </p:pic>
      <p:pic>
        <p:nvPicPr>
          <p:cNvPr id="12350" name="Picture 62" descr="card2"/>
          <p:cNvPicPr>
            <a:picLocks noChangeAspect="1" noChangeArrowheads="1"/>
          </p:cNvPicPr>
          <p:nvPr/>
        </p:nvPicPr>
        <p:blipFill>
          <a:blip r:embed="rId6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</p:spPr>
      </p:pic>
      <p:pic>
        <p:nvPicPr>
          <p:cNvPr id="12351" name="Picture 63" descr="card1"/>
          <p:cNvPicPr>
            <a:picLocks noChangeAspect="1" noChangeArrowheads="1"/>
          </p:cNvPicPr>
          <p:nvPr/>
        </p:nvPicPr>
        <p:blipFill>
          <a:blip r:embed="rId7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</p:spPr>
      </p:pic>
      <p:sp>
        <p:nvSpPr>
          <p:cNvPr id="16" name="Rectangle 30"/>
          <p:cNvSpPr txBox="1">
            <a:spLocks noChangeArrowheads="1"/>
          </p:cNvSpPr>
          <p:nvPr/>
        </p:nvSpPr>
        <p:spPr>
          <a:xfrm>
            <a:off x="1358856" y="247622"/>
            <a:ext cx="6426288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Open </a:t>
            </a:r>
            <a:r>
              <a:rPr lang="es-E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Source</a:t>
            </a: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como aliado</a:t>
            </a:r>
            <a:endParaRPr lang="es-E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41421" y="1603350"/>
            <a:ext cx="6827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Sin discriminación de áreas de iniciativa: </a:t>
            </a:r>
            <a:r>
              <a:rPr lang="es-AR" dirty="0" smtClean="0"/>
              <a:t>los usuarios comerciales no pueden ser excluidos.</a:t>
            </a:r>
            <a:endParaRPr lang="en-US" b="1" dirty="0" smtClean="0"/>
          </a:p>
          <a:p>
            <a:endParaRPr lang="en-US" b="1" dirty="0" smtClean="0"/>
          </a:p>
          <a:p>
            <a:r>
              <a:rPr lang="es-AR" b="1" dirty="0" smtClean="0"/>
              <a:t>Distribución de la licencia:</a:t>
            </a:r>
            <a:r>
              <a:rPr lang="es-AR" dirty="0" smtClean="0"/>
              <a:t> deben aplicarse los mismos derechos a todo el que reciba el programa. </a:t>
            </a:r>
          </a:p>
          <a:p>
            <a:endParaRPr lang="en-US" b="1" dirty="0" smtClean="0"/>
          </a:p>
          <a:p>
            <a:r>
              <a:rPr lang="es-AR" b="1" dirty="0" smtClean="0"/>
              <a:t>La licencia no debe ser específica de un producto</a:t>
            </a:r>
            <a:r>
              <a:rPr lang="es-AR" dirty="0" smtClean="0"/>
              <a:t>: el programa no puede licenciarse sólo como parte de una distribución mayor, sino que al ser separado de esta debe mantener la misma licencia.</a:t>
            </a:r>
          </a:p>
          <a:p>
            <a:endParaRPr lang="es-AR" dirty="0" smtClean="0"/>
          </a:p>
          <a:p>
            <a:r>
              <a:rPr lang="es-AR" b="1" dirty="0" smtClean="0"/>
              <a:t>La licencia no debe restringir otro software:</a:t>
            </a:r>
            <a:r>
              <a:rPr lang="es-AR" dirty="0" smtClean="0"/>
              <a:t> la licencia no puede obligar a que algún otro software que sea distribuido con la aplicación deba también ser de código abierto.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4"/>
          <a:srcRect l="82158"/>
          <a:stretch>
            <a:fillRect/>
          </a:stretch>
        </p:blipFill>
        <p:spPr bwMode="auto">
          <a:xfrm>
            <a:off x="0" y="-3222"/>
            <a:ext cx="1638300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5"/>
          <a:srcRect l="82158"/>
          <a:stretch>
            <a:fillRect/>
          </a:stretch>
        </p:blipFill>
        <p:spPr bwMode="auto">
          <a:xfrm>
            <a:off x="-28638" y="-3222"/>
            <a:ext cx="1638300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6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7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</p:spPr>
      </p:pic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pic>
        <p:nvPicPr>
          <p:cNvPr id="21" name="20 Imagen" descr="0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08" r="-3333"/>
          <a:stretch>
            <a:fillRect/>
          </a:stretch>
        </p:blipFill>
        <p:spPr>
          <a:xfrm>
            <a:off x="1609662" y="4962545"/>
            <a:ext cx="6900924" cy="1217497"/>
          </a:xfrm>
          <a:prstGeom prst="rect">
            <a:avLst/>
          </a:prstGeom>
        </p:spPr>
      </p:pic>
      <p:sp>
        <p:nvSpPr>
          <p:cNvPr id="22" name="Rectangle 30"/>
          <p:cNvSpPr txBox="1">
            <a:spLocks noChangeArrowheads="1"/>
          </p:cNvSpPr>
          <p:nvPr/>
        </p:nvSpPr>
        <p:spPr>
          <a:xfrm>
            <a:off x="1358856" y="247622"/>
            <a:ext cx="6426288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s-ES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Muchas aplicaciones disponibles</a:t>
            </a:r>
            <a:endParaRPr lang="es-ES" sz="3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609662" y="2078019"/>
            <a:ext cx="6821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En el mundo Open </a:t>
            </a:r>
            <a:r>
              <a:rPr lang="es-AR" sz="2000" dirty="0" err="1" smtClean="0"/>
              <a:t>Source</a:t>
            </a:r>
            <a:r>
              <a:rPr lang="es-AR" sz="2000" dirty="0" smtClean="0"/>
              <a:t> hay muchas aplicaciones disponibles, y eso lo hace aún más interesante ya que el abanico de alternativas permite elegir la que más se ajuste a la necesidad planteada.</a:t>
            </a: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4"/>
          <a:srcRect l="81622"/>
          <a:stretch>
            <a:fillRect/>
          </a:stretch>
        </p:blipFill>
        <p:spPr bwMode="auto">
          <a:xfrm>
            <a:off x="0" y="0"/>
            <a:ext cx="1687473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5"/>
          <a:srcRect l="82158"/>
          <a:stretch>
            <a:fillRect/>
          </a:stretch>
        </p:blipFill>
        <p:spPr bwMode="auto">
          <a:xfrm>
            <a:off x="0" y="-3222"/>
            <a:ext cx="1638300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6"/>
          <a:srcRect l="82158"/>
          <a:stretch>
            <a:fillRect/>
          </a:stretch>
        </p:blipFill>
        <p:spPr bwMode="auto">
          <a:xfrm>
            <a:off x="-28638" y="-3222"/>
            <a:ext cx="1638300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7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8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1828739" y="1603350"/>
            <a:ext cx="7124821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Open Journal System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(Universidad British Columbia, Universidad Simon Fraser y Universidad Stanford)</a:t>
            </a:r>
          </a:p>
          <a:p>
            <a:pPr>
              <a:lnSpc>
                <a:spcPct val="80000"/>
              </a:lnSpc>
            </a:pPr>
            <a:r>
              <a:rPr lang="es-AR" sz="2000" dirty="0" smtClean="0">
                <a:hlinkClick r:id="rId9"/>
              </a:rPr>
              <a:t>http://pkp.sfu.ca/?q=ojs 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DPubS</a:t>
            </a:r>
            <a:r>
              <a:rPr lang="en-US" sz="2800" b="1" dirty="0" smtClean="0"/>
              <a:t>-Digital Publishing System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(Cornell and Penn State)</a:t>
            </a:r>
          </a:p>
          <a:p>
            <a:pPr>
              <a:lnSpc>
                <a:spcPct val="80000"/>
              </a:lnSpc>
            </a:pPr>
            <a:r>
              <a:rPr lang="es-AR" sz="2000" dirty="0" smtClean="0">
                <a:hlinkClick r:id="rId10"/>
              </a:rPr>
              <a:t>http://dpubs.org/about.html </a:t>
            </a:r>
            <a:r>
              <a:rPr lang="en-US" sz="2000" dirty="0" smtClean="0">
                <a:hlinkClick r:id="rId10"/>
              </a:rPr>
              <a:t> 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19" name="Rectangle 30"/>
          <p:cNvSpPr txBox="1">
            <a:spLocks noChangeArrowheads="1"/>
          </p:cNvSpPr>
          <p:nvPr/>
        </p:nvSpPr>
        <p:spPr>
          <a:xfrm>
            <a:off x="1723986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Herramientas para edición on-line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18672" y="1603350"/>
            <a:ext cx="3967796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 l="2831" t="17956" r="78125" b="44509"/>
          <a:stretch>
            <a:fillRect/>
          </a:stretch>
        </p:blipFill>
        <p:spPr bwMode="auto">
          <a:xfrm>
            <a:off x="1918672" y="3794130"/>
            <a:ext cx="876312" cy="12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4"/>
          <a:srcRect l="81622"/>
          <a:stretch>
            <a:fillRect/>
          </a:stretch>
        </p:blipFill>
        <p:spPr bwMode="auto">
          <a:xfrm>
            <a:off x="0" y="0"/>
            <a:ext cx="1687473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5"/>
          <a:srcRect l="82158"/>
          <a:stretch>
            <a:fillRect/>
          </a:stretch>
        </p:blipFill>
        <p:spPr bwMode="auto">
          <a:xfrm>
            <a:off x="0" y="-3222"/>
            <a:ext cx="1638300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6"/>
          <a:srcRect l="82158"/>
          <a:stretch>
            <a:fillRect/>
          </a:stretch>
        </p:blipFill>
        <p:spPr bwMode="auto">
          <a:xfrm>
            <a:off x="-28638" y="-3222"/>
            <a:ext cx="1638300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7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8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1893891" y="1603350"/>
            <a:ext cx="574520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800" b="1" dirty="0" err="1" smtClean="0"/>
              <a:t>Connexions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Rhaptos</a:t>
            </a:r>
            <a:r>
              <a:rPr lang="en-US" sz="2800" b="1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(Universidad Rice)</a:t>
            </a:r>
          </a:p>
          <a:p>
            <a:pPr>
              <a:lnSpc>
                <a:spcPct val="80000"/>
              </a:lnSpc>
            </a:pPr>
            <a:r>
              <a:rPr lang="es-AR" sz="2000" dirty="0" smtClean="0">
                <a:hlinkClick r:id="rId9"/>
              </a:rPr>
              <a:t>http://rhaptos.org/ </a:t>
            </a:r>
            <a:endParaRPr lang="es-AR" sz="2000" dirty="0" smtClean="0"/>
          </a:p>
          <a:p>
            <a:pPr>
              <a:lnSpc>
                <a:spcPct val="80000"/>
              </a:lnSpc>
            </a:pPr>
            <a:endParaRPr lang="es-AR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>
              <a:effectLst/>
            </a:endParaRPr>
          </a:p>
          <a:p>
            <a:pPr>
              <a:lnSpc>
                <a:spcPct val="80000"/>
              </a:lnSpc>
            </a:pPr>
            <a:endParaRPr lang="es-AR" sz="2000" dirty="0" smtClean="0"/>
          </a:p>
          <a:p>
            <a:pPr>
              <a:lnSpc>
                <a:spcPct val="80000"/>
              </a:lnSpc>
            </a:pPr>
            <a:endParaRPr lang="es-AR" sz="2000" dirty="0" smtClean="0"/>
          </a:p>
          <a:p>
            <a:pPr>
              <a:lnSpc>
                <a:spcPct val="80000"/>
              </a:lnSpc>
            </a:pPr>
            <a:r>
              <a:rPr lang="es-AR" sz="2800" b="1" dirty="0" smtClean="0"/>
              <a:t>E-</a:t>
            </a:r>
            <a:r>
              <a:rPr lang="es-AR" sz="2800" b="1" dirty="0" err="1" smtClean="0"/>
              <a:t>Journal</a:t>
            </a:r>
            <a:r>
              <a:rPr lang="es-AR" sz="28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s-AR" sz="2000" dirty="0" smtClean="0"/>
              <a:t>(</a:t>
            </a:r>
            <a:r>
              <a:rPr lang="es-AR" sz="2000" dirty="0" err="1" smtClean="0"/>
              <a:t>Drupal</a:t>
            </a:r>
            <a:r>
              <a:rPr lang="es-AR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s-AR" sz="2000" dirty="0" smtClean="0">
                <a:hlinkClick r:id="rId10"/>
              </a:rPr>
              <a:t>http://drupal.org/project/ejournal </a:t>
            </a:r>
            <a:endParaRPr lang="es-AR" sz="2000" dirty="0"/>
          </a:p>
        </p:txBody>
      </p:sp>
      <p:sp>
        <p:nvSpPr>
          <p:cNvPr id="19" name="Rectangle 30"/>
          <p:cNvSpPr txBox="1">
            <a:spLocks noChangeArrowheads="1"/>
          </p:cNvSpPr>
          <p:nvPr/>
        </p:nvSpPr>
        <p:spPr>
          <a:xfrm>
            <a:off x="1723986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Herramientas para edición on-line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99428" y="1603350"/>
            <a:ext cx="1915338" cy="6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 l="1854" t="19162" r="78443" b="68707"/>
          <a:stretch>
            <a:fillRect/>
          </a:stretch>
        </p:blipFill>
        <p:spPr bwMode="auto">
          <a:xfrm>
            <a:off x="1962915" y="3721104"/>
            <a:ext cx="1921789" cy="8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magen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16" name="15 Imagen" descr="Imagen3.png"/>
          <p:cNvPicPr>
            <a:picLocks noChangeAspect="1"/>
          </p:cNvPicPr>
          <p:nvPr/>
        </p:nvPicPr>
        <p:blipFill>
          <a:blip r:embed="rId4"/>
          <a:srcRect l="79967"/>
          <a:stretch>
            <a:fillRect/>
          </a:stretch>
        </p:blipFill>
        <p:spPr>
          <a:xfrm>
            <a:off x="44388" y="0"/>
            <a:ext cx="1830556" cy="6858000"/>
          </a:xfrm>
          <a:prstGeom prst="rect">
            <a:avLst/>
          </a:prstGeom>
        </p:spPr>
      </p:pic>
      <p:pic>
        <p:nvPicPr>
          <p:cNvPr id="32802" name="Picture 34" descr="Untitled-6"/>
          <p:cNvPicPr>
            <a:picLocks noChangeAspect="1" noChangeArrowheads="1"/>
          </p:cNvPicPr>
          <p:nvPr/>
        </p:nvPicPr>
        <p:blipFill>
          <a:blip r:embed="rId5"/>
          <a:srcRect l="81622"/>
          <a:stretch>
            <a:fillRect/>
          </a:stretch>
        </p:blipFill>
        <p:spPr bwMode="auto">
          <a:xfrm>
            <a:off x="0" y="0"/>
            <a:ext cx="1687473" cy="6886575"/>
          </a:xfrm>
          <a:prstGeom prst="rect">
            <a:avLst/>
          </a:prstGeom>
          <a:noFill/>
        </p:spPr>
      </p:pic>
      <p:pic>
        <p:nvPicPr>
          <p:cNvPr id="32803" name="Picture 35" descr="card5"/>
          <p:cNvPicPr>
            <a:picLocks noChangeAspect="1" noChangeArrowheads="1"/>
          </p:cNvPicPr>
          <p:nvPr/>
        </p:nvPicPr>
        <p:blipFill>
          <a:blip r:embed="rId6"/>
          <a:srcRect l="82158"/>
          <a:stretch>
            <a:fillRect/>
          </a:stretch>
        </p:blipFill>
        <p:spPr bwMode="auto">
          <a:xfrm>
            <a:off x="0" y="-3222"/>
            <a:ext cx="1638300" cy="6886575"/>
          </a:xfrm>
          <a:prstGeom prst="rect">
            <a:avLst/>
          </a:prstGeom>
          <a:noFill/>
        </p:spPr>
      </p:pic>
      <p:pic>
        <p:nvPicPr>
          <p:cNvPr id="32804" name="Picture 36" descr="card4"/>
          <p:cNvPicPr>
            <a:picLocks noChangeAspect="1" noChangeArrowheads="1"/>
          </p:cNvPicPr>
          <p:nvPr/>
        </p:nvPicPr>
        <p:blipFill>
          <a:blip r:embed="rId7"/>
          <a:srcRect l="82158"/>
          <a:stretch>
            <a:fillRect/>
          </a:stretch>
        </p:blipFill>
        <p:spPr bwMode="auto">
          <a:xfrm>
            <a:off x="-28638" y="-3222"/>
            <a:ext cx="1638300" cy="6886575"/>
          </a:xfrm>
          <a:prstGeom prst="rect">
            <a:avLst/>
          </a:prstGeom>
          <a:noFill/>
        </p:spPr>
      </p:pic>
      <p:pic>
        <p:nvPicPr>
          <p:cNvPr id="32805" name="Picture 37" descr="card2"/>
          <p:cNvPicPr>
            <a:picLocks noChangeAspect="1" noChangeArrowheads="1"/>
          </p:cNvPicPr>
          <p:nvPr/>
        </p:nvPicPr>
        <p:blipFill>
          <a:blip r:embed="rId8"/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</p:spPr>
      </p:pic>
      <p:pic>
        <p:nvPicPr>
          <p:cNvPr id="32806" name="Picture 38" descr="card1"/>
          <p:cNvPicPr>
            <a:picLocks noChangeAspect="1" noChangeArrowheads="1"/>
          </p:cNvPicPr>
          <p:nvPr/>
        </p:nvPicPr>
        <p:blipFill>
          <a:blip r:embed="rId9"/>
          <a:srcRect l="83818" r="8714"/>
          <a:stretch>
            <a:fillRect/>
          </a:stretch>
        </p:blipFill>
        <p:spPr bwMode="auto">
          <a:xfrm>
            <a:off x="-28638" y="0"/>
            <a:ext cx="685800" cy="6886575"/>
          </a:xfrm>
          <a:prstGeom prst="rect">
            <a:avLst/>
          </a:prstGeom>
          <a:noFill/>
        </p:spPr>
      </p:pic>
      <p:sp>
        <p:nvSpPr>
          <p:cNvPr id="11" name="Rectangle 30"/>
          <p:cNvSpPr txBox="1">
            <a:spLocks noChangeArrowheads="1"/>
          </p:cNvSpPr>
          <p:nvPr/>
        </p:nvSpPr>
        <p:spPr>
          <a:xfrm>
            <a:off x="1874944" y="247622"/>
            <a:ext cx="6608853" cy="925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Herramientas para Bibliotecas/Repositorios Institucionales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168" y="1530324"/>
            <a:ext cx="6248629" cy="45276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err="1" smtClean="0"/>
              <a:t>Dspace</a:t>
            </a: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(MIT – Hewlett Packard)</a:t>
            </a:r>
            <a:endParaRPr lang="en-US" sz="2000" dirty="0"/>
          </a:p>
          <a:p>
            <a:pPr>
              <a:lnSpc>
                <a:spcPct val="80000"/>
              </a:lnSpc>
              <a:buNone/>
            </a:pPr>
            <a:r>
              <a:rPr lang="es-AR" sz="2000" dirty="0" smtClean="0">
                <a:hlinkClick r:id="rId10"/>
              </a:rPr>
              <a:t>http://www.dspace.org</a:t>
            </a:r>
            <a:r>
              <a:rPr lang="es-AR" sz="2000" dirty="0" smtClean="0"/>
              <a:t>/ </a:t>
            </a:r>
            <a:endParaRPr lang="en-US" sz="2000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endParaRPr lang="en-US" sz="28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effectLst/>
              </a:rPr>
              <a:t>E-Prints</a:t>
            </a:r>
            <a:endParaRPr lang="en-US" sz="2000" b="1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es-AR" sz="2000" dirty="0" smtClean="0"/>
              <a:t>Universidad de Southampton </a:t>
            </a:r>
          </a:p>
          <a:p>
            <a:pPr>
              <a:lnSpc>
                <a:spcPct val="80000"/>
              </a:lnSpc>
              <a:buNone/>
            </a:pPr>
            <a:r>
              <a:rPr lang="es-AR" sz="2000" dirty="0" smtClean="0">
                <a:hlinkClick r:id="rId11"/>
              </a:rPr>
              <a:t>http://www.eprints.org/ </a:t>
            </a:r>
            <a:endParaRPr lang="en-US" sz="2000" b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 l="2860" t="19280" r="79661" b="62500"/>
          <a:stretch>
            <a:fillRect/>
          </a:stretch>
        </p:blipFill>
        <p:spPr bwMode="auto">
          <a:xfrm>
            <a:off x="2331081" y="1519095"/>
            <a:ext cx="1247980" cy="97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31081" y="4355025"/>
            <a:ext cx="1825786" cy="67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</TotalTime>
  <Words>504</Words>
  <PresentationFormat>Presentación en pantalla (4:3)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Wingdings</vt:lpstr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open source como facilitador del open access</dc:title>
  <dc:subject>EIDEC 2010</dc:subject>
  <dc:creator>Diego Spano</dc:creator>
  <cp:lastModifiedBy>Diego Spano</cp:lastModifiedBy>
  <cp:revision>196</cp:revision>
  <dcterms:modified xsi:type="dcterms:W3CDTF">2010-11-09T20:20:11Z</dcterms:modified>
</cp:coreProperties>
</file>