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78" r:id="rId4"/>
    <p:sldId id="276" r:id="rId5"/>
    <p:sldId id="263" r:id="rId6"/>
    <p:sldId id="264" r:id="rId7"/>
    <p:sldId id="284" r:id="rId8"/>
    <p:sldId id="279" r:id="rId9"/>
    <p:sldId id="280" r:id="rId10"/>
    <p:sldId id="267" r:id="rId11"/>
    <p:sldId id="281" r:id="rId12"/>
    <p:sldId id="282" r:id="rId13"/>
    <p:sldId id="275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4575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74EFC6-2A99-4271-B7AE-A002E4C109ED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BF07C7-F882-4BF4-8156-D0FECC15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AACBF8-478E-49A6-83E5-A639842762C5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809912-CBB6-4151-A807-544D9F994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:\DEPT\CCMWS\06_Tanya\Presentations\_Templates\Library\images\Libr_frontpageBG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0"/>
            <a:ext cx="6400800" cy="1600200"/>
          </a:xfrm>
        </p:spPr>
        <p:txBody>
          <a:bodyPr anchor="t"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32202"/>
            <a:ext cx="6400800" cy="553998"/>
          </a:xfrm>
        </p:spPr>
        <p:txBody>
          <a:bodyPr>
            <a:sp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226E-DA2B-4411-91BA-D1BA520A2E9A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A14F-0606-484F-8B28-476D84D2B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3825-A078-4FE1-8712-49EE9BABBA70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9CE7-FC97-425F-A753-1CAECD34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9EB2-3F13-4094-A3BA-FDEF9566C24B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9D69-5FE0-4277-A5B5-F2CD463CA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9B47-91C5-407E-927A-BEB1AF9831CC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60BB-F708-41D9-8CAB-8EC4D818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3248-D8F1-4647-9928-2BE3CDBC3E8B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7B5A-BF5D-4976-ACBC-BE129DB63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7F85-D318-42BF-B735-EBFD0590BBF6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A94B-6CE2-44DD-A31D-45E9D08F9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BEFE-9F13-424E-8F4C-960D3676CCFF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323-BBAB-4F99-AE7F-4D45F5839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EPT\CCMWS\06_Tanya\Presentations\_Templates\Library\images\Libr_contentImg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01000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331"/>
          </a:xfrm>
        </p:spPr>
        <p:txBody>
          <a:bodyPr>
            <a:sp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EPT\CCMWS\06_Tanya\Presentations\_Templates\Library\images\Libr_contentImg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0"/>
            <a:ext cx="6172200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331"/>
          </a:xfrm>
        </p:spPr>
        <p:txBody>
          <a:bodyPr>
            <a:sp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EPT\CCMWS\06_Tanya\Presentations\_Templates\Library\images\Libr_contentImg3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943600" cy="613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331"/>
          </a:xfrm>
        </p:spPr>
        <p:txBody>
          <a:bodyPr>
            <a:sp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EPT\CCMWS\06_Tanya\Presentations\_Templates\Library\images\Libr_contentImg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331"/>
          </a:xfrm>
        </p:spPr>
        <p:txBody>
          <a:bodyPr>
            <a:sp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EPT\CCMWS\06_Tanya\Presentations\_Templates\Library\images\Libr_logo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0070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331"/>
          </a:xfrm>
        </p:spPr>
        <p:txBody>
          <a:bodyPr>
            <a:sp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97D5-F358-4D98-95D4-0F7C4D5FE35C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70F2-91FF-4DC7-A896-6BDCA8E91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F77A-37AA-4CE0-868D-1FF1677E59FE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5649-A306-4462-A6E6-1D5E4128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4355-DF41-458F-BF9A-C911B9A03CF9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A5337-53DB-4441-A889-48F9BBB1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04DF97-5A09-45FC-A17C-9FF2DDCD081F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595FA9-D95B-455E-B328-068C26EFF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s/BGX9L2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4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6324600" cy="1108075"/>
          </a:xfrm>
        </p:spPr>
        <p:txBody>
          <a:bodyPr/>
          <a:lstStyle/>
          <a:p>
            <a:endParaRPr lang="en-ZA" smtClean="0">
              <a:latin typeface="Arial" charset="0"/>
              <a:cs typeface="Arial" charset="0"/>
            </a:endParaRPr>
          </a:p>
          <a:p>
            <a:r>
              <a:rPr lang="en-ZA" smtClean="0">
                <a:latin typeface="Arial" charset="0"/>
                <a:cs typeface="Arial" charset="0"/>
              </a:rPr>
              <a:t>Makaba Macanda 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5" name="Title 5"/>
          <p:cNvSpPr>
            <a:spLocks noGrp="1"/>
          </p:cNvSpPr>
          <p:nvPr>
            <p:ph type="ctrTitle"/>
          </p:nvPr>
        </p:nvSpPr>
        <p:spPr>
          <a:xfrm>
            <a:off x="1752600" y="1371600"/>
            <a:ext cx="6400800" cy="2743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sz="4800" dirty="0" smtClean="0">
                <a:latin typeface="Arial" charset="0"/>
                <a:cs typeface="Arial" charset="0"/>
              </a:rPr>
              <a:t>Research Data     Management: </a:t>
            </a:r>
            <a:r>
              <a:rPr lang="en-ZA" sz="4800" dirty="0" err="1" smtClean="0">
                <a:latin typeface="Arial" charset="0"/>
                <a:cs typeface="Arial" charset="0"/>
              </a:rPr>
              <a:t>Unisa</a:t>
            </a:r>
            <a:r>
              <a:rPr lang="en-ZA" sz="4800" dirty="0" smtClean="0">
                <a:latin typeface="Arial" charset="0"/>
                <a:cs typeface="Arial" charset="0"/>
              </a:rPr>
              <a:t> experience </a:t>
            </a:r>
            <a:r>
              <a:rPr lang="en-ZA" sz="4800" smtClean="0">
                <a:latin typeface="Arial" charset="0"/>
                <a:cs typeface="Arial" charset="0"/>
              </a:rPr>
              <a:t/>
            </a:r>
            <a:br>
              <a:rPr lang="en-ZA" sz="4800" smtClean="0">
                <a:latin typeface="Arial" charset="0"/>
                <a:cs typeface="Arial" charset="0"/>
              </a:rPr>
            </a:br>
            <a:r>
              <a:rPr lang="en-ZA" sz="4800" smtClean="0">
                <a:latin typeface="Arial" charset="0"/>
                <a:cs typeface="Arial" charset="0"/>
              </a:rPr>
              <a:t>LIASA: 03/10/2012</a:t>
            </a:r>
            <a:r>
              <a:rPr lang="en-ZA" sz="6000" dirty="0" smtClean="0">
                <a:latin typeface="Arial" charset="0"/>
                <a:cs typeface="Arial" charset="0"/>
              </a:rPr>
              <a:t/>
            </a:r>
            <a:br>
              <a:rPr lang="en-ZA" sz="6000" dirty="0" smtClean="0">
                <a:latin typeface="Arial" charset="0"/>
                <a:cs typeface="Arial" charset="0"/>
              </a:rPr>
            </a:br>
            <a:r>
              <a:rPr lang="en-ZA" sz="6000" dirty="0" smtClean="0">
                <a:latin typeface="Arial" charset="0"/>
                <a:cs typeface="Arial" charset="0"/>
              </a:rPr>
              <a:t/>
            </a:r>
            <a:br>
              <a:rPr lang="en-ZA" sz="6000" dirty="0" smtClean="0">
                <a:latin typeface="Arial" charset="0"/>
                <a:cs typeface="Arial" charset="0"/>
              </a:rPr>
            </a:br>
            <a:endParaRPr lang="en-US" sz="6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Pain that comes with a package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Lack of time and resources</a:t>
            </a:r>
          </a:p>
          <a:p>
            <a:r>
              <a:rPr lang="en-US" smtClean="0">
                <a:latin typeface="Arial" charset="0"/>
                <a:cs typeface="Arial" charset="0"/>
              </a:rPr>
              <a:t>Lack of experience</a:t>
            </a:r>
          </a:p>
          <a:p>
            <a:r>
              <a:rPr lang="en-US" smtClean="0">
                <a:latin typeface="Arial" charset="0"/>
                <a:cs typeface="Arial" charset="0"/>
              </a:rPr>
              <a:t>Legal and ethical constraints</a:t>
            </a:r>
          </a:p>
          <a:p>
            <a:r>
              <a:rPr lang="en-US" smtClean="0">
                <a:latin typeface="Arial" charset="0"/>
                <a:cs typeface="Arial" charset="0"/>
              </a:rPr>
              <a:t>Lack of appropriate archive service</a:t>
            </a:r>
          </a:p>
          <a:p>
            <a:r>
              <a:rPr lang="en-US" smtClean="0">
                <a:latin typeface="Arial" charset="0"/>
                <a:cs typeface="Arial" charset="0"/>
              </a:rPr>
              <a:t>Fear of exploitation on inappropriate use of data</a:t>
            </a:r>
          </a:p>
          <a:p>
            <a:pPr>
              <a:buFont typeface="Arial" charset="0"/>
              <a:buNone/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RDM proposal</a:t>
            </a:r>
            <a:endParaRPr lang="en-ZA" smtClean="0">
              <a:latin typeface="Arial" charset="0"/>
              <a:cs typeface="Arial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>Unisa departments involved</a:t>
            </a:r>
          </a:p>
          <a:p>
            <a:r>
              <a:rPr lang="en-ZA" smtClean="0">
                <a:latin typeface="Arial" charset="0"/>
                <a:cs typeface="Arial" charset="0"/>
              </a:rPr>
              <a:t>National initiatives</a:t>
            </a:r>
          </a:p>
          <a:p>
            <a:r>
              <a:rPr lang="en-ZA" smtClean="0">
                <a:latin typeface="Arial" charset="0"/>
                <a:cs typeface="Arial" charset="0"/>
              </a:rPr>
              <a:t>Short term management of data</a:t>
            </a:r>
          </a:p>
          <a:p>
            <a:r>
              <a:rPr lang="en-ZA" smtClean="0">
                <a:latin typeface="Arial" charset="0"/>
                <a:cs typeface="Arial" charset="0"/>
              </a:rPr>
              <a:t>Description of data to be archived</a:t>
            </a:r>
          </a:p>
          <a:p>
            <a:r>
              <a:rPr lang="en-ZA" smtClean="0">
                <a:latin typeface="Arial" charset="0"/>
                <a:cs typeface="Arial" charset="0"/>
              </a:rPr>
              <a:t>Acquiring of data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Z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Proposal continued</a:t>
            </a:r>
            <a:endParaRPr lang="en-ZA" smtClean="0">
              <a:latin typeface="Arial" charset="0"/>
              <a:cs typeface="Arial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>Processing of data and system description</a:t>
            </a:r>
          </a:p>
          <a:p>
            <a:r>
              <a:rPr lang="en-ZA" smtClean="0">
                <a:latin typeface="Arial" charset="0"/>
                <a:cs typeface="Arial" charset="0"/>
              </a:rPr>
              <a:t>Metadata content and format</a:t>
            </a:r>
          </a:p>
          <a:p>
            <a:r>
              <a:rPr lang="en-ZA" smtClean="0">
                <a:latin typeface="Arial" charset="0"/>
                <a:cs typeface="Arial" charset="0"/>
              </a:rPr>
              <a:t>Quality assurance and quality control</a:t>
            </a:r>
          </a:p>
          <a:p>
            <a:r>
              <a:rPr lang="en-ZA" smtClean="0">
                <a:latin typeface="Arial" charset="0"/>
                <a:cs typeface="Arial" charset="0"/>
              </a:rPr>
              <a:t>Training and support</a:t>
            </a:r>
          </a:p>
          <a:p>
            <a:r>
              <a:rPr lang="en-ZA" smtClean="0">
                <a:latin typeface="Arial" charset="0"/>
                <a:cs typeface="Arial" charset="0"/>
              </a:rPr>
              <a:t>Budget/Funding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Z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0150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/>
            </a:r>
            <a:br>
              <a:rPr lang="en-ZA" smtClean="0">
                <a:latin typeface="Arial" charset="0"/>
                <a:cs typeface="Arial" charset="0"/>
              </a:rPr>
            </a:br>
            <a:r>
              <a:rPr lang="en-ZA" smtClean="0">
                <a:latin typeface="Arial" charset="0"/>
                <a:cs typeface="Arial" charset="0"/>
              </a:rPr>
              <a:t>Current status quo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endParaRPr lang="en-ZA" smtClean="0">
              <a:latin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cs typeface="Arial" charset="0"/>
              </a:rPr>
              <a:t>Business requirements submitted to ICT</a:t>
            </a:r>
          </a:p>
          <a:p>
            <a:r>
              <a:rPr lang="en-US" smtClean="0">
                <a:latin typeface="Arial" charset="0"/>
                <a:cs typeface="Arial" charset="0"/>
              </a:rPr>
              <a:t>Project fully supported by ICT</a:t>
            </a:r>
          </a:p>
          <a:p>
            <a:r>
              <a:rPr lang="en-US" smtClean="0">
                <a:latin typeface="Arial" charset="0"/>
                <a:cs typeface="Arial" charset="0"/>
              </a:rPr>
              <a:t>Invitations for participation sent to Heads of Departments to identify Researchers</a:t>
            </a:r>
          </a:p>
          <a:p>
            <a:r>
              <a:rPr lang="en-US" smtClean="0">
                <a:latin typeface="Arial" charset="0"/>
                <a:cs typeface="Arial" charset="0"/>
              </a:rPr>
              <a:t>Raw data requested from Researchers</a:t>
            </a: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Z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0" y="379413"/>
          <a:ext cx="9144000" cy="6099175"/>
        </p:xfrm>
        <a:graphic>
          <a:graphicData uri="http://schemas.openxmlformats.org/presentationml/2006/ole">
            <p:oleObj spid="_x0000_s2070" name="Document" r:id="rId3" imgW="9293590" imgH="619863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0"/>
            <a:ext cx="6400800" cy="1600200"/>
          </a:xfrm>
        </p:spPr>
        <p:txBody>
          <a:bodyPr>
            <a:normAutofit/>
          </a:bodyPr>
          <a:lstStyle/>
          <a:p>
            <a:r>
              <a:rPr lang="en-ZA" sz="4400" dirty="0" smtClean="0"/>
              <a:t>Conclusion</a:t>
            </a:r>
            <a:r>
              <a:rPr lang="en-ZA" dirty="0" smtClean="0"/>
              <a:t/>
            </a:r>
            <a:br>
              <a:rPr lang="en-Z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52800"/>
            <a:ext cx="6400800" cy="1138773"/>
          </a:xfrm>
        </p:spPr>
        <p:txBody>
          <a:bodyPr/>
          <a:lstStyle/>
          <a:p>
            <a:r>
              <a:rPr lang="en-ZA" sz="3200" dirty="0" smtClean="0"/>
              <a:t>The end, for now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>Introduction/Background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Research Data Management (RDM) project commenced in 2010.</a:t>
            </a:r>
          </a:p>
          <a:p>
            <a:r>
              <a:rPr lang="en-US" smtClean="0">
                <a:latin typeface="Arial" charset="0"/>
                <a:cs typeface="Arial" charset="0"/>
              </a:rPr>
              <a:t>Legal requirement by Government</a:t>
            </a:r>
          </a:p>
          <a:p>
            <a:r>
              <a:rPr lang="en-US" smtClean="0">
                <a:latin typeface="Arial" charset="0"/>
                <a:cs typeface="Arial" charset="0"/>
              </a:rPr>
              <a:t>Research and Innovation portfolio</a:t>
            </a:r>
          </a:p>
          <a:p>
            <a:r>
              <a:rPr lang="en-US" smtClean="0">
                <a:latin typeface="Arial" charset="0"/>
                <a:cs typeface="Arial" charset="0"/>
              </a:rPr>
              <a:t>Why the Library?</a:t>
            </a: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Library role</a:t>
            </a:r>
            <a:endParaRPr lang="en-ZA" smtClean="0">
              <a:latin typeface="Arial" charset="0"/>
              <a:cs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Metadata integrity</a:t>
            </a:r>
          </a:p>
          <a:p>
            <a:r>
              <a:rPr lang="en-US" smtClean="0">
                <a:latin typeface="Arial" charset="0"/>
                <a:cs typeface="Arial" charset="0"/>
              </a:rPr>
              <a:t>Data specialist support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Cataloguers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Metadata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Indexing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Research Information support – PL’s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Research ICT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Collection Development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Benefits</a:t>
            </a:r>
            <a:endParaRPr lang="en-ZA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Access to data for more than one person</a:t>
            </a:r>
          </a:p>
          <a:p>
            <a:r>
              <a:rPr lang="en-US" smtClean="0">
                <a:latin typeface="Arial" charset="0"/>
                <a:cs typeface="Arial" charset="0"/>
              </a:rPr>
              <a:t>Encourages collaborations</a:t>
            </a:r>
          </a:p>
          <a:p>
            <a:r>
              <a:rPr lang="en-US" smtClean="0">
                <a:latin typeface="Arial" charset="0"/>
                <a:cs typeface="Arial" charset="0"/>
              </a:rPr>
              <a:t>Validation of research data</a:t>
            </a:r>
          </a:p>
          <a:p>
            <a:r>
              <a:rPr lang="en-US" smtClean="0">
                <a:latin typeface="Arial" charset="0"/>
                <a:cs typeface="Arial" charset="0"/>
              </a:rPr>
              <a:t>Increase Unisa researchers’ visibility</a:t>
            </a:r>
          </a:p>
          <a:p>
            <a:r>
              <a:rPr lang="en-US" smtClean="0">
                <a:latin typeface="Arial" charset="0"/>
                <a:cs typeface="Arial" charset="0"/>
              </a:rPr>
              <a:t>Supports creativity and innovation</a:t>
            </a:r>
          </a:p>
          <a:p>
            <a:r>
              <a:rPr lang="en-US" smtClean="0">
                <a:latin typeface="Arial" charset="0"/>
                <a:cs typeface="Arial" charset="0"/>
              </a:rPr>
              <a:t>Citability of research data</a:t>
            </a:r>
            <a:endParaRPr lang="en-Z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Benefits continued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High visibility of data</a:t>
            </a:r>
          </a:p>
          <a:p>
            <a:r>
              <a:rPr lang="en-US" smtClean="0">
                <a:latin typeface="Arial" charset="0"/>
                <a:cs typeface="Arial" charset="0"/>
              </a:rPr>
              <a:t>Easy re-use and verification of data sets</a:t>
            </a:r>
          </a:p>
          <a:p>
            <a:r>
              <a:rPr lang="en-US" smtClean="0">
                <a:latin typeface="Arial" charset="0"/>
                <a:cs typeface="Arial" charset="0"/>
              </a:rPr>
              <a:t>Scientific reputation for collection and documentation of data</a:t>
            </a:r>
          </a:p>
          <a:p>
            <a:r>
              <a:rPr lang="en-US" smtClean="0">
                <a:latin typeface="Arial" charset="0"/>
                <a:cs typeface="Arial" charset="0"/>
              </a:rPr>
              <a:t>Encouraging the National Archives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SLC &amp; SRC Support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Support investigation to establish data management and preservation</a:t>
            </a:r>
          </a:p>
          <a:p>
            <a:endParaRPr lang="en-ZA" smtClean="0">
              <a:latin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cs typeface="Arial" charset="0"/>
              </a:rPr>
              <a:t>College Representatives- to identify researchers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ZA" dirty="0" smtClean="0">
                <a:latin typeface="Arial" charset="0"/>
                <a:cs typeface="Arial" charset="0"/>
              </a:rPr>
              <a:t>Stakeholders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>Colleges</a:t>
            </a:r>
          </a:p>
          <a:p>
            <a:r>
              <a:rPr lang="en-ZA" smtClean="0">
                <a:latin typeface="Arial" charset="0"/>
                <a:cs typeface="Arial" charset="0"/>
              </a:rPr>
              <a:t>Research Department</a:t>
            </a:r>
          </a:p>
          <a:p>
            <a:r>
              <a:rPr lang="en-ZA" smtClean="0">
                <a:latin typeface="Arial" charset="0"/>
                <a:cs typeface="Arial" charset="0"/>
              </a:rPr>
              <a:t>Unisa ICT- to provide infrastructure</a:t>
            </a:r>
          </a:p>
          <a:p>
            <a:r>
              <a:rPr lang="en-ZA" smtClean="0">
                <a:latin typeface="Arial" charset="0"/>
                <a:cs typeface="Arial" charset="0"/>
              </a:rPr>
              <a:t>Senate Research Committee</a:t>
            </a:r>
          </a:p>
          <a:p>
            <a:r>
              <a:rPr lang="en-ZA" smtClean="0">
                <a:latin typeface="Arial" charset="0"/>
                <a:cs typeface="Arial" charset="0"/>
              </a:rPr>
              <a:t>Senate Library Committee</a:t>
            </a:r>
          </a:p>
          <a:p>
            <a:r>
              <a:rPr lang="en-ZA" smtClean="0">
                <a:latin typeface="Arial" charset="0"/>
                <a:cs typeface="Arial" charset="0"/>
              </a:rPr>
              <a:t>Ethics Committee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Survey 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Conducted a survey March – July 2011</a:t>
            </a:r>
          </a:p>
          <a:p>
            <a:r>
              <a:rPr lang="en-US" smtClean="0">
                <a:latin typeface="Arial" charset="0"/>
                <a:cs typeface="Arial" charset="0"/>
              </a:rPr>
              <a:t>Supported by the Library Senate Committee</a:t>
            </a:r>
          </a:p>
          <a:p>
            <a:r>
              <a:rPr lang="en-US" smtClean="0">
                <a:latin typeface="Arial" charset="0"/>
                <a:cs typeface="Arial" charset="0"/>
              </a:rPr>
              <a:t>Ethics policy reviewed to incorporate RDM</a:t>
            </a:r>
          </a:p>
          <a:p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6113"/>
          </a:xfrm>
        </p:spPr>
        <p:txBody>
          <a:bodyPr/>
          <a:lstStyle/>
          <a:p>
            <a:r>
              <a:rPr lang="en-ZA" dirty="0" smtClean="0">
                <a:latin typeface="Arial" charset="0"/>
                <a:cs typeface="Arial" charset="0"/>
              </a:rPr>
              <a:t>Survey…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ZA" smtClean="0">
                <a:latin typeface="Arial" charset="0"/>
                <a:cs typeface="Arial" charset="0"/>
              </a:rPr>
              <a:t>Data Management survey at Unisa: March-July 2011</a:t>
            </a:r>
          </a:p>
          <a:p>
            <a:pPr>
              <a:buFont typeface="Arial" charset="0"/>
              <a:buNone/>
            </a:pPr>
            <a:endParaRPr lang="en-ZA" smtClean="0">
              <a:latin typeface="Arial" charset="0"/>
              <a:cs typeface="Arial" charset="0"/>
            </a:endParaRPr>
          </a:p>
          <a:p>
            <a:r>
              <a:rPr lang="en-US" u="sng" smtClean="0">
                <a:latin typeface="Arial" charset="0"/>
                <a:cs typeface="Arial" charset="0"/>
                <a:hlinkClick r:id="rId2"/>
              </a:rPr>
              <a:t>https://www.surveymonkey.com/s/BGX9L2N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Z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278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Research Data     Management: Unisa experience  LIASA: 03/10/2012  </vt:lpstr>
      <vt:lpstr>Introduction/Background</vt:lpstr>
      <vt:lpstr>Library role</vt:lpstr>
      <vt:lpstr>Benefits</vt:lpstr>
      <vt:lpstr>Benefits continued</vt:lpstr>
      <vt:lpstr>SLC &amp; SRC Support</vt:lpstr>
      <vt:lpstr>Stakeholders</vt:lpstr>
      <vt:lpstr>Survey </vt:lpstr>
      <vt:lpstr>Survey…</vt:lpstr>
      <vt:lpstr>Pain that comes with a package</vt:lpstr>
      <vt:lpstr>RDM proposal</vt:lpstr>
      <vt:lpstr>Proposal continued</vt:lpstr>
      <vt:lpstr> Current status quo</vt:lpstr>
      <vt:lpstr>Slide 14</vt:lpstr>
      <vt:lpstr>Conclusion </vt:lpstr>
    </vt:vector>
  </TitlesOfParts>
  <Company>UNISA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Ventet1</dc:creator>
  <cp:lastModifiedBy>user</cp:lastModifiedBy>
  <cp:revision>77</cp:revision>
  <dcterms:created xsi:type="dcterms:W3CDTF">2008-07-07T09:51:21Z</dcterms:created>
  <dcterms:modified xsi:type="dcterms:W3CDTF">2012-10-24T07:25:34Z</dcterms:modified>
</cp:coreProperties>
</file>