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Default Extension="docx" ContentType="application/vnd.openxmlformats-officedocument.wordprocessingml.document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7"/>
  </p:notesMasterIdLst>
  <p:handoutMasterIdLst>
    <p:handoutMasterId r:id="rId18"/>
  </p:handoutMasterIdLst>
  <p:sldIdLst>
    <p:sldId id="256" r:id="rId2"/>
    <p:sldId id="262" r:id="rId3"/>
    <p:sldId id="278" r:id="rId4"/>
    <p:sldId id="276" r:id="rId5"/>
    <p:sldId id="263" r:id="rId6"/>
    <p:sldId id="264" r:id="rId7"/>
    <p:sldId id="284" r:id="rId8"/>
    <p:sldId id="279" r:id="rId9"/>
    <p:sldId id="280" r:id="rId10"/>
    <p:sldId id="267" r:id="rId11"/>
    <p:sldId id="281" r:id="rId12"/>
    <p:sldId id="282" r:id="rId13"/>
    <p:sldId id="275" r:id="rId14"/>
    <p:sldId id="288" r:id="rId15"/>
    <p:sldId id="289" r:id="rId1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6E7E8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73" autoAdjust="0"/>
    <p:restoredTop sz="94575" autoAdjust="0"/>
  </p:normalViewPr>
  <p:slideViewPr>
    <p:cSldViewPr>
      <p:cViewPr varScale="1">
        <p:scale>
          <a:sx n="107" d="100"/>
          <a:sy n="107" d="100"/>
        </p:scale>
        <p:origin x="-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2022" y="-90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B574EFC6-2A99-4271-B7AE-A002E4C109ED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A4BF07C7-F882-4BF4-8156-D0FECC15B0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78AACBF8-478E-49A6-83E5-A639842762C5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2E809912-CBB6-4151-A807-544D9F994C4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6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6" descr="F:\DEPT\CCMWS\06_Tanya\Presentations\_Templates\Library\images\Libr_frontpageBG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F:\DEPT\CCMWS\06_Tanya\Presentations\_Templates\Library\images\Libr_logo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600700"/>
            <a:ext cx="91440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1524000"/>
            <a:ext cx="6400800" cy="1600200"/>
          </a:xfrm>
        </p:spPr>
        <p:txBody>
          <a:bodyPr anchor="t">
            <a:normAutofit/>
          </a:bodyPr>
          <a:lstStyle>
            <a:lvl1pPr algn="l"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332202"/>
            <a:ext cx="6400800" cy="553998"/>
          </a:xfrm>
        </p:spPr>
        <p:txBody>
          <a:bodyPr>
            <a:spAutoFit/>
          </a:bodyPr>
          <a:lstStyle>
            <a:lvl1pPr marL="0" indent="0" algn="l">
              <a:buNone/>
              <a:defRPr sz="300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6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35226E-DA2B-4411-91BA-D1BA520A2E9A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7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48A14F-0606-484F-8B28-476D84D2BE1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7173825-A078-4FE1-8712-49EE9BABBA70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959CE7-FC97-425F-A753-1CAECD3476F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98B9EB2-3F13-4094-A3BA-FDEF9566C24B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EB9D69-5FE0-4277-A5B5-F2CD463CA3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1D19B47-91C5-407E-927A-BEB1AF9831CC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4ED60BB-F708-41D9-8CAB-8EC4D818906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933248-D8F1-4647-9928-2BE3CDBC3E8B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F17B5A-BF5D-4976-ACBC-BE129DB63E3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37F85-D318-42BF-B735-EBFD0590BBF6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98A94B-6CE2-44DD-A31D-45E9D08F93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3DBEFE-9F13-424E-8F4C-960D3676CCFF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AAE323-BBAB-4F99-AE7F-4D45F58394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DEPT\CCMWS\06_Tanya\Presentations\_Templates\Library\images\Libr_contentImg1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8001000" cy="6169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F:\DEPT\CCMWS\06_Tanya\Presentations\_Templates\Library\images\Libr_logo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600700"/>
            <a:ext cx="91440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6331"/>
          </a:xfrm>
        </p:spPr>
        <p:txBody>
          <a:bodyPr>
            <a:spAutoFit/>
          </a:bodyPr>
          <a:lstStyle>
            <a:lvl1pPr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DEPT\CCMWS\06_Tanya\Presentations\_Templates\Library\images\Libr_contentImg2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2971800" y="0"/>
            <a:ext cx="6172200" cy="6253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F:\DEPT\CCMWS\06_Tanya\Presentations\_Templates\Library\images\Libr_logo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600700"/>
            <a:ext cx="91440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6331"/>
          </a:xfrm>
        </p:spPr>
        <p:txBody>
          <a:bodyPr>
            <a:spAutoFit/>
          </a:bodyPr>
          <a:lstStyle>
            <a:lvl1pPr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DEPT\CCMWS\06_Tanya\Presentations\_Templates\Library\images\Libr_contentImg3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5943600" cy="61356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F:\DEPT\CCMWS\06_Tanya\Presentations\_Templates\Library\images\Libr_logo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600700"/>
            <a:ext cx="91440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6331"/>
          </a:xfrm>
        </p:spPr>
        <p:txBody>
          <a:bodyPr>
            <a:spAutoFit/>
          </a:bodyPr>
          <a:lstStyle>
            <a:lvl1pPr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DEPT\CCMWS\06_Tanya\Presentations\_Templates\Library\images\Libr_contentImg4.jp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194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Picture 2" descr="F:\DEPT\CCMWS\06_Tanya\Presentations\_Templates\Library\images\Libr_logo.png"/>
          <p:cNvPicPr>
            <a:picLocks noChangeAspect="1" noChangeArrowheads="1"/>
          </p:cNvPicPr>
          <p:nvPr userDrawn="1"/>
        </p:nvPicPr>
        <p:blipFill>
          <a:blip r:embed="rId3"/>
          <a:srcRect/>
          <a:stretch>
            <a:fillRect/>
          </a:stretch>
        </p:blipFill>
        <p:spPr bwMode="auto">
          <a:xfrm>
            <a:off x="0" y="5600700"/>
            <a:ext cx="91440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6331"/>
          </a:xfrm>
        </p:spPr>
        <p:txBody>
          <a:bodyPr>
            <a:spAutoFit/>
          </a:bodyPr>
          <a:lstStyle>
            <a:lvl1pPr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4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F:\DEPT\CCMWS\06_Tanya\Presentations\_Templates\Library\images\Libr_logo.png"/>
          <p:cNvPicPr>
            <a:picLocks noChangeAspect="1" noChangeArrowheads="1"/>
          </p:cNvPicPr>
          <p:nvPr userDrawn="1"/>
        </p:nvPicPr>
        <p:blipFill>
          <a:blip r:embed="rId2"/>
          <a:srcRect/>
          <a:stretch>
            <a:fillRect/>
          </a:stretch>
        </p:blipFill>
        <p:spPr bwMode="auto">
          <a:xfrm>
            <a:off x="0" y="5600700"/>
            <a:ext cx="9144000" cy="1257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6331"/>
          </a:xfrm>
        </p:spPr>
        <p:txBody>
          <a:bodyPr>
            <a:spAutoFit/>
          </a:bodyPr>
          <a:lstStyle>
            <a:lvl1pPr>
              <a:defRPr sz="36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267200"/>
          </a:xfrm>
        </p:spPr>
        <p:txBody>
          <a:bodyPr/>
          <a:lstStyle>
            <a:lvl1pPr>
              <a:defRPr>
                <a:latin typeface="Arial" pitchFamily="34" charset="0"/>
                <a:cs typeface="Arial" pitchFamily="34" charset="0"/>
              </a:defRPr>
            </a:lvl1pPr>
            <a:lvl2pPr>
              <a:defRPr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  <a:lvl5pPr>
              <a:defRPr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9897D5-F358-4D98-95D4-0F7C4D5FE35C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D070F2-91FF-4DC7-A896-6BDCA8E91A5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9AF77A-37AA-4CE0-868D-1FF1677E59FE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965649-A306-4462-A6E6-1D5E4128EC1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16B4355-DF41-458F-BF9A-C911B9A03CF9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A5337-53DB-4441-A889-48F9BBB12D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6E7E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504DF97-5A09-45FC-A17C-9FF2DDCD081F}" type="datetimeFigureOut">
              <a:rPr lang="en-US"/>
              <a:pPr>
                <a:defRPr/>
              </a:pPr>
              <a:t>10/24/2012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03595FA9-D95B-455E-B328-068C26EFF1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70" r:id="rId1"/>
    <p:sldLayoutId id="2147483871" r:id="rId2"/>
    <p:sldLayoutId id="2147483872" r:id="rId3"/>
    <p:sldLayoutId id="2147483873" r:id="rId4"/>
    <p:sldLayoutId id="2147483874" r:id="rId5"/>
    <p:sldLayoutId id="2147483875" r:id="rId6"/>
    <p:sldLayoutId id="2147483861" r:id="rId7"/>
    <p:sldLayoutId id="2147483862" r:id="rId8"/>
    <p:sldLayoutId id="2147483863" r:id="rId9"/>
    <p:sldLayoutId id="2147483864" r:id="rId10"/>
    <p:sldLayoutId id="2147483865" r:id="rId11"/>
    <p:sldLayoutId id="2147483866" r:id="rId12"/>
    <p:sldLayoutId id="2147483867" r:id="rId13"/>
    <p:sldLayoutId id="2147483868" r:id="rId14"/>
    <p:sldLayoutId id="2147483869" r:id="rId1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Office_Word_Document1.docx"/><Relationship Id="rId2" Type="http://schemas.openxmlformats.org/officeDocument/2006/relationships/slideLayout" Target="../slideLayouts/slideLayout11.xml"/><Relationship Id="rId1" Type="http://schemas.openxmlformats.org/officeDocument/2006/relationships/vmlDrawing" Target="../drawings/vmlDrawing1.v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surveymonkey.com/s/BGX9L2N" TargetMode="Externa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Subtitle 4"/>
          <p:cNvSpPr>
            <a:spLocks noGrp="1"/>
          </p:cNvSpPr>
          <p:nvPr>
            <p:ph type="subTitle" idx="1"/>
          </p:nvPr>
        </p:nvSpPr>
        <p:spPr>
          <a:xfrm>
            <a:off x="2057400" y="3733800"/>
            <a:ext cx="6324600" cy="1108075"/>
          </a:xfrm>
        </p:spPr>
        <p:txBody>
          <a:bodyPr/>
          <a:lstStyle/>
          <a:p>
            <a:endParaRPr lang="en-ZA" smtClean="0">
              <a:latin typeface="Arial" charset="0"/>
              <a:cs typeface="Arial" charset="0"/>
            </a:endParaRPr>
          </a:p>
          <a:p>
            <a:r>
              <a:rPr lang="en-ZA" smtClean="0">
                <a:latin typeface="Arial" charset="0"/>
                <a:cs typeface="Arial" charset="0"/>
              </a:rPr>
              <a:t>Makaba Macanda 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8195" name="Title 5"/>
          <p:cNvSpPr>
            <a:spLocks noGrp="1"/>
          </p:cNvSpPr>
          <p:nvPr>
            <p:ph type="ctrTitle"/>
          </p:nvPr>
        </p:nvSpPr>
        <p:spPr>
          <a:xfrm>
            <a:off x="1752600" y="1371600"/>
            <a:ext cx="6400800" cy="2743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ZA" sz="4800" dirty="0" smtClean="0">
                <a:latin typeface="Arial" charset="0"/>
                <a:cs typeface="Arial" charset="0"/>
              </a:rPr>
              <a:t>Research Data     Management: </a:t>
            </a:r>
            <a:r>
              <a:rPr lang="en-ZA" sz="4800" dirty="0" err="1" smtClean="0">
                <a:latin typeface="Arial" charset="0"/>
                <a:cs typeface="Arial" charset="0"/>
              </a:rPr>
              <a:t>Unisa</a:t>
            </a:r>
            <a:r>
              <a:rPr lang="en-ZA" sz="4800" dirty="0" smtClean="0">
                <a:latin typeface="Arial" charset="0"/>
                <a:cs typeface="Arial" charset="0"/>
              </a:rPr>
              <a:t> experience </a:t>
            </a:r>
            <a:r>
              <a:rPr lang="en-ZA" sz="4800" smtClean="0">
                <a:latin typeface="Arial" charset="0"/>
                <a:cs typeface="Arial" charset="0"/>
              </a:rPr>
              <a:t/>
            </a:r>
            <a:br>
              <a:rPr lang="en-ZA" sz="4800" smtClean="0">
                <a:latin typeface="Arial" charset="0"/>
                <a:cs typeface="Arial" charset="0"/>
              </a:rPr>
            </a:br>
            <a:r>
              <a:rPr lang="en-ZA" sz="4800" smtClean="0">
                <a:latin typeface="Arial" charset="0"/>
                <a:cs typeface="Arial" charset="0"/>
              </a:rPr>
              <a:t>LIASA: 03/10/2012</a:t>
            </a:r>
            <a:r>
              <a:rPr lang="en-ZA" sz="6000" dirty="0" smtClean="0">
                <a:latin typeface="Arial" charset="0"/>
                <a:cs typeface="Arial" charset="0"/>
              </a:rPr>
              <a:t/>
            </a:r>
            <a:br>
              <a:rPr lang="en-ZA" sz="6000" dirty="0" smtClean="0">
                <a:latin typeface="Arial" charset="0"/>
                <a:cs typeface="Arial" charset="0"/>
              </a:rPr>
            </a:br>
            <a:r>
              <a:rPr lang="en-ZA" sz="6000" dirty="0" smtClean="0">
                <a:latin typeface="Arial" charset="0"/>
                <a:cs typeface="Arial" charset="0"/>
              </a:rPr>
              <a:t/>
            </a:r>
            <a:br>
              <a:rPr lang="en-ZA" sz="6000" dirty="0" smtClean="0">
                <a:latin typeface="Arial" charset="0"/>
                <a:cs typeface="Arial" charset="0"/>
              </a:rPr>
            </a:br>
            <a:endParaRPr lang="en-US" sz="6000" dirty="0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6113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Pain that comes with a package</a:t>
            </a:r>
          </a:p>
        </p:txBody>
      </p:sp>
      <p:sp>
        <p:nvSpPr>
          <p:cNvPr id="17411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Lack of time and resources</a:t>
            </a:r>
          </a:p>
          <a:p>
            <a:r>
              <a:rPr lang="en-US" smtClean="0">
                <a:latin typeface="Arial" charset="0"/>
                <a:cs typeface="Arial" charset="0"/>
              </a:rPr>
              <a:t>Lack of experience</a:t>
            </a:r>
          </a:p>
          <a:p>
            <a:r>
              <a:rPr lang="en-US" smtClean="0">
                <a:latin typeface="Arial" charset="0"/>
                <a:cs typeface="Arial" charset="0"/>
              </a:rPr>
              <a:t>Legal and ethical constraints</a:t>
            </a:r>
          </a:p>
          <a:p>
            <a:r>
              <a:rPr lang="en-US" smtClean="0">
                <a:latin typeface="Arial" charset="0"/>
                <a:cs typeface="Arial" charset="0"/>
              </a:rPr>
              <a:t>Lack of appropriate archive service</a:t>
            </a:r>
          </a:p>
          <a:p>
            <a:r>
              <a:rPr lang="en-US" smtClean="0">
                <a:latin typeface="Arial" charset="0"/>
                <a:cs typeface="Arial" charset="0"/>
              </a:rPr>
              <a:t>Fear of exploitation on inappropriate use of data</a:t>
            </a:r>
          </a:p>
          <a:p>
            <a:pPr>
              <a:buFont typeface="Arial" charset="0"/>
              <a:buNone/>
            </a:pP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6113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RDM proposal</a:t>
            </a:r>
            <a:endParaRPr lang="en-ZA" smtClean="0">
              <a:latin typeface="Arial" charset="0"/>
              <a:cs typeface="Arial" charset="0"/>
            </a:endParaRPr>
          </a:p>
        </p:txBody>
      </p:sp>
      <p:sp>
        <p:nvSpPr>
          <p:cNvPr id="18435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r>
              <a:rPr lang="en-ZA" smtClean="0">
                <a:latin typeface="Arial" charset="0"/>
                <a:cs typeface="Arial" charset="0"/>
              </a:rPr>
              <a:t>Unisa departments involved</a:t>
            </a:r>
          </a:p>
          <a:p>
            <a:r>
              <a:rPr lang="en-ZA" smtClean="0">
                <a:latin typeface="Arial" charset="0"/>
                <a:cs typeface="Arial" charset="0"/>
              </a:rPr>
              <a:t>National initiatives</a:t>
            </a:r>
          </a:p>
          <a:p>
            <a:r>
              <a:rPr lang="en-ZA" smtClean="0">
                <a:latin typeface="Arial" charset="0"/>
                <a:cs typeface="Arial" charset="0"/>
              </a:rPr>
              <a:t>Short term management of data</a:t>
            </a:r>
          </a:p>
          <a:p>
            <a:r>
              <a:rPr lang="en-ZA" smtClean="0">
                <a:latin typeface="Arial" charset="0"/>
                <a:cs typeface="Arial" charset="0"/>
              </a:rPr>
              <a:t>Description of data to be archived</a:t>
            </a:r>
          </a:p>
          <a:p>
            <a:r>
              <a:rPr lang="en-ZA" smtClean="0">
                <a:latin typeface="Arial" charset="0"/>
                <a:cs typeface="Arial" charset="0"/>
              </a:rPr>
              <a:t>Acquiring of data</a:t>
            </a:r>
            <a:endParaRPr lang="en-US" smtClean="0">
              <a:latin typeface="Arial" charset="0"/>
              <a:cs typeface="Arial" charset="0"/>
            </a:endParaRPr>
          </a:p>
          <a:p>
            <a:endParaRPr lang="en-Z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6113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Proposal continued</a:t>
            </a:r>
            <a:endParaRPr lang="en-ZA" smtClean="0">
              <a:latin typeface="Arial" charset="0"/>
              <a:cs typeface="Arial" charset="0"/>
            </a:endParaRPr>
          </a:p>
        </p:txBody>
      </p:sp>
      <p:sp>
        <p:nvSpPr>
          <p:cNvPr id="1945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r>
              <a:rPr lang="en-ZA" smtClean="0">
                <a:latin typeface="Arial" charset="0"/>
                <a:cs typeface="Arial" charset="0"/>
              </a:rPr>
              <a:t>Processing of data and system description</a:t>
            </a:r>
          </a:p>
          <a:p>
            <a:r>
              <a:rPr lang="en-ZA" smtClean="0">
                <a:latin typeface="Arial" charset="0"/>
                <a:cs typeface="Arial" charset="0"/>
              </a:rPr>
              <a:t>Metadata content and format</a:t>
            </a:r>
          </a:p>
          <a:p>
            <a:r>
              <a:rPr lang="en-ZA" smtClean="0">
                <a:latin typeface="Arial" charset="0"/>
                <a:cs typeface="Arial" charset="0"/>
              </a:rPr>
              <a:t>Quality assurance and quality control</a:t>
            </a:r>
          </a:p>
          <a:p>
            <a:r>
              <a:rPr lang="en-ZA" smtClean="0">
                <a:latin typeface="Arial" charset="0"/>
                <a:cs typeface="Arial" charset="0"/>
              </a:rPr>
              <a:t>Training and support</a:t>
            </a:r>
          </a:p>
          <a:p>
            <a:r>
              <a:rPr lang="en-ZA" smtClean="0">
                <a:latin typeface="Arial" charset="0"/>
                <a:cs typeface="Arial" charset="0"/>
              </a:rPr>
              <a:t>Budget/Funding</a:t>
            </a:r>
            <a:endParaRPr lang="en-US" smtClean="0">
              <a:latin typeface="Arial" charset="0"/>
              <a:cs typeface="Arial" charset="0"/>
            </a:endParaRPr>
          </a:p>
          <a:p>
            <a:endParaRPr lang="en-Z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00150"/>
          </a:xfrm>
        </p:spPr>
        <p:txBody>
          <a:bodyPr/>
          <a:lstStyle/>
          <a:p>
            <a:r>
              <a:rPr lang="en-ZA" smtClean="0">
                <a:latin typeface="Arial" charset="0"/>
                <a:cs typeface="Arial" charset="0"/>
              </a:rPr>
              <a:t/>
            </a:r>
            <a:br>
              <a:rPr lang="en-ZA" smtClean="0">
                <a:latin typeface="Arial" charset="0"/>
                <a:cs typeface="Arial" charset="0"/>
              </a:rPr>
            </a:br>
            <a:r>
              <a:rPr lang="en-ZA" smtClean="0">
                <a:latin typeface="Arial" charset="0"/>
                <a:cs typeface="Arial" charset="0"/>
              </a:rPr>
              <a:t>Current status quo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2048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endParaRPr lang="en-ZA" smtClean="0">
              <a:latin typeface="Arial" charset="0"/>
              <a:cs typeface="Arial" charset="0"/>
            </a:endParaRPr>
          </a:p>
          <a:p>
            <a:r>
              <a:rPr lang="en-US" smtClean="0">
                <a:latin typeface="Arial" charset="0"/>
                <a:cs typeface="Arial" charset="0"/>
              </a:rPr>
              <a:t>Business requirements submitted to ICT</a:t>
            </a:r>
          </a:p>
          <a:p>
            <a:r>
              <a:rPr lang="en-US" smtClean="0">
                <a:latin typeface="Arial" charset="0"/>
                <a:cs typeface="Arial" charset="0"/>
              </a:rPr>
              <a:t>Project fully supported by ICT</a:t>
            </a:r>
          </a:p>
          <a:p>
            <a:r>
              <a:rPr lang="en-US" smtClean="0">
                <a:latin typeface="Arial" charset="0"/>
                <a:cs typeface="Arial" charset="0"/>
              </a:rPr>
              <a:t>Invitations for participation sent to Heads of Departments to identify Researchers</a:t>
            </a:r>
          </a:p>
          <a:p>
            <a:r>
              <a:rPr lang="en-US" smtClean="0">
                <a:latin typeface="Arial" charset="0"/>
                <a:cs typeface="Arial" charset="0"/>
              </a:rPr>
              <a:t>Raw data requested from Researchers</a:t>
            </a:r>
          </a:p>
          <a:p>
            <a:endParaRPr lang="en-US" smtClean="0">
              <a:latin typeface="Arial" charset="0"/>
              <a:cs typeface="Arial" charset="0"/>
            </a:endParaRPr>
          </a:p>
          <a:p>
            <a:endParaRPr lang="en-US" smtClean="0">
              <a:latin typeface="Arial" charset="0"/>
              <a:cs typeface="Arial" charset="0"/>
            </a:endParaRPr>
          </a:p>
          <a:p>
            <a:endParaRPr lang="en-Z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2" name="Object 21"/>
          <p:cNvGraphicFramePr>
            <a:graphicFrameLocks noChangeAspect="1"/>
          </p:cNvGraphicFramePr>
          <p:nvPr/>
        </p:nvGraphicFramePr>
        <p:xfrm>
          <a:off x="0" y="379413"/>
          <a:ext cx="9144000" cy="6099175"/>
        </p:xfrm>
        <a:graphic>
          <a:graphicData uri="http://schemas.openxmlformats.org/presentationml/2006/ole">
            <p:oleObj spid="_x0000_s2070" name="Document" r:id="rId3" imgW="9293590" imgH="6198639" progId="Word.Document.12">
              <p:embed/>
            </p:oleObj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286000"/>
            <a:ext cx="6400800" cy="1600200"/>
          </a:xfrm>
        </p:spPr>
        <p:txBody>
          <a:bodyPr>
            <a:normAutofit/>
          </a:bodyPr>
          <a:lstStyle/>
          <a:p>
            <a:r>
              <a:rPr lang="en-ZA" sz="4400" dirty="0" smtClean="0"/>
              <a:t>Conclusion</a:t>
            </a:r>
            <a:r>
              <a:rPr lang="en-ZA" dirty="0" smtClean="0"/>
              <a:t/>
            </a:r>
            <a:br>
              <a:rPr lang="en-ZA" dirty="0" smtClean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209800" y="3352800"/>
            <a:ext cx="6400800" cy="1138773"/>
          </a:xfrm>
        </p:spPr>
        <p:txBody>
          <a:bodyPr/>
          <a:lstStyle/>
          <a:p>
            <a:r>
              <a:rPr lang="en-ZA" sz="3200" dirty="0" smtClean="0"/>
              <a:t>The end, for now</a:t>
            </a:r>
            <a:endParaRPr lang="en-US" sz="3200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6113"/>
          </a:xfrm>
        </p:spPr>
        <p:txBody>
          <a:bodyPr/>
          <a:lstStyle/>
          <a:p>
            <a:r>
              <a:rPr lang="en-ZA" smtClean="0">
                <a:latin typeface="Arial" charset="0"/>
                <a:cs typeface="Arial" charset="0"/>
              </a:rPr>
              <a:t>Introduction/Background</a:t>
            </a:r>
            <a:endParaRPr lang="en-US" smtClean="0">
              <a:latin typeface="Arial" charset="0"/>
              <a:cs typeface="Arial" charset="0"/>
            </a:endParaRPr>
          </a:p>
        </p:txBody>
      </p:sp>
      <p:sp>
        <p:nvSpPr>
          <p:cNvPr id="9219" name="Content Placeholder 4"/>
          <p:cNvSpPr>
            <a:spLocks noGrp="1"/>
          </p:cNvSpPr>
          <p:nvPr>
            <p:ph idx="1"/>
          </p:nvPr>
        </p:nvSpPr>
        <p:spPr>
          <a:xfrm>
            <a:off x="381000" y="1600200"/>
            <a:ext cx="8305800" cy="47244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Research Data Management (RDM) project commenced in 2010.</a:t>
            </a:r>
          </a:p>
          <a:p>
            <a:r>
              <a:rPr lang="en-US" smtClean="0">
                <a:latin typeface="Arial" charset="0"/>
                <a:cs typeface="Arial" charset="0"/>
              </a:rPr>
              <a:t>Legal requirement by Government</a:t>
            </a:r>
          </a:p>
          <a:p>
            <a:r>
              <a:rPr lang="en-US" smtClean="0">
                <a:latin typeface="Arial" charset="0"/>
                <a:cs typeface="Arial" charset="0"/>
              </a:rPr>
              <a:t>Research and Innovation portfolio</a:t>
            </a:r>
          </a:p>
          <a:p>
            <a:r>
              <a:rPr lang="en-US" smtClean="0">
                <a:latin typeface="Arial" charset="0"/>
                <a:cs typeface="Arial" charset="0"/>
              </a:rPr>
              <a:t>Why the Library?</a:t>
            </a:r>
          </a:p>
          <a:p>
            <a:endParaRPr lang="en-US" smtClean="0">
              <a:latin typeface="Arial" charset="0"/>
              <a:cs typeface="Arial" charset="0"/>
            </a:endParaRPr>
          </a:p>
          <a:p>
            <a:endParaRPr lang="en-US" smtClean="0">
              <a:latin typeface="Arial" charset="0"/>
              <a:cs typeface="Arial" charset="0"/>
            </a:endParaRPr>
          </a:p>
          <a:p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6113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Library role</a:t>
            </a:r>
            <a:endParaRPr lang="en-ZA" smtClean="0">
              <a:latin typeface="Arial" charset="0"/>
              <a:cs typeface="Arial" charset="0"/>
            </a:endParaRP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Metadata integrity</a:t>
            </a:r>
          </a:p>
          <a:p>
            <a:r>
              <a:rPr lang="en-US" smtClean="0">
                <a:latin typeface="Arial" charset="0"/>
                <a:cs typeface="Arial" charset="0"/>
              </a:rPr>
              <a:t>Data specialist support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Cataloguers</a:t>
            </a:r>
          </a:p>
          <a:p>
            <a:pPr lvl="2"/>
            <a:r>
              <a:rPr lang="en-US" smtClean="0">
                <a:latin typeface="Arial" charset="0"/>
                <a:cs typeface="Arial" charset="0"/>
              </a:rPr>
              <a:t>Metadata</a:t>
            </a:r>
          </a:p>
          <a:p>
            <a:pPr lvl="2"/>
            <a:r>
              <a:rPr lang="en-US" smtClean="0">
                <a:latin typeface="Arial" charset="0"/>
                <a:cs typeface="Arial" charset="0"/>
              </a:rPr>
              <a:t>Indexing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Research Information support – PL’s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Research ICT</a:t>
            </a:r>
          </a:p>
          <a:p>
            <a:pPr lvl="1"/>
            <a:r>
              <a:rPr lang="en-US" smtClean="0">
                <a:latin typeface="Arial" charset="0"/>
                <a:cs typeface="Arial" charset="0"/>
              </a:rPr>
              <a:t>Collection Development support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6113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Benefits</a:t>
            </a:r>
            <a:endParaRPr lang="en-ZA" smtClean="0">
              <a:latin typeface="Arial" charset="0"/>
              <a:cs typeface="Arial" charset="0"/>
            </a:endParaRPr>
          </a:p>
        </p:txBody>
      </p:sp>
      <p:sp>
        <p:nvSpPr>
          <p:cNvPr id="1126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Access to data for more than one person</a:t>
            </a:r>
          </a:p>
          <a:p>
            <a:r>
              <a:rPr lang="en-US" smtClean="0">
                <a:latin typeface="Arial" charset="0"/>
                <a:cs typeface="Arial" charset="0"/>
              </a:rPr>
              <a:t>Encourages collaborations</a:t>
            </a:r>
          </a:p>
          <a:p>
            <a:r>
              <a:rPr lang="en-US" smtClean="0">
                <a:latin typeface="Arial" charset="0"/>
                <a:cs typeface="Arial" charset="0"/>
              </a:rPr>
              <a:t>Validation of research data</a:t>
            </a:r>
          </a:p>
          <a:p>
            <a:r>
              <a:rPr lang="en-US" smtClean="0">
                <a:latin typeface="Arial" charset="0"/>
                <a:cs typeface="Arial" charset="0"/>
              </a:rPr>
              <a:t>Increase Unisa researchers’ visibility</a:t>
            </a:r>
          </a:p>
          <a:p>
            <a:r>
              <a:rPr lang="en-US" smtClean="0">
                <a:latin typeface="Arial" charset="0"/>
                <a:cs typeface="Arial" charset="0"/>
              </a:rPr>
              <a:t>Supports creativity and innovation</a:t>
            </a:r>
          </a:p>
          <a:p>
            <a:r>
              <a:rPr lang="en-US" smtClean="0">
                <a:latin typeface="Arial" charset="0"/>
                <a:cs typeface="Arial" charset="0"/>
              </a:rPr>
              <a:t>Citability of research data</a:t>
            </a:r>
            <a:endParaRPr lang="en-Z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6113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Benefits continued</a:t>
            </a:r>
          </a:p>
        </p:txBody>
      </p:sp>
      <p:sp>
        <p:nvSpPr>
          <p:cNvPr id="12291" name="Content Placeholder 4"/>
          <p:cNvSpPr>
            <a:spLocks noGrp="1"/>
          </p:cNvSpPr>
          <p:nvPr>
            <p:ph idx="1"/>
          </p:nvPr>
        </p:nvSpPr>
        <p:spPr>
          <a:xfrm>
            <a:off x="609600" y="1524000"/>
            <a:ext cx="8077200" cy="47244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High visibility of data</a:t>
            </a:r>
          </a:p>
          <a:p>
            <a:r>
              <a:rPr lang="en-US" smtClean="0">
                <a:latin typeface="Arial" charset="0"/>
                <a:cs typeface="Arial" charset="0"/>
              </a:rPr>
              <a:t>Easy re-use and verification of data sets</a:t>
            </a:r>
          </a:p>
          <a:p>
            <a:r>
              <a:rPr lang="en-US" smtClean="0">
                <a:latin typeface="Arial" charset="0"/>
                <a:cs typeface="Arial" charset="0"/>
              </a:rPr>
              <a:t>Scientific reputation for collection and documentation of data</a:t>
            </a:r>
          </a:p>
          <a:p>
            <a:r>
              <a:rPr lang="en-US" smtClean="0">
                <a:latin typeface="Arial" charset="0"/>
                <a:cs typeface="Arial" charset="0"/>
              </a:rPr>
              <a:t>Encouraging the National Archives Act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6113"/>
          </a:xfrm>
        </p:spPr>
        <p:txBody>
          <a:bodyPr/>
          <a:lstStyle/>
          <a:p>
            <a:r>
              <a:rPr lang="en-US" dirty="0" smtClean="0">
                <a:latin typeface="Arial" charset="0"/>
                <a:cs typeface="Arial" charset="0"/>
              </a:rPr>
              <a:t>SLC &amp; SRC Support</a:t>
            </a:r>
          </a:p>
        </p:txBody>
      </p:sp>
      <p:sp>
        <p:nvSpPr>
          <p:cNvPr id="13315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Support investigation to establish data management and preservation</a:t>
            </a:r>
          </a:p>
          <a:p>
            <a:endParaRPr lang="en-ZA" smtClean="0">
              <a:latin typeface="Arial" charset="0"/>
              <a:cs typeface="Arial" charset="0"/>
            </a:endParaRPr>
          </a:p>
          <a:p>
            <a:r>
              <a:rPr lang="en-US" smtClean="0">
                <a:latin typeface="Arial" charset="0"/>
                <a:cs typeface="Arial" charset="0"/>
              </a:rPr>
              <a:t>College Representatives- to identify researchers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6113"/>
          </a:xfrm>
        </p:spPr>
        <p:txBody>
          <a:bodyPr/>
          <a:lstStyle/>
          <a:p>
            <a:r>
              <a:rPr lang="en-ZA" dirty="0" smtClean="0">
                <a:latin typeface="Arial" charset="0"/>
                <a:cs typeface="Arial" charset="0"/>
              </a:rPr>
              <a:t>Stakeholders</a:t>
            </a:r>
            <a:endParaRPr lang="en-US" dirty="0" smtClean="0">
              <a:latin typeface="Arial" charset="0"/>
              <a:cs typeface="Arial" charset="0"/>
            </a:endParaRPr>
          </a:p>
        </p:txBody>
      </p:sp>
      <p:sp>
        <p:nvSpPr>
          <p:cNvPr id="14339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r>
              <a:rPr lang="en-ZA" smtClean="0">
                <a:latin typeface="Arial" charset="0"/>
                <a:cs typeface="Arial" charset="0"/>
              </a:rPr>
              <a:t>Colleges</a:t>
            </a:r>
          </a:p>
          <a:p>
            <a:r>
              <a:rPr lang="en-ZA" smtClean="0">
                <a:latin typeface="Arial" charset="0"/>
                <a:cs typeface="Arial" charset="0"/>
              </a:rPr>
              <a:t>Research Department</a:t>
            </a:r>
          </a:p>
          <a:p>
            <a:r>
              <a:rPr lang="en-ZA" smtClean="0">
                <a:latin typeface="Arial" charset="0"/>
                <a:cs typeface="Arial" charset="0"/>
              </a:rPr>
              <a:t>Unisa ICT- to provide infrastructure</a:t>
            </a:r>
          </a:p>
          <a:p>
            <a:r>
              <a:rPr lang="en-ZA" smtClean="0">
                <a:latin typeface="Arial" charset="0"/>
                <a:cs typeface="Arial" charset="0"/>
              </a:rPr>
              <a:t>Senate Research Committee</a:t>
            </a:r>
          </a:p>
          <a:p>
            <a:r>
              <a:rPr lang="en-ZA" smtClean="0">
                <a:latin typeface="Arial" charset="0"/>
                <a:cs typeface="Arial" charset="0"/>
              </a:rPr>
              <a:t>Senate Library Committee</a:t>
            </a:r>
          </a:p>
          <a:p>
            <a:r>
              <a:rPr lang="en-ZA" smtClean="0">
                <a:latin typeface="Arial" charset="0"/>
                <a:cs typeface="Arial" charset="0"/>
              </a:rPr>
              <a:t>Ethics Committee</a:t>
            </a:r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le 3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6113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Survey </a:t>
            </a:r>
          </a:p>
        </p:txBody>
      </p:sp>
      <p:sp>
        <p:nvSpPr>
          <p:cNvPr id="15363" name="Content Placeholder 4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r>
              <a:rPr lang="en-US" smtClean="0">
                <a:latin typeface="Arial" charset="0"/>
                <a:cs typeface="Arial" charset="0"/>
              </a:rPr>
              <a:t>Conducted a survey March – July 2011</a:t>
            </a:r>
          </a:p>
          <a:p>
            <a:r>
              <a:rPr lang="en-US" smtClean="0">
                <a:latin typeface="Arial" charset="0"/>
                <a:cs typeface="Arial" charset="0"/>
              </a:rPr>
              <a:t>Supported by the Library Senate Committee</a:t>
            </a:r>
          </a:p>
          <a:p>
            <a:r>
              <a:rPr lang="en-US" smtClean="0">
                <a:latin typeface="Arial" charset="0"/>
                <a:cs typeface="Arial" charset="0"/>
              </a:rPr>
              <a:t>Ethics policy reviewed to incorporate RDM</a:t>
            </a:r>
          </a:p>
          <a:p>
            <a:endParaRPr lang="en-US" smtClean="0">
              <a:latin typeface="Arial" charset="0"/>
              <a:cs typeface="Arial" charset="0"/>
            </a:endParaRPr>
          </a:p>
          <a:p>
            <a:endParaRPr lang="en-US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le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646113"/>
          </a:xfrm>
        </p:spPr>
        <p:txBody>
          <a:bodyPr/>
          <a:lstStyle/>
          <a:p>
            <a:r>
              <a:rPr lang="en-ZA" dirty="0" smtClean="0">
                <a:latin typeface="Arial" charset="0"/>
                <a:cs typeface="Arial" charset="0"/>
              </a:rPr>
              <a:t>Survey…</a:t>
            </a:r>
          </a:p>
        </p:txBody>
      </p:sp>
      <p:sp>
        <p:nvSpPr>
          <p:cNvPr id="16387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267200"/>
          </a:xfrm>
        </p:spPr>
        <p:txBody>
          <a:bodyPr/>
          <a:lstStyle/>
          <a:p>
            <a:r>
              <a:rPr lang="en-ZA" smtClean="0">
                <a:latin typeface="Arial" charset="0"/>
                <a:cs typeface="Arial" charset="0"/>
              </a:rPr>
              <a:t>Data Management survey at Unisa: March-July 2011</a:t>
            </a:r>
          </a:p>
          <a:p>
            <a:pPr>
              <a:buFont typeface="Arial" charset="0"/>
              <a:buNone/>
            </a:pPr>
            <a:endParaRPr lang="en-ZA" smtClean="0">
              <a:latin typeface="Arial" charset="0"/>
              <a:cs typeface="Arial" charset="0"/>
            </a:endParaRPr>
          </a:p>
          <a:p>
            <a:r>
              <a:rPr lang="en-US" u="sng" smtClean="0">
                <a:latin typeface="Arial" charset="0"/>
                <a:cs typeface="Arial" charset="0"/>
                <a:hlinkClick r:id="rId2"/>
              </a:rPr>
              <a:t>https://www.surveymonkey.com/s/BGX9L2N</a:t>
            </a:r>
            <a:endParaRPr lang="en-US" smtClean="0">
              <a:latin typeface="Arial" charset="0"/>
              <a:cs typeface="Arial" charset="0"/>
            </a:endParaRPr>
          </a:p>
          <a:p>
            <a:endParaRPr lang="en-ZA" smtClean="0">
              <a:latin typeface="Arial" charset="0"/>
              <a:cs typeface="Arial" charset="0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363</TotalTime>
  <Words>278</Words>
  <Application>Microsoft Office PowerPoint</Application>
  <PresentationFormat>On-screen Show (4:3)</PresentationFormat>
  <Paragraphs>76</Paragraphs>
  <Slides>15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7" baseType="lpstr">
      <vt:lpstr>Office Theme</vt:lpstr>
      <vt:lpstr>Document</vt:lpstr>
      <vt:lpstr>Research Data     Management: Unisa experience  LIASA: 03/10/2012  </vt:lpstr>
      <vt:lpstr>Introduction/Background</vt:lpstr>
      <vt:lpstr>Library role</vt:lpstr>
      <vt:lpstr>Benefits</vt:lpstr>
      <vt:lpstr>Benefits continued</vt:lpstr>
      <vt:lpstr>SLC &amp; SRC Support</vt:lpstr>
      <vt:lpstr>Stakeholders</vt:lpstr>
      <vt:lpstr>Survey </vt:lpstr>
      <vt:lpstr>Survey…</vt:lpstr>
      <vt:lpstr>Pain that comes with a package</vt:lpstr>
      <vt:lpstr>RDM proposal</vt:lpstr>
      <vt:lpstr>Proposal continued</vt:lpstr>
      <vt:lpstr> Current status quo</vt:lpstr>
      <vt:lpstr>Slide 14</vt:lpstr>
      <vt:lpstr>Conclusion </vt:lpstr>
    </vt:vector>
  </TitlesOfParts>
  <Company>UNISA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Ventet1</dc:creator>
  <cp:lastModifiedBy>user</cp:lastModifiedBy>
  <cp:revision>77</cp:revision>
  <dcterms:created xsi:type="dcterms:W3CDTF">2008-07-07T09:51:21Z</dcterms:created>
  <dcterms:modified xsi:type="dcterms:W3CDTF">2012-10-24T07:25:34Z</dcterms:modified>
</cp:coreProperties>
</file>