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slideLayouts/slideLayout16.xml" ContentType="application/vnd.openxmlformats-officedocument.presentationml.slideLayout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notesMasterIdLst>
    <p:notesMasterId r:id="rId20"/>
  </p:notesMasterIdLst>
  <p:sldIdLst>
    <p:sldId id="256" r:id="rId2"/>
    <p:sldId id="257" r:id="rId3"/>
    <p:sldId id="259" r:id="rId4"/>
    <p:sldId id="262" r:id="rId5"/>
    <p:sldId id="276" r:id="rId6"/>
    <p:sldId id="277" r:id="rId7"/>
    <p:sldId id="263" r:id="rId8"/>
    <p:sldId id="279" r:id="rId9"/>
    <p:sldId id="278" r:id="rId10"/>
    <p:sldId id="283" r:id="rId11"/>
    <p:sldId id="266" r:id="rId12"/>
    <p:sldId id="264" r:id="rId13"/>
    <p:sldId id="265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webPr allowPng="1" organizeInFolders="0" useLongFilenames="0" imgSz="1024x768" encoding="macintosh"/>
  <p:clrMru>
    <a:srgbClr val="265071"/>
    <a:srgbClr val="30657B"/>
    <a:srgbClr val="38758F"/>
    <a:srgbClr val="1531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 horzBarState="maximized">
    <p:restoredLeft sz="15620"/>
    <p:restoredTop sz="70034" autoAdjust="0"/>
  </p:normalViewPr>
  <p:slideViewPr>
    <p:cSldViewPr snapToObjects="1">
      <p:cViewPr>
        <p:scale>
          <a:sx n="100" d="100"/>
          <a:sy n="100" d="100"/>
        </p:scale>
        <p:origin x="-584" y="-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212DEA-2627-1343-8131-EDAD4035214B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FE9EA-A511-5149-A9C9-B41F9C54E32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E9EA-A511-5149-A9C9-B41F9C54E32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E9EA-A511-5149-A9C9-B41F9C54E32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E9EA-A511-5149-A9C9-B41F9C54E32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E9EA-A511-5149-A9C9-B41F9C54E32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E9EA-A511-5149-A9C9-B41F9C54E32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s-ES_tradnl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E9EA-A511-5149-A9C9-B41F9C54E32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s-ES_tradnl" sz="1200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E9EA-A511-5149-A9C9-B41F9C54E32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s-ES_tradnl" sz="1200" kern="120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E9EA-A511-5149-A9C9-B41F9C54E32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E9EA-A511-5149-A9C9-B41F9C54E32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s-ES_tradnl" sz="1200" kern="12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E9EA-A511-5149-A9C9-B41F9C54E32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E9EA-A511-5149-A9C9-B41F9C54E32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E9EA-A511-5149-A9C9-B41F9C54E32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E9EA-A511-5149-A9C9-B41F9C54E3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s-ES_tradnl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E9EA-A511-5149-A9C9-B41F9C54E32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E9EA-A511-5149-A9C9-B41F9C54E32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E9EA-A511-5149-A9C9-B41F9C54E3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_tradnl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E9EA-A511-5149-A9C9-B41F9C54E32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 baseline="0" noProof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0FE9EA-A511-5149-A9C9-B41F9C54E32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Home.png"/>
          <p:cNvPicPr>
            <a:picLocks noChangeAspect="1"/>
          </p:cNvPicPr>
          <p:nvPr/>
        </p:nvPicPr>
        <p:blipFill>
          <a:blip r:embed="rId2"/>
          <a:srcRect t="-93973"/>
          <a:stretch>
            <a:fillRect/>
          </a:stretch>
        </p:blipFill>
        <p:spPr>
          <a:xfrm>
            <a:off x="179294" y="1183341"/>
            <a:ext cx="8787384" cy="5276725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2168338"/>
            <a:ext cx="8307387" cy="161925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3810000"/>
            <a:ext cx="8307387" cy="75303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2F12-BE78-D144-BC42-40C036DB4954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DirectionalButtons-RightOnl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266" y="533400"/>
            <a:ext cx="752475" cy="352425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68C709B4-8487-4F42-B174-93316E1FE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466850"/>
            <a:ext cx="8308039" cy="1128432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07224" y="2623296"/>
            <a:ext cx="4717676" cy="38312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213" y="2770187"/>
            <a:ext cx="3429093" cy="35768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2F12-BE78-D144-BC42-40C036DB4954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09B4-8487-4F42-B174-93316E1FE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182880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2F12-BE78-D144-BC42-40C036DB4954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5298140" y="1169894"/>
            <a:ext cx="3671047" cy="52760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182880" y="1169894"/>
            <a:ext cx="8787384" cy="2106706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3329268"/>
            <a:ext cx="8346141" cy="1014132"/>
          </a:xfrm>
        </p:spPr>
        <p:txBody>
          <a:bodyPr anchor="b"/>
          <a:lstStyle>
            <a:lvl1pPr algn="l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4343399"/>
            <a:ext cx="8346141" cy="190976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2F12-BE78-D144-BC42-40C036DB4954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82880" y="3281082"/>
            <a:ext cx="8787384" cy="3174582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ireframeOverlay-PCVertical.png"/>
          <p:cNvPicPr>
            <a:picLocks noChangeAspect="1"/>
          </p:cNvPicPr>
          <p:nvPr/>
        </p:nvPicPr>
        <p:blipFill>
          <a:blip r:embed="rId2"/>
          <a:srcRect b="-123309"/>
          <a:stretch>
            <a:fillRect/>
          </a:stretch>
        </p:blipFill>
        <p:spPr>
          <a:xfrm>
            <a:off x="3835212" y="1179575"/>
            <a:ext cx="5133975" cy="5275013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0" y="1680882"/>
            <a:ext cx="431389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00" y="2837329"/>
            <a:ext cx="4313891" cy="341583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2F12-BE78-D144-BC42-40C036DB4954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82880" y="1179576"/>
            <a:ext cx="3671047" cy="220531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10" name="Picture Placeholder 10"/>
          <p:cNvSpPr>
            <a:spLocks noGrp="1"/>
          </p:cNvSpPr>
          <p:nvPr>
            <p:ph type="pic" sz="quarter" idx="15"/>
          </p:nvPr>
        </p:nvSpPr>
        <p:spPr>
          <a:xfrm>
            <a:off x="2015983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12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182880" y="3383280"/>
            <a:ext cx="1837944" cy="3072384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Click icon to add picture</a:t>
            </a:r>
            <a:endParaRPr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1219200"/>
            <a:ext cx="533400" cy="365125"/>
          </a:xfrm>
        </p:spPr>
        <p:txBody>
          <a:bodyPr/>
          <a:lstStyle/>
          <a:p>
            <a:fld id="{68C709B4-8487-4F42-B174-93316E1FE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2F12-BE78-D144-BC42-40C036DB4954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09B4-8487-4F42-B174-93316E1FE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VerticalTC.png"/>
          <p:cNvPicPr>
            <a:picLocks noChangeAspect="1"/>
          </p:cNvPicPr>
          <p:nvPr/>
        </p:nvPicPr>
        <p:blipFill>
          <a:blip r:embed="rId2"/>
          <a:srcRect t="-93650"/>
          <a:stretch>
            <a:fillRect/>
          </a:stretch>
        </p:blipFill>
        <p:spPr>
          <a:xfrm>
            <a:off x="7445188" y="1178128"/>
            <a:ext cx="1524000" cy="5275339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40705" y="1398494"/>
            <a:ext cx="1447800" cy="4849906"/>
          </a:xfrm>
        </p:spPr>
        <p:txBody>
          <a:bodyPr vert="eaVert"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17513" y="1398494"/>
            <a:ext cx="6669087" cy="4849906"/>
          </a:xfrm>
        </p:spPr>
        <p:txBody>
          <a:bodyPr vert="eaVert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2F12-BE78-D144-BC42-40C036DB4954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09B4-8487-4F42-B174-93316E1FE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2F12-BE78-D144-BC42-40C036DB4954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09B4-8487-4F42-B174-93316E1FE4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82880" y="1179576"/>
            <a:ext cx="8787384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5" descr="DirectionalButtons-LeftOnlyOnl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7488" y="538163"/>
            <a:ext cx="752475" cy="3524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25" y="2756646"/>
            <a:ext cx="8308975" cy="349175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2F12-BE78-D144-BC42-40C036DB4954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09B4-8487-4F42-B174-93316E1FE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TCFull.png"/>
          <p:cNvPicPr>
            <a:picLocks noChangeAspect="1"/>
          </p:cNvPicPr>
          <p:nvPr/>
        </p:nvPicPr>
        <p:blipFill>
          <a:blip r:embed="rId2"/>
          <a:srcRect l="-198711"/>
          <a:stretch>
            <a:fillRect/>
          </a:stretch>
        </p:blipFill>
        <p:spPr>
          <a:xfrm>
            <a:off x="177999" y="1179576"/>
            <a:ext cx="8788373" cy="5276088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>
                <a:schemeClr val="bg1">
                  <a:lumMod val="75000"/>
                </a:schemeClr>
              </a:buClr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2F12-BE78-D144-BC42-40C036DB4954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09B4-8487-4F42-B174-93316E1FE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ireframeOverlay-SectionH.png"/>
          <p:cNvPicPr>
            <a:picLocks noChangeAspect="1"/>
          </p:cNvPicPr>
          <p:nvPr/>
        </p:nvPicPr>
        <p:blipFill>
          <a:blip r:embed="rId2"/>
          <a:srcRect r="-91875"/>
          <a:stretch>
            <a:fillRect/>
          </a:stretch>
        </p:blipFill>
        <p:spPr>
          <a:xfrm>
            <a:off x="182880" y="1179576"/>
            <a:ext cx="8785105" cy="5276088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429000"/>
            <a:ext cx="6591300" cy="1371600"/>
          </a:xfrm>
        </p:spPr>
        <p:txBody>
          <a:bodyPr anchor="b" anchorCtr="0"/>
          <a:lstStyle>
            <a:lvl1pPr algn="r">
              <a:defRPr sz="4800" b="0" cap="none" baseline="0"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4800599"/>
            <a:ext cx="6591300" cy="1066801"/>
          </a:xfrm>
        </p:spPr>
        <p:txBody>
          <a:bodyPr anchor="t" anchorCtr="0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2F12-BE78-D144-BC42-40C036DB4954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09B4-8487-4F42-B174-93316E1FE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16859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3214" y="2770188"/>
            <a:ext cx="3840480" cy="3464765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2F12-BE78-D144-BC42-40C036DB4954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09B4-8487-4F42-B174-93316E1FE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6859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859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752" y="2675964"/>
            <a:ext cx="3840480" cy="64545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752" y="3307976"/>
            <a:ext cx="3840480" cy="2925762"/>
          </a:xfrm>
        </p:spPr>
        <p:txBody>
          <a:bodyPr>
            <a:normAutofit/>
          </a:bodyPr>
          <a:lstStyle>
            <a:lvl1pPr>
              <a:spcBef>
                <a:spcPts val="1800"/>
              </a:spcBef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2F12-BE78-D144-BC42-40C036DB4954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09B4-8487-4F42-B174-93316E1FE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wireframeOverlay-Cont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94" y="1179576"/>
            <a:ext cx="8787384" cy="1440702"/>
          </a:xfrm>
          <a:prstGeom prst="rect">
            <a:avLst/>
          </a:prstGeom>
          <a:gradFill>
            <a:gsLst>
              <a:gs pos="0">
                <a:schemeClr val="tx2"/>
              </a:gs>
              <a:gs pos="100000">
                <a:schemeClr val="bg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2F12-BE78-D144-BC42-40C036DB4954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09B4-8487-4F42-B174-93316E1FE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2F12-BE78-D144-BC42-40C036DB4954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09B4-8487-4F42-B174-93316E1FE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reframeOverlay-ContentCap.png"/>
          <p:cNvPicPr>
            <a:picLocks noChangeAspect="1"/>
          </p:cNvPicPr>
          <p:nvPr/>
        </p:nvPicPr>
        <p:blipFill>
          <a:blip r:embed="rId2"/>
          <a:srcRect b="-135871"/>
          <a:stretch>
            <a:fillRect/>
          </a:stretch>
        </p:blipFill>
        <p:spPr>
          <a:xfrm>
            <a:off x="182880" y="1179575"/>
            <a:ext cx="4228522" cy="5274037"/>
          </a:xfrm>
          <a:prstGeom prst="rect">
            <a:avLst/>
          </a:prstGeom>
          <a:gradFill>
            <a:gsLst>
              <a:gs pos="0">
                <a:schemeClr val="bg2"/>
              </a:gs>
              <a:gs pos="100000">
                <a:schemeClr val="tx2"/>
              </a:gs>
            </a:gsLst>
            <a:lin ang="5400000" scaled="0"/>
          </a:gradFill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859" y="1680882"/>
            <a:ext cx="3697941" cy="1162050"/>
          </a:xfrm>
        </p:spPr>
        <p:txBody>
          <a:bodyPr anchor="b"/>
          <a:lstStyle>
            <a:lvl1pPr algn="l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2341" y="1600200"/>
            <a:ext cx="4101353" cy="46529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859" y="2837329"/>
            <a:ext cx="3697941" cy="341583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  <a:buFont typeface="Wingdings" pitchFamily="2" charset="2"/>
              <a:buNone/>
            </a:pPr>
            <a:r>
              <a:rPr lang="es-ES_tradnl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82F12-BE78-D144-BC42-40C036DB4954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709B4-8487-4F42-B174-93316E1FE4F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2.png"/><Relationship Id="rId19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5925" y="1456765"/>
            <a:ext cx="8308975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5925" y="2770188"/>
            <a:ext cx="8308975" cy="34782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0105" y="6454588"/>
            <a:ext cx="23980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A0E82F12-BE78-D144-BC42-40C036DB4954}" type="datetimeFigureOut">
              <a:rPr lang="en-US" smtClean="0"/>
              <a:pPr/>
              <a:t>9/20/12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976" y="6454588"/>
            <a:ext cx="3657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12192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68C709B4-8487-4F42-B174-93316E1FE4F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HomeButton.png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2450" y="526116"/>
            <a:ext cx="457200" cy="352425"/>
          </a:xfrm>
          <a:prstGeom prst="rect">
            <a:avLst/>
          </a:prstGeom>
        </p:spPr>
      </p:pic>
      <p:pic>
        <p:nvPicPr>
          <p:cNvPr id="10" name="Picture 9" descr="DirectionalButtons-Full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826188" y="526116"/>
            <a:ext cx="752475" cy="35242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  <p:sldLayoutId r:id="rId13"/>
    <p:sldLayoutId r:id="rId14"/>
    <p:sldLayoutId r:id="rId15"/>
    <p:sldLayoutId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1">
            <a:lumMod val="85000"/>
            <a:lumOff val="15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0000"/>
        <a:buFont typeface="Wingdings" pitchFamily="2" charset="2"/>
        <a:buChar char="l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5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4" Type="http://schemas.openxmlformats.org/officeDocument/2006/relationships/image" Target="../media/image33.jpeg"/><Relationship Id="rId5" Type="http://schemas.openxmlformats.org/officeDocument/2006/relationships/image" Target="../media/image27.gif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1600200"/>
            <a:ext cx="8307387" cy="1219200"/>
          </a:xfrm>
        </p:spPr>
        <p:txBody>
          <a:bodyPr>
            <a:noAutofit/>
          </a:bodyPr>
          <a:lstStyle/>
          <a:p>
            <a:r>
              <a:rPr lang="es-ES_tradnl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Aproximación a las nuevas competencias del bibliotecario</a:t>
            </a:r>
            <a:endParaRPr lang="es-ES_tradnl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7513" y="2743200"/>
            <a:ext cx="8307387" cy="753036"/>
          </a:xfrm>
        </p:spPr>
        <p:txBody>
          <a:bodyPr>
            <a:noAutofit/>
          </a:bodyPr>
          <a:lstStyle/>
          <a:p>
            <a:pPr algn="r"/>
            <a:endParaRPr lang="es-ES_tradnl" sz="2400" dirty="0" smtClean="0"/>
          </a:p>
          <a:p>
            <a:pPr algn="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Daniel Machin 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Mastromatteo</a:t>
            </a:r>
          </a:p>
          <a:p>
            <a:pPr algn="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Instituto de Estudios de la Informaci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ón</a:t>
            </a:r>
          </a:p>
          <a:p>
            <a:pPr algn="r"/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de Tallinn, Estonia</a:t>
            </a:r>
            <a:endParaRPr lang="es-ES_tradnl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@judamasmas</a:t>
            </a:r>
            <a:endParaRPr lang="es-ES_trad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4_by-n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4799" y="6332354"/>
            <a:ext cx="1066799" cy="3732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2467" y="5638800"/>
            <a:ext cx="819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8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</a:pP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Universidad Aut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ónoma de Chapingo</a:t>
            </a:r>
            <a:endParaRPr lang="es-ES_tradnl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86267" y="198120"/>
            <a:ext cx="8771466" cy="7162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80000" y="457200"/>
            <a:ext cx="8784000" cy="72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8" name="TextBox 7"/>
          <p:cNvSpPr txBox="1"/>
          <p:nvPr/>
        </p:nvSpPr>
        <p:spPr>
          <a:xfrm>
            <a:off x="1828800" y="145804"/>
            <a:ext cx="7048501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>
              <a:lnSpc>
                <a:spcPct val="8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</a:pPr>
            <a:r>
              <a:rPr lang="es-ES_tradnl" sz="3600" b="1" i="1" dirty="0" smtClean="0"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3er</a:t>
            </a:r>
            <a:r>
              <a:rPr lang="es-ES_tradnl" sz="3600" b="1" i="1" dirty="0" smtClean="0"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Encuentro Nacional y                        1er Internacional de Bibliotecarios</a:t>
            </a:r>
            <a:endParaRPr lang="es-ES_tradnl" sz="3600" b="1" i="1" dirty="0" smtClean="0">
              <a:solidFill>
                <a:srgbClr val="2650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467" y="6000690"/>
            <a:ext cx="81957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80000"/>
              </a:lnSpc>
              <a:spcBef>
                <a:spcPts val="20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</a:pP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éxico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4 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octubre de </a:t>
            </a:r>
            <a:r>
              <a:rPr lang="es-ES_tradnl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</a:p>
        </p:txBody>
      </p:sp>
      <p:pic>
        <p:nvPicPr>
          <p:cNvPr id="11" name="Picture 10" descr="Screen Shot 2012-09-20 at 12.26.24 PM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650" y="198120"/>
            <a:ext cx="1603950" cy="986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889000" y="174625"/>
            <a:ext cx="8307388" cy="815975"/>
          </a:xfrm>
        </p:spPr>
        <p:txBody>
          <a:bodyPr/>
          <a:lstStyle/>
          <a:p>
            <a:r>
              <a:rPr lang="es-ES_tradnl" sz="3900" b="1" i="1" smtClean="0"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¿Biblioteca Virtual, Digital o 2.0?</a:t>
            </a:r>
          </a:p>
        </p:txBody>
      </p:sp>
      <p:sp>
        <p:nvSpPr>
          <p:cNvPr id="11" name="Oval 10"/>
          <p:cNvSpPr/>
          <p:nvPr/>
        </p:nvSpPr>
        <p:spPr>
          <a:xfrm>
            <a:off x="4114800" y="4034549"/>
            <a:ext cx="2820094" cy="2594851"/>
          </a:xfrm>
          <a:prstGeom prst="ellipse">
            <a:avLst/>
          </a:prstGeom>
          <a:solidFill>
            <a:schemeClr val="accent2">
              <a:lumMod val="75000"/>
              <a:alpha val="70000"/>
            </a:schemeClr>
          </a:solidFill>
          <a:ln>
            <a:solidFill>
              <a:srgbClr val="15310C"/>
            </a:solidFill>
          </a:ln>
          <a:effectLst>
            <a:innerShdw blurRad="50800" dist="25400" dir="2340000">
              <a:schemeClr val="bg1">
                <a:lumMod val="65000"/>
                <a:alpha val="75000"/>
              </a:scheme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grpSp>
        <p:nvGrpSpPr>
          <p:cNvPr id="17" name="Group 16"/>
          <p:cNvGrpSpPr/>
          <p:nvPr/>
        </p:nvGrpSpPr>
        <p:grpSpPr>
          <a:xfrm>
            <a:off x="1981200" y="1066800"/>
            <a:ext cx="4848691" cy="4465139"/>
            <a:chOff x="1981200" y="1066800"/>
            <a:chExt cx="4848691" cy="4465139"/>
          </a:xfrm>
        </p:grpSpPr>
        <p:sp>
          <p:nvSpPr>
            <p:cNvPr id="4" name="Oval 3"/>
            <p:cNvSpPr/>
            <p:nvPr/>
          </p:nvSpPr>
          <p:spPr>
            <a:xfrm>
              <a:off x="1981200" y="2417298"/>
              <a:ext cx="2820094" cy="2594851"/>
            </a:xfrm>
            <a:prstGeom prst="ellipse">
              <a:avLst/>
            </a:prstGeom>
            <a:solidFill>
              <a:schemeClr val="bg2">
                <a:lumMod val="50000"/>
                <a:alpha val="70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innerShdw blurRad="50800" dist="25400" dir="2340000">
                <a:schemeClr val="bg1">
                  <a:lumMod val="65000"/>
                  <a:alpha val="75000"/>
                </a:scheme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" name="Oval 5"/>
            <p:cNvSpPr/>
            <p:nvPr/>
          </p:nvSpPr>
          <p:spPr>
            <a:xfrm>
              <a:off x="3826513" y="2417298"/>
              <a:ext cx="2820094" cy="2594851"/>
            </a:xfrm>
            <a:prstGeom prst="ellipse">
              <a:avLst/>
            </a:prstGeom>
            <a:solidFill>
              <a:schemeClr val="accent6">
                <a:lumMod val="75000"/>
                <a:alpha val="7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innerShdw blurRad="50800" dist="25400" dir="2340000">
                <a:schemeClr val="bg1">
                  <a:lumMod val="65000"/>
                  <a:alpha val="75000"/>
                </a:scheme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" name="Oval 6"/>
            <p:cNvSpPr/>
            <p:nvPr/>
          </p:nvSpPr>
          <p:spPr>
            <a:xfrm>
              <a:off x="3052916" y="2417298"/>
              <a:ext cx="2820094" cy="2594851"/>
            </a:xfrm>
            <a:prstGeom prst="ellipse">
              <a:avLst/>
            </a:prstGeom>
            <a:solidFill>
              <a:srgbClr val="008000">
                <a:alpha val="49000"/>
              </a:srgbClr>
            </a:solidFill>
            <a:ln>
              <a:solidFill>
                <a:srgbClr val="15310C"/>
              </a:solidFill>
            </a:ln>
            <a:effectLst>
              <a:innerShdw blurRad="50800" dist="25400" dir="2340000">
                <a:schemeClr val="bg1">
                  <a:lumMod val="65000"/>
                  <a:alpha val="75000"/>
                </a:scheme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" name="TextBox 7"/>
            <p:cNvSpPr txBox="1"/>
            <p:nvPr/>
          </p:nvSpPr>
          <p:spPr>
            <a:xfrm rot="18212034">
              <a:off x="1710303" y="3071589"/>
              <a:ext cx="236370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b="1" smtClean="0"/>
                <a:t>Biblioteca Clásica</a:t>
              </a:r>
              <a:endParaRPr lang="es-ES_tradnl" sz="2000" b="1"/>
            </a:p>
          </p:txBody>
        </p:sp>
        <p:sp>
          <p:nvSpPr>
            <p:cNvPr id="9" name="TextBox 8"/>
            <p:cNvSpPr txBox="1"/>
            <p:nvPr/>
          </p:nvSpPr>
          <p:spPr>
            <a:xfrm rot="3887937">
              <a:off x="4885493" y="3274940"/>
              <a:ext cx="23159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b="1" smtClean="0"/>
                <a:t>Biblioteca Digital</a:t>
              </a:r>
              <a:endParaRPr lang="es-ES_tradnl" sz="2000" b="1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387213" y="3514578"/>
              <a:ext cx="208935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b="1" smtClean="0"/>
                <a:t>Biblioteca 2.0</a:t>
              </a:r>
              <a:endParaRPr lang="es-ES_tradnl" sz="2000" b="1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44094" y="5131829"/>
              <a:ext cx="2485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b="1" smtClean="0"/>
                <a:t>Biblioteca Virtual</a:t>
              </a:r>
              <a:endParaRPr lang="es-ES_tradnl" sz="2000" b="1"/>
            </a:p>
          </p:txBody>
        </p:sp>
        <p:sp>
          <p:nvSpPr>
            <p:cNvPr id="13" name="Up Arrow 12"/>
            <p:cNvSpPr/>
            <p:nvPr/>
          </p:nvSpPr>
          <p:spPr>
            <a:xfrm flipH="1">
              <a:off x="4294527" y="1657643"/>
              <a:ext cx="262725" cy="1434905"/>
            </a:xfrm>
            <a:prstGeom prst="up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167204" y="1066800"/>
              <a:ext cx="248579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b="1" smtClean="0"/>
                <a:t>Biblioteca Híbrida</a:t>
              </a:r>
              <a:endParaRPr lang="es-ES_tradnl" sz="2000" b="1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417513" y="304800"/>
            <a:ext cx="8307387" cy="8157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1" u="none" strike="noStrike" kern="1200" cap="none" spc="0" normalizeH="0" baseline="0" dirty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El Objeto de Estudio</a:t>
            </a:r>
            <a:endParaRPr kumimoji="0" lang="es-ES_tradnl" sz="4400" b="1" i="1" u="none" strike="noStrike" kern="1200" cap="none" spc="0" normalizeH="0" baseline="0" dirty="0">
              <a:ln>
                <a:noFill/>
              </a:ln>
              <a:solidFill>
                <a:srgbClr val="2650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optical-dis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776109">
            <a:off x="2294129" y="4476203"/>
            <a:ext cx="1862328" cy="1524000"/>
          </a:xfrm>
          <a:prstGeom prst="rect">
            <a:avLst/>
          </a:prstGeom>
        </p:spPr>
      </p:pic>
      <p:pic>
        <p:nvPicPr>
          <p:cNvPr id="9" name="Picture 8" descr="bookpro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94" y="2624667"/>
            <a:ext cx="2132137" cy="3471333"/>
          </a:xfrm>
          <a:prstGeom prst="rect">
            <a:avLst/>
          </a:prstGeom>
        </p:spPr>
      </p:pic>
      <p:pic>
        <p:nvPicPr>
          <p:cNvPr id="12" name="Picture 11" descr="maagzinesstackedup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117" y="2626834"/>
            <a:ext cx="1907201" cy="1843566"/>
          </a:xfrm>
          <a:prstGeom prst="rect">
            <a:avLst/>
          </a:prstGeom>
        </p:spPr>
      </p:pic>
      <p:pic>
        <p:nvPicPr>
          <p:cNvPr id="8" name="Picture 7" descr="ist2_4610923-binary-cod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7732" y="2624667"/>
            <a:ext cx="5080001" cy="38354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17513" y="1795182"/>
            <a:ext cx="3461807" cy="676835"/>
          </a:xfrm>
        </p:spPr>
        <p:txBody>
          <a:bodyPr/>
          <a:lstStyle/>
          <a:p>
            <a:r>
              <a:rPr lang="es-ES_tradnl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Objetos físicos o </a:t>
            </a:r>
            <a:br>
              <a:rPr lang="es-ES_tradnl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análogicos</a:t>
            </a:r>
            <a:endParaRPr lang="es-ES_tradnl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114800" y="1795181"/>
            <a:ext cx="4114800" cy="6768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1200" cap="none" spc="0" normalizeH="0" baseline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Objetos intangibles o digitales</a:t>
            </a:r>
            <a:endParaRPr kumimoji="0" lang="es-ES_tradnl" sz="3200" b="1" i="0" u="none" strike="noStrike" kern="1200" cap="none" spc="0" normalizeH="0" baseline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92113" y="1549400"/>
            <a:ext cx="8308975" cy="711200"/>
          </a:xfrm>
        </p:spPr>
        <p:txBody>
          <a:bodyPr/>
          <a:lstStyle/>
          <a:p>
            <a:pPr algn="r"/>
            <a:r>
              <a:rPr lang="es-ES_tradnl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 ¿y por qué competencias? Repensar los propios roles </a:t>
            </a:r>
            <a:br>
              <a:rPr lang="es-ES_tradnl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el papel de la tecnología</a:t>
            </a:r>
            <a:endParaRPr lang="es-ES_tradnl" sz="28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7513" y="304800"/>
            <a:ext cx="8307387" cy="8157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1" u="none" strike="noStrike" kern="1200" cap="none" spc="0" normalizeH="0" baseline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Bibliotecarios</a:t>
            </a:r>
            <a:r>
              <a:rPr kumimoji="0" lang="es-ES_tradnl" sz="4400" b="1" i="1" u="none" strike="noStrike" kern="1200" cap="none" spc="0" normalizeH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2.0</a:t>
            </a:r>
            <a:endParaRPr kumimoji="0" lang="es-ES_tradnl" sz="4400" b="1" i="1" u="none" strike="noStrike" kern="1200" cap="none" spc="0" normalizeH="0" baseline="0">
              <a:ln>
                <a:noFill/>
              </a:ln>
              <a:solidFill>
                <a:srgbClr val="2650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Picture 3" descr="William-Gibs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1" y="2628900"/>
            <a:ext cx="2730499" cy="3821262"/>
          </a:xfrm>
          <a:prstGeom prst="rect">
            <a:avLst/>
          </a:prstGeom>
        </p:spPr>
      </p:pic>
      <p:pic>
        <p:nvPicPr>
          <p:cNvPr id="5" name="Picture 4" descr="libraria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4826000" y="2654300"/>
            <a:ext cx="4114800" cy="3806601"/>
          </a:xfrm>
          <a:prstGeom prst="rect">
            <a:avLst/>
          </a:prstGeom>
        </p:spPr>
      </p:pic>
      <p:pic>
        <p:nvPicPr>
          <p:cNvPr id="6" name="Picture 5" descr="supli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808" y="2616200"/>
            <a:ext cx="2312831" cy="3833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90784" y="1795182"/>
            <a:ext cx="5896016" cy="676835"/>
          </a:xfrm>
        </p:spPr>
        <p:txBody>
          <a:bodyPr/>
          <a:lstStyle/>
          <a:p>
            <a:r>
              <a:rPr lang="es-ES_tradnl" dirty="0" smtClean="0"/>
              <a:t>Competencias de </a:t>
            </a:r>
            <a:br>
              <a:rPr lang="es-ES_tradnl" dirty="0" smtClean="0"/>
            </a:br>
            <a:r>
              <a:rPr lang="es-ES_tradnl" dirty="0" smtClean="0"/>
              <a:t>Gestión de la Información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sz="3200" smtClean="0"/>
              <a:t>Lado tradicional</a:t>
            </a:r>
          </a:p>
          <a:p>
            <a:endParaRPr lang="es-ES_tradnl" sz="320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_tradnl" sz="2400" smtClean="0"/>
              <a:t>Catalogación </a:t>
            </a:r>
          </a:p>
          <a:p>
            <a:r>
              <a:rPr lang="es-ES_tradnl" sz="2400" smtClean="0"/>
              <a:t>Clasificación</a:t>
            </a:r>
          </a:p>
          <a:p>
            <a:r>
              <a:rPr lang="es-ES_tradnl" sz="2400" smtClean="0"/>
              <a:t>Indizado</a:t>
            </a:r>
          </a:p>
          <a:p>
            <a:endParaRPr lang="es-ES_tradnl" sz="240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s-ES_tradnl" sz="3200" smtClean="0"/>
              <a:t>Entorno Digital</a:t>
            </a:r>
            <a:endParaRPr lang="es-ES_tradnl" sz="320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s-ES_tradnl" sz="2400" smtClean="0"/>
              <a:t>Descripción de Metadatos</a:t>
            </a:r>
          </a:p>
          <a:p>
            <a:r>
              <a:rPr lang="es-ES_tradnl" sz="2400" smtClean="0"/>
              <a:t>Elaboración de y ubicación dentro de una ontología</a:t>
            </a:r>
          </a:p>
          <a:p>
            <a:r>
              <a:rPr lang="es-ES_tradnl" sz="2400" smtClean="0"/>
              <a:t>Etiquetado, taxonomías, folksonomías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307387" cy="8157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1" u="none" strike="noStrike" kern="1200" cap="none" spc="0" normalizeH="0" baseline="0" dirty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Competencias del Bibliotecario 2.0</a:t>
            </a:r>
            <a:endParaRPr kumimoji="0" lang="es-ES_tradnl" sz="3600" b="1" i="1" u="none" strike="noStrike" kern="1200" cap="none" spc="0" normalizeH="0" baseline="0" dirty="0">
              <a:ln>
                <a:noFill/>
              </a:ln>
              <a:solidFill>
                <a:srgbClr val="2650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HIDDEN_264_9152_FOTO_gestion-informac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68" y="1004920"/>
            <a:ext cx="2458442" cy="17552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32965"/>
            <a:ext cx="5666232" cy="676835"/>
          </a:xfrm>
        </p:spPr>
        <p:txBody>
          <a:bodyPr/>
          <a:lstStyle/>
          <a:p>
            <a:r>
              <a:rPr lang="es-ES_tradnl" dirty="0" smtClean="0"/>
              <a:t>Competencias Tecnológicas</a:t>
            </a:r>
            <a:endParaRPr lang="es-ES_tradnl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16858" y="3048000"/>
            <a:ext cx="4155141" cy="3429000"/>
          </a:xfrm>
        </p:spPr>
        <p:txBody>
          <a:bodyPr>
            <a:noAutofit/>
          </a:bodyPr>
          <a:lstStyle/>
          <a:p>
            <a:r>
              <a:rPr lang="es-ES_tradnl" sz="2400" dirty="0" smtClean="0"/>
              <a:t>Blogs</a:t>
            </a:r>
          </a:p>
          <a:p>
            <a:r>
              <a:rPr lang="es-ES_tradnl" sz="2400" dirty="0" smtClean="0"/>
              <a:t>Arquitectura de la información</a:t>
            </a:r>
          </a:p>
          <a:p>
            <a:r>
              <a:rPr lang="es-ES_tradnl" sz="2400" dirty="0" smtClean="0"/>
              <a:t>Web 2.0</a:t>
            </a:r>
          </a:p>
          <a:p>
            <a:r>
              <a:rPr lang="es-ES_tradnl" sz="2400" dirty="0" smtClean="0"/>
              <a:t>Edición audiovisual</a:t>
            </a:r>
          </a:p>
          <a:p>
            <a:r>
              <a:rPr lang="es-ES_tradnl" sz="2400" dirty="0" smtClean="0"/>
              <a:t>RSS</a:t>
            </a:r>
            <a:endParaRPr lang="es-ES_tradnl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73752" y="2675964"/>
            <a:ext cx="3840480" cy="3557774"/>
          </a:xfrm>
        </p:spPr>
        <p:txBody>
          <a:bodyPr>
            <a:normAutofit lnSpcReduction="10000"/>
          </a:bodyPr>
          <a:lstStyle/>
          <a:p>
            <a:r>
              <a:rPr lang="es-ES_tradnl" sz="2400" dirty="0" smtClean="0"/>
              <a:t>Juegos de video</a:t>
            </a:r>
          </a:p>
          <a:p>
            <a:r>
              <a:rPr lang="es-ES_tradnl" sz="2400" dirty="0" smtClean="0"/>
              <a:t>HTML básico</a:t>
            </a:r>
          </a:p>
          <a:p>
            <a:r>
              <a:rPr lang="es-ES_tradnl" sz="2400" dirty="0" smtClean="0"/>
              <a:t>Aprender a usar servicios o herramientas digitales</a:t>
            </a:r>
          </a:p>
          <a:p>
            <a:r>
              <a:rPr lang="es-ES_tradnl" sz="2400" dirty="0" smtClean="0"/>
              <a:t>Cómo funciona en una biblioteca?</a:t>
            </a:r>
          </a:p>
          <a:p>
            <a:r>
              <a:rPr lang="es-ES_tradnl" sz="2400" dirty="0" smtClean="0"/>
              <a:t>Contar historias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307387" cy="8157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1" u="none" strike="noStrike" kern="1200" cap="none" spc="0" normalizeH="0" baseline="0" dirty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Competencias del Bibliotecario 2.0</a:t>
            </a:r>
            <a:endParaRPr kumimoji="0" lang="es-ES_tradnl" sz="3600" b="1" i="1" u="none" strike="noStrike" kern="1200" cap="none" spc="0" normalizeH="0" baseline="0" dirty="0">
              <a:ln>
                <a:noFill/>
              </a:ln>
              <a:solidFill>
                <a:srgbClr val="2650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tumblr_lj8ynw4kj31qeh2gno1_5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52" y="1025233"/>
            <a:ext cx="2656771" cy="18703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2739" y="1456765"/>
            <a:ext cx="5471013" cy="676835"/>
          </a:xfrm>
        </p:spPr>
        <p:txBody>
          <a:bodyPr/>
          <a:lstStyle/>
          <a:p>
            <a:r>
              <a:rPr lang="es-ES_tradnl" dirty="0" smtClean="0"/>
              <a:t>Competencias Informativas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79120" y="3714175"/>
            <a:ext cx="3840480" cy="41532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s-ES_tradnl" sz="3200" dirty="0" smtClean="0"/>
              <a:t>Información</a:t>
            </a:r>
          </a:p>
          <a:p>
            <a:endParaRPr lang="es-ES_tradnl" sz="32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60120" y="4346186"/>
            <a:ext cx="3840480" cy="1882588"/>
          </a:xfrm>
        </p:spPr>
        <p:txBody>
          <a:bodyPr/>
          <a:lstStyle/>
          <a:p>
            <a:r>
              <a:rPr lang="es-ES_tradnl" sz="2400" dirty="0" smtClean="0"/>
              <a:t>Acceso</a:t>
            </a:r>
          </a:p>
          <a:p>
            <a:r>
              <a:rPr lang="es-ES_tradnl" sz="2400" dirty="0" smtClean="0"/>
              <a:t>Evaluación</a:t>
            </a:r>
          </a:p>
          <a:p>
            <a:r>
              <a:rPr lang="es-ES_tradnl" sz="2400" dirty="0" smtClean="0"/>
              <a:t>Uso</a:t>
            </a:r>
            <a:endParaRPr lang="es-ES_tradnl" sz="24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4439138" y="2475394"/>
            <a:ext cx="4167136" cy="3753380"/>
            <a:chOff x="4439138" y="2475394"/>
            <a:chExt cx="4167136" cy="3753380"/>
          </a:xfrm>
        </p:grpSpPr>
        <p:sp>
          <p:nvSpPr>
            <p:cNvPr id="13" name="Oval 12"/>
            <p:cNvSpPr/>
            <p:nvPr/>
          </p:nvSpPr>
          <p:spPr>
            <a:xfrm>
              <a:off x="4439138" y="2590800"/>
              <a:ext cx="2571262" cy="2342574"/>
            </a:xfrm>
            <a:prstGeom prst="ellipse">
              <a:avLst/>
            </a:prstGeom>
            <a:solidFill>
              <a:schemeClr val="bg2">
                <a:lumMod val="60000"/>
                <a:lumOff val="40000"/>
                <a:alpha val="49000"/>
              </a:schemeClr>
            </a:solidFill>
            <a:ln>
              <a:solidFill>
                <a:schemeClr val="bg2">
                  <a:lumMod val="75000"/>
                </a:schemeClr>
              </a:solidFill>
            </a:ln>
            <a:effectLst>
              <a:innerShdw blurRad="50800" dist="25400" dir="2340000">
                <a:schemeClr val="bg1">
                  <a:lumMod val="65000"/>
                  <a:alpha val="75000"/>
                </a:scheme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5" name="Oval 14"/>
            <p:cNvSpPr/>
            <p:nvPr/>
          </p:nvSpPr>
          <p:spPr>
            <a:xfrm>
              <a:off x="5734538" y="2686626"/>
              <a:ext cx="2571262" cy="234257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  <a:alpha val="49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  <a:effectLst>
              <a:innerShdw blurRad="50800" dist="25400" dir="2340000">
                <a:schemeClr val="bg1">
                  <a:lumMod val="65000"/>
                  <a:alpha val="75000"/>
                </a:scheme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6" name="Oval 15"/>
            <p:cNvSpPr/>
            <p:nvPr/>
          </p:nvSpPr>
          <p:spPr>
            <a:xfrm>
              <a:off x="5886938" y="3886200"/>
              <a:ext cx="2571262" cy="2342574"/>
            </a:xfrm>
            <a:prstGeom prst="ellipse">
              <a:avLst/>
            </a:prstGeom>
            <a:solidFill>
              <a:srgbClr val="008000">
                <a:alpha val="49000"/>
              </a:srgbClr>
            </a:solidFill>
            <a:ln>
              <a:solidFill>
                <a:srgbClr val="15310C"/>
              </a:solidFill>
            </a:ln>
            <a:effectLst>
              <a:innerShdw blurRad="50800" dist="25400" dir="2340000">
                <a:schemeClr val="bg1">
                  <a:lumMod val="65000"/>
                  <a:alpha val="75000"/>
                </a:scheme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8" name="TextBox 17"/>
            <p:cNvSpPr txBox="1"/>
            <p:nvPr/>
          </p:nvSpPr>
          <p:spPr>
            <a:xfrm rot="18212034">
              <a:off x="4364523" y="3073951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b="1" dirty="0" smtClean="0"/>
                <a:t>Competencias Informativas</a:t>
              </a:r>
              <a:endParaRPr lang="es-ES_tradnl" sz="2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487522">
              <a:off x="6701274" y="3169769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_tradnl" sz="2000" b="1" dirty="0" smtClean="0"/>
                <a:t>Competencias Digitales</a:t>
              </a:r>
              <a:endParaRPr lang="es-ES_tradnl" sz="2000" b="1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48400" y="5007114"/>
              <a:ext cx="1905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_tradnl" sz="2000" b="1" dirty="0" smtClean="0"/>
                <a:t>Nuevas Competencias</a:t>
              </a:r>
              <a:endParaRPr lang="es-ES_tradnl" sz="2000" b="1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228600" y="152400"/>
            <a:ext cx="8307387" cy="8157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1" u="none" strike="noStrike" kern="1200" cap="none" spc="0" normalizeH="0" baseline="0" dirty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Competencias del Bibliotecario 2.0</a:t>
            </a:r>
            <a:endParaRPr kumimoji="0" lang="es-ES_tradnl" sz="3600" b="1" i="1" u="none" strike="noStrike" kern="1200" cap="none" spc="0" normalizeH="0" baseline="0" dirty="0">
              <a:ln>
                <a:noFill/>
              </a:ln>
              <a:solidFill>
                <a:srgbClr val="2650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Picture 13" descr="teacher librari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01" y="1027974"/>
            <a:ext cx="1968500" cy="2553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1770" y="1524498"/>
            <a:ext cx="6063298" cy="676835"/>
          </a:xfrm>
        </p:spPr>
        <p:txBody>
          <a:bodyPr/>
          <a:lstStyle/>
          <a:p>
            <a:r>
              <a:rPr lang="es-ES_tradnl" dirty="0" smtClean="0"/>
              <a:t>Competencias Interpersonales</a:t>
            </a:r>
            <a:endParaRPr lang="es-ES_tradnl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2675964"/>
            <a:ext cx="3342939" cy="645459"/>
          </a:xfrm>
        </p:spPr>
        <p:txBody>
          <a:bodyPr>
            <a:normAutofit/>
          </a:bodyPr>
          <a:lstStyle/>
          <a:p>
            <a:r>
              <a:rPr lang="es-ES_tradnl" dirty="0" smtClean="0">
                <a:solidFill>
                  <a:schemeClr val="tx1"/>
                </a:solidFill>
              </a:rPr>
              <a:t>Capacidad de trabajar</a:t>
            </a:r>
            <a:endParaRPr lang="es-ES_tradnl" dirty="0">
              <a:solidFill>
                <a:schemeClr val="tx1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1219200" y="3307976"/>
            <a:ext cx="4343400" cy="2925762"/>
          </a:xfrm>
        </p:spPr>
        <p:txBody>
          <a:bodyPr/>
          <a:lstStyle/>
          <a:p>
            <a:r>
              <a:rPr lang="es-ES_tradnl" sz="2400" dirty="0" smtClean="0">
                <a:solidFill>
                  <a:schemeClr val="tx1"/>
                </a:solidFill>
              </a:rPr>
              <a:t>desde el hogar</a:t>
            </a:r>
          </a:p>
          <a:p>
            <a:r>
              <a:rPr lang="es-ES_tradnl" sz="2400" dirty="0" smtClean="0">
                <a:solidFill>
                  <a:schemeClr val="tx1"/>
                </a:solidFill>
              </a:rPr>
              <a:t>en un entorno multicultural</a:t>
            </a:r>
          </a:p>
          <a:p>
            <a:r>
              <a:rPr lang="es-ES_tradnl" sz="2400" dirty="0" smtClean="0">
                <a:solidFill>
                  <a:schemeClr val="tx1"/>
                </a:solidFill>
              </a:rPr>
              <a:t>de forma colaborativa</a:t>
            </a:r>
            <a:endParaRPr lang="es-ES_tradnl" sz="24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16858" y="5029200"/>
            <a:ext cx="8119129" cy="1204538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Manejar otro idioma</a:t>
            </a:r>
          </a:p>
          <a:p>
            <a:r>
              <a:rPr lang="es-ES_tradnl" sz="2400" dirty="0" smtClean="0"/>
              <a:t>Tener un trato profesional e impecable con el usuario</a:t>
            </a:r>
          </a:p>
          <a:p>
            <a:endParaRPr lang="es-ES_tradnl" sz="24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307387" cy="8157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1" u="none" strike="noStrike" kern="1200" cap="none" spc="0" normalizeH="0" baseline="0" dirty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Competencias del Bibliotecario 2.0</a:t>
            </a:r>
            <a:endParaRPr kumimoji="0" lang="es-ES_tradnl" sz="3600" b="1" i="1" u="none" strike="noStrike" kern="1200" cap="none" spc="0" normalizeH="0" baseline="0" dirty="0">
              <a:ln>
                <a:noFill/>
              </a:ln>
              <a:solidFill>
                <a:srgbClr val="2650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hand-sha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33" y="994410"/>
            <a:ext cx="1869604" cy="1748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8600" y="2590800"/>
            <a:ext cx="8729133" cy="384386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" name="Picture 9" descr="543307141_e58a1628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15480" y="2783262"/>
            <a:ext cx="1847320" cy="316033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15924" y="3048000"/>
            <a:ext cx="4841876" cy="3557774"/>
          </a:xfrm>
        </p:spPr>
        <p:txBody>
          <a:bodyPr>
            <a:normAutofit fontScale="92500"/>
          </a:bodyPr>
          <a:lstStyle/>
          <a:p>
            <a:r>
              <a:rPr lang="es-ES_tradnl" sz="2400" smtClean="0"/>
              <a:t>Hacia los bibliotecarios 2.0</a:t>
            </a:r>
          </a:p>
          <a:p>
            <a:r>
              <a:rPr lang="es-ES_tradnl" sz="2400" smtClean="0"/>
              <a:t>Desarrollar competencias tecnológicas</a:t>
            </a:r>
          </a:p>
          <a:p>
            <a:r>
              <a:rPr lang="es-ES_tradnl" sz="2400" smtClean="0"/>
              <a:t>Redes sociales, creación de contenido</a:t>
            </a:r>
          </a:p>
          <a:p>
            <a:r>
              <a:rPr lang="es-ES_tradnl" sz="2400" smtClean="0"/>
              <a:t>Llevar a cabo ambiciosos programas de alfabetización informacional</a:t>
            </a:r>
          </a:p>
          <a:p>
            <a:r>
              <a:rPr lang="es-ES_tradnl" sz="2400" smtClean="0"/>
              <a:t>El usuario como aliado</a:t>
            </a:r>
          </a:p>
          <a:p>
            <a:endParaRPr lang="es-ES_tradnl" sz="2400" smtClean="0"/>
          </a:p>
          <a:p>
            <a:endParaRPr lang="es-ES_tradnl" sz="240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28600" y="152400"/>
            <a:ext cx="8307387" cy="8157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600" b="1" i="1" u="none" strike="noStrike" kern="1200" cap="none" spc="0" normalizeH="0" baseline="0" dirty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 manera</a:t>
            </a:r>
            <a:r>
              <a:rPr kumimoji="0" lang="es-ES_tradnl" sz="3600" b="1" i="1" u="none" strike="noStrike" kern="1200" cap="none" spc="0" normalizeH="0" dirty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de Conclusión</a:t>
            </a:r>
            <a:endParaRPr kumimoji="0" lang="es-ES_tradnl" sz="3600" b="1" i="1" u="none" strike="noStrike" kern="1200" cap="none" spc="0" normalizeH="0" baseline="0" dirty="0">
              <a:ln>
                <a:noFill/>
              </a:ln>
              <a:solidFill>
                <a:srgbClr val="2650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12" descr="digital_librar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66" y="1007533"/>
            <a:ext cx="1964267" cy="1964267"/>
          </a:xfrm>
          <a:prstGeom prst="rect">
            <a:avLst/>
          </a:prstGeom>
        </p:spPr>
      </p:pic>
      <p:pic>
        <p:nvPicPr>
          <p:cNvPr id="9" name="Picture 8" descr="suplib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2844800"/>
            <a:ext cx="1869345" cy="3098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374042" y="1499626"/>
            <a:ext cx="65565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200" smtClean="0">
                <a:solidFill>
                  <a:schemeClr val="bg1"/>
                </a:solidFill>
              </a:rPr>
              <a:t>¨Google  puede darte 100,000 respuestas, un bibliotecario puede darte la correcta.” Neil Gaiman</a:t>
            </a:r>
            <a:endParaRPr lang="es-ES_tradnl" sz="2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787525" y="1524000"/>
            <a:ext cx="6365875" cy="685800"/>
          </a:xfrm>
        </p:spPr>
        <p:txBody>
          <a:bodyPr/>
          <a:lstStyle/>
          <a:p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Juan Daniel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</a:t>
            </a:r>
            <a:r>
              <a:rPr lang="es-ES_tradnl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Mastromatteo</a:t>
            </a:r>
            <a:endParaRPr lang="es-ES_tradnl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267507" y="2926976"/>
            <a:ext cx="4304493" cy="3245224"/>
          </a:xfrm>
        </p:spPr>
        <p:txBody>
          <a:bodyPr>
            <a:noAutofit/>
          </a:bodyPr>
          <a:lstStyle/>
          <a:p>
            <a:pPr>
              <a:lnSpc>
                <a:spcPts val="1920"/>
              </a:lnSpc>
              <a:spcBef>
                <a:spcPts val="600"/>
              </a:spcBef>
              <a:buNone/>
            </a:pPr>
            <a:r>
              <a:rPr lang="es-ES_tradnl" b="1" dirty="0" smtClean="0">
                <a:solidFill>
                  <a:schemeClr val="tx1"/>
                </a:solidFill>
              </a:rPr>
              <a:t>Candidato Doctoral: Ciencia de la Información, Universidad de Tallinn</a:t>
            </a:r>
          </a:p>
          <a:p>
            <a:pPr>
              <a:lnSpc>
                <a:spcPts val="1920"/>
              </a:lnSpc>
              <a:spcBef>
                <a:spcPts val="600"/>
              </a:spcBef>
              <a:buNone/>
            </a:pPr>
            <a:r>
              <a:rPr lang="es-ES_tradnl" b="1" dirty="0" smtClean="0">
                <a:solidFill>
                  <a:schemeClr val="tx1"/>
                </a:solidFill>
              </a:rPr>
              <a:t>Master en Digital </a:t>
            </a:r>
            <a:r>
              <a:rPr lang="es-ES_tradnl" b="1" dirty="0" err="1" smtClean="0">
                <a:solidFill>
                  <a:schemeClr val="tx1"/>
                </a:solidFill>
              </a:rPr>
              <a:t>Library</a:t>
            </a:r>
            <a:r>
              <a:rPr lang="es-ES_tradnl" b="1" dirty="0" smtClean="0">
                <a:solidFill>
                  <a:schemeClr val="tx1"/>
                </a:solidFill>
              </a:rPr>
              <a:t> </a:t>
            </a:r>
            <a:r>
              <a:rPr lang="es-ES_tradnl" b="1" dirty="0" err="1" smtClean="0">
                <a:solidFill>
                  <a:schemeClr val="tx1"/>
                </a:solidFill>
              </a:rPr>
              <a:t>Learning</a:t>
            </a:r>
            <a:r>
              <a:rPr lang="es-ES_tradnl" b="1" dirty="0" smtClean="0">
                <a:solidFill>
                  <a:schemeClr val="tx1"/>
                </a:solidFill>
              </a:rPr>
              <a:t>, Colegio Universitario de Oslo, Universidad de Tallinn, y Universidad de Parma</a:t>
            </a:r>
          </a:p>
          <a:p>
            <a:pPr>
              <a:lnSpc>
                <a:spcPts val="1920"/>
              </a:lnSpc>
              <a:spcBef>
                <a:spcPts val="600"/>
              </a:spcBef>
              <a:buNone/>
            </a:pPr>
            <a:r>
              <a:rPr lang="es-ES_tradnl" b="1" dirty="0" smtClean="0">
                <a:solidFill>
                  <a:schemeClr val="tx1"/>
                </a:solidFill>
              </a:rPr>
              <a:t>Licenciado en Bibliotecología, Universidad Central de Venezuela.</a:t>
            </a:r>
          </a:p>
          <a:p>
            <a:pPr>
              <a:lnSpc>
                <a:spcPts val="1920"/>
              </a:lnSpc>
              <a:spcBef>
                <a:spcPts val="600"/>
              </a:spcBef>
              <a:buNone/>
            </a:pPr>
            <a:r>
              <a:rPr lang="es-ES_tradnl" b="1" dirty="0" smtClean="0">
                <a:solidFill>
                  <a:schemeClr val="tx1"/>
                </a:solidFill>
              </a:rPr>
              <a:t>EXP 7 años en archivos, bibliotecas académicas y bibliotecas especializadas</a:t>
            </a:r>
          </a:p>
          <a:p>
            <a:pPr>
              <a:lnSpc>
                <a:spcPts val="1920"/>
              </a:lnSpc>
              <a:spcBef>
                <a:spcPts val="600"/>
              </a:spcBef>
              <a:buNone/>
            </a:pPr>
            <a:r>
              <a:rPr lang="es-ES_tradnl" b="1" dirty="0" smtClean="0">
                <a:solidFill>
                  <a:schemeClr val="tx1"/>
                </a:solidFill>
              </a:rPr>
              <a:t>…</a:t>
            </a:r>
          </a:p>
          <a:p>
            <a:pPr>
              <a:lnSpc>
                <a:spcPts val="1920"/>
              </a:lnSpc>
              <a:spcBef>
                <a:spcPts val="600"/>
              </a:spcBef>
              <a:buNone/>
            </a:pPr>
            <a:r>
              <a:rPr lang="es-ES_tradnl" b="1" dirty="0" smtClean="0">
                <a:solidFill>
                  <a:schemeClr val="tx1"/>
                </a:solidFill>
              </a:rPr>
              <a:t>CV completo: http://</a:t>
            </a:r>
            <a:r>
              <a:rPr lang="es-ES_tradnl" b="1" dirty="0" err="1" smtClean="0">
                <a:solidFill>
                  <a:schemeClr val="tx1"/>
                </a:solidFill>
              </a:rPr>
              <a:t>tinyurl.com</a:t>
            </a:r>
            <a:r>
              <a:rPr lang="es-ES_tradnl" b="1" dirty="0" smtClean="0">
                <a:solidFill>
                  <a:schemeClr val="tx1"/>
                </a:solidFill>
              </a:rPr>
              <a:t>/</a:t>
            </a:r>
            <a:r>
              <a:rPr lang="es-ES_tradnl" b="1" dirty="0" err="1" smtClean="0">
                <a:solidFill>
                  <a:schemeClr val="tx1"/>
                </a:solidFill>
              </a:rPr>
              <a:t>cvmachin</a:t>
            </a:r>
            <a:endParaRPr lang="es-ES_tradnl" b="1" dirty="0" smtClean="0">
              <a:solidFill>
                <a:schemeClr val="tx1"/>
              </a:solidFill>
            </a:endParaRPr>
          </a:p>
          <a:p>
            <a:pPr>
              <a:lnSpc>
                <a:spcPts val="1920"/>
              </a:lnSpc>
              <a:spcBef>
                <a:spcPts val="600"/>
              </a:spcBef>
            </a:pPr>
            <a:endParaRPr lang="es-ES_tradnl" sz="1600" b="1" dirty="0" smtClean="0">
              <a:solidFill>
                <a:schemeClr val="tx1"/>
              </a:solidFill>
            </a:endParaRPr>
          </a:p>
        </p:txBody>
      </p:sp>
      <p:pic>
        <p:nvPicPr>
          <p:cNvPr id="11" name="Content Placeholder 10" descr="machin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rcRect t="4715" b="10414"/>
          <a:stretch>
            <a:fillRect/>
          </a:stretch>
        </p:blipFill>
        <p:spPr>
          <a:xfrm>
            <a:off x="176400" y="1016000"/>
            <a:ext cx="1553178" cy="1828800"/>
          </a:xfr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17513" y="304800"/>
            <a:ext cx="8307387" cy="8157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s-ES_tradnl" sz="4400" b="1" i="1" dirty="0" smtClean="0"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Muchas Gracias!</a:t>
            </a:r>
            <a:endParaRPr kumimoji="0" lang="es-ES_tradnl" sz="4400" b="1" i="1" u="none" strike="noStrike" kern="1200" cap="none" spc="0" normalizeH="0" baseline="0" dirty="0">
              <a:ln>
                <a:noFill/>
              </a:ln>
              <a:solidFill>
                <a:srgbClr val="2650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3"/>
          </p:nvPr>
        </p:nvSpPr>
        <p:spPr>
          <a:xfrm>
            <a:off x="4800600" y="3124200"/>
            <a:ext cx="3840480" cy="645459"/>
          </a:xfrm>
        </p:spPr>
        <p:txBody>
          <a:bodyPr>
            <a:noAutofit/>
          </a:bodyPr>
          <a:lstStyle/>
          <a:p>
            <a:pPr algn="l"/>
            <a:r>
              <a:rPr lang="es-ES_tradnl" sz="2800" b="1" dirty="0" smtClean="0">
                <a:solidFill>
                  <a:srgbClr val="265071"/>
                </a:solidFill>
              </a:rPr>
              <a:t>¿Preguntas? ¿</a:t>
            </a:r>
            <a:r>
              <a:rPr lang="es-ES_tradnl" sz="2800" b="1" dirty="0" smtClean="0">
                <a:solidFill>
                  <a:srgbClr val="265071"/>
                </a:solidFill>
              </a:rPr>
              <a:t>C</a:t>
            </a:r>
            <a:r>
              <a:rPr lang="es-ES_tradnl" sz="2800" b="1" dirty="0" smtClean="0">
                <a:solidFill>
                  <a:srgbClr val="265071"/>
                </a:solidFill>
              </a:rPr>
              <a:t>omentarios?</a:t>
            </a:r>
            <a:endParaRPr lang="es-ES_tradnl" sz="2800" b="1" dirty="0">
              <a:solidFill>
                <a:srgbClr val="265071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 rot="5400000">
            <a:off x="2709582" y="4538382"/>
            <a:ext cx="3724836" cy="1588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0800000">
            <a:off x="4697762" y="4265611"/>
            <a:ext cx="4141438" cy="1589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Content Placeholder 9"/>
          <p:cNvSpPr txBox="1">
            <a:spLocks/>
          </p:cNvSpPr>
          <p:nvPr/>
        </p:nvSpPr>
        <p:spPr>
          <a:xfrm>
            <a:off x="4876800" y="4572000"/>
            <a:ext cx="4645152" cy="9592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tabLst/>
              <a:defRPr/>
            </a:pPr>
            <a:r>
              <a:rPr lang="es-ES_tradnl" b="1" dirty="0" err="1" smtClean="0">
                <a:solidFill>
                  <a:srgbClr val="000000"/>
                </a:solidFill>
              </a:rPr>
              <a:t>machin@tlu.ee</a:t>
            </a:r>
            <a:endParaRPr lang="es-ES_tradnl" b="1" dirty="0" smtClean="0">
              <a:solidFill>
                <a:srgbClr val="00000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tabLst/>
              <a:defRPr/>
            </a:pPr>
            <a:r>
              <a:rPr lang="es-ES_tradnl" b="1" dirty="0" err="1" smtClean="0">
                <a:solidFill>
                  <a:srgbClr val="000000"/>
                </a:solidFill>
              </a:rPr>
              <a:t>@judamasmas</a:t>
            </a:r>
            <a:endParaRPr lang="es-ES_tradnl" b="1" dirty="0" smtClean="0">
              <a:solidFill>
                <a:srgbClr val="000000"/>
              </a:solidFill>
            </a:endParaRPr>
          </a:p>
          <a:p>
            <a:pPr marL="228600" lvl="0" indent="-228600" defTabSz="914400">
              <a:spcBef>
                <a:spcPts val="6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</a:pPr>
            <a:r>
              <a:rPr lang="es-ES_tradnl" b="1" dirty="0" smtClean="0">
                <a:solidFill>
                  <a:srgbClr val="000000"/>
                </a:solidFill>
              </a:rPr>
              <a:t>http://</a:t>
            </a:r>
            <a:r>
              <a:rPr lang="es-ES_tradnl" b="1" dirty="0" err="1" smtClean="0">
                <a:solidFill>
                  <a:srgbClr val="000000"/>
                </a:solidFill>
              </a:rPr>
              <a:t>ve.linkedin.com</a:t>
            </a:r>
            <a:r>
              <a:rPr lang="es-ES_tradnl" b="1" dirty="0" smtClean="0">
                <a:solidFill>
                  <a:srgbClr val="000000"/>
                </a:solidFill>
              </a:rPr>
              <a:t>/in/</a:t>
            </a:r>
            <a:r>
              <a:rPr lang="es-ES_tradnl" b="1" dirty="0" err="1" smtClean="0">
                <a:solidFill>
                  <a:srgbClr val="000000"/>
                </a:solidFill>
              </a:rPr>
              <a:t>judamasmas</a:t>
            </a:r>
            <a:endParaRPr lang="es-ES_tradnl" b="1" dirty="0" smtClean="0">
              <a:solidFill>
                <a:srgbClr val="000000"/>
              </a:solidFill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50000"/>
                  <a:lumOff val="50000"/>
                </a:schemeClr>
              </a:buClr>
              <a:buSzPct val="70000"/>
              <a:tabLst/>
              <a:defRPr/>
            </a:pPr>
            <a:r>
              <a:rPr lang="es-ES_tradnl" b="1" dirty="0" smtClean="0">
                <a:solidFill>
                  <a:srgbClr val="000000"/>
                </a:solidFill>
              </a:rPr>
              <a:t>http://</a:t>
            </a:r>
            <a:r>
              <a:rPr lang="es-ES_tradnl" b="1" dirty="0" err="1" smtClean="0">
                <a:solidFill>
                  <a:srgbClr val="000000"/>
                </a:solidFill>
              </a:rPr>
              <a:t>judamasmas.com</a:t>
            </a:r>
            <a:endParaRPr lang="es-ES_tradnl" b="1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7513" y="304800"/>
            <a:ext cx="8307387" cy="815788"/>
          </a:xfrm>
        </p:spPr>
        <p:txBody>
          <a:bodyPr/>
          <a:lstStyle/>
          <a:p>
            <a:r>
              <a:rPr lang="es-ES_tradnl" sz="4400" b="1" i="1" smtClean="0"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Conceptualizando…</a:t>
            </a:r>
            <a:endParaRPr lang="es-ES_tradnl" sz="4400" b="1" i="1">
              <a:solidFill>
                <a:srgbClr val="2650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17513" y="2819400"/>
            <a:ext cx="8307387" cy="990600"/>
          </a:xfrm>
        </p:spPr>
        <p:txBody>
          <a:bodyPr>
            <a:normAutofit/>
          </a:bodyPr>
          <a:lstStyle/>
          <a:p>
            <a:r>
              <a:rPr lang="es-ES_tradnl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¿Biblioteca Virtual, Digital o 2.0?</a:t>
            </a:r>
          </a:p>
          <a:p>
            <a:endParaRPr lang="es-ES_tradnl"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Virtual-Library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33" y="2624667"/>
            <a:ext cx="8890000" cy="4233333"/>
          </a:xfrm>
          <a:prstGeom prst="rect">
            <a:avLst/>
          </a:prstGeom>
        </p:spPr>
      </p:pic>
      <p:pic>
        <p:nvPicPr>
          <p:cNvPr id="7" name="Picture 6" descr="virtualpa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267" y="4660053"/>
            <a:ext cx="3048000" cy="2181013"/>
          </a:xfrm>
          <a:prstGeom prst="rect">
            <a:avLst/>
          </a:prstGeom>
        </p:spPr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7513" y="1219200"/>
            <a:ext cx="8308975" cy="1143000"/>
          </a:xfrm>
        </p:spPr>
        <p:txBody>
          <a:bodyPr/>
          <a:lstStyle/>
          <a:p>
            <a:r>
              <a:rPr lang="es-ES_tradnl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Realidad Virtual, experiencia sensorial: olores, interacción, inmersión</a:t>
            </a:r>
            <a:endParaRPr lang="es-ES_tradnl" sz="32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7513" y="304800"/>
            <a:ext cx="8307387" cy="8157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1" u="none" strike="noStrike" kern="1200" cap="none" spc="0" normalizeH="0" baseline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Biblioteca</a:t>
            </a:r>
            <a:r>
              <a:rPr kumimoji="0" lang="es-ES_tradnl" sz="4400" b="1" i="1" u="none" strike="noStrike" kern="1200" cap="none" spc="0" normalizeH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Virtual</a:t>
            </a:r>
            <a:endParaRPr kumimoji="0" lang="es-ES_tradnl" sz="4400" b="1" i="1" u="none" strike="noStrike" kern="1200" cap="none" spc="0" normalizeH="0" baseline="0">
              <a:ln>
                <a:noFill/>
              </a:ln>
              <a:solidFill>
                <a:srgbClr val="2650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9100" y="1676400"/>
            <a:ext cx="8496300" cy="609600"/>
          </a:xfrm>
        </p:spPr>
        <p:txBody>
          <a:bodyPr/>
          <a:lstStyle/>
          <a:p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“es una biblioteca en la cual las colecciones son almacenadas en formatos digitales” (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Greenstein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Thorin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2002)</a:t>
            </a:r>
            <a:endParaRPr lang="es-ES_tradnl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7513" y="304800"/>
            <a:ext cx="8307387" cy="8157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1" u="none" strike="noStrike" kern="1200" cap="none" spc="0" normalizeH="0" baseline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Biblioteca</a:t>
            </a:r>
            <a:r>
              <a:rPr kumimoji="0" lang="es-ES_tradnl" sz="4400" b="1" i="1" u="none" strike="noStrike" kern="1200" cap="none" spc="0" normalizeH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Digital</a:t>
            </a:r>
            <a:endParaRPr kumimoji="0" lang="es-ES_tradnl" sz="4400" b="1" i="1" u="none" strike="noStrike" kern="1200" cap="none" spc="0" normalizeH="0" baseline="0">
              <a:ln>
                <a:noFill/>
              </a:ln>
              <a:solidFill>
                <a:srgbClr val="2650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digital-librar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334000" y="2743200"/>
            <a:ext cx="3390900" cy="3361955"/>
          </a:xfrm>
          <a:prstGeom prst="rect">
            <a:avLst/>
          </a:prstGeom>
        </p:spPr>
      </p:pic>
      <p:sp>
        <p:nvSpPr>
          <p:cNvPr id="6" name="Content Placeholder 8"/>
          <p:cNvSpPr txBox="1">
            <a:spLocks/>
          </p:cNvSpPr>
          <p:nvPr/>
        </p:nvSpPr>
        <p:spPr>
          <a:xfrm>
            <a:off x="416859" y="3200400"/>
            <a:ext cx="4917141" cy="3657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defTabSz="914400">
              <a:spcBef>
                <a:spcPts val="18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</a:pPr>
            <a:r>
              <a:rPr lang="es-ES_tradnl" sz="2000" b="1" dirty="0" smtClean="0"/>
              <a:t>“(…)seleccionar, estructurar, ofrecer acceso intelectual, interpretar, distribuir, preservar la integridad, y asegurar la persistencia en el tiempo de colecciones de obras digitales (…)” (Waters, 1998)</a:t>
            </a:r>
            <a:endParaRPr kumimoji="0" lang="es-ES_tradnl" sz="2000" b="1" i="0" u="none" strike="noStrike" kern="1200" cap="none" spc="0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Biblioteca Digital debe…</a:t>
            </a:r>
            <a:br>
              <a:rPr lang="es-ES_tradn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_tradn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16859" y="2819400"/>
            <a:ext cx="8308042" cy="3657600"/>
          </a:xfrm>
        </p:spPr>
        <p:txBody>
          <a:bodyPr>
            <a:noAutofit/>
          </a:bodyPr>
          <a:lstStyle/>
          <a:p>
            <a:r>
              <a:rPr lang="es-ES_tradnl" sz="2400" smtClean="0"/>
              <a:t>Ser construida idealmente desde las necesidades del usuario </a:t>
            </a:r>
          </a:p>
          <a:p>
            <a:r>
              <a:rPr lang="es-ES_tradnl" sz="2400" smtClean="0"/>
              <a:t>o desde el tipo de colección</a:t>
            </a:r>
          </a:p>
          <a:p>
            <a:r>
              <a:rPr lang="es-ES_tradnl" sz="2400" smtClean="0"/>
              <a:t>Sortear los problemas de las legislaciones de derecho de autor</a:t>
            </a:r>
          </a:p>
          <a:p>
            <a:r>
              <a:rPr lang="es-ES_tradnl" sz="2400" smtClean="0"/>
              <a:t>Brindar facilidades e instrucción debida a los usuarios y bibliotecarios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7513" y="304800"/>
            <a:ext cx="8307387" cy="8157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1" u="none" strike="noStrike" kern="1200" cap="none" spc="0" normalizeH="0" baseline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Biblioteca</a:t>
            </a:r>
            <a:r>
              <a:rPr kumimoji="0" lang="es-ES_tradnl" sz="4400" b="1" i="1" u="none" strike="noStrike" kern="1200" cap="none" spc="0" normalizeH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Digital</a:t>
            </a:r>
            <a:endParaRPr kumimoji="0" lang="es-ES_tradnl" sz="4400" b="1" i="1" u="none" strike="noStrike" kern="1200" cap="none" spc="0" normalizeH="0" baseline="0">
              <a:ln>
                <a:noFill/>
              </a:ln>
              <a:solidFill>
                <a:srgbClr val="2650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Biblioteca Digital debe…</a:t>
            </a:r>
            <a:br>
              <a:rPr lang="es-ES_tradn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_tradn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16859" y="2819400"/>
            <a:ext cx="8308042" cy="3657600"/>
          </a:xfrm>
        </p:spPr>
        <p:txBody>
          <a:bodyPr>
            <a:normAutofit/>
          </a:bodyPr>
          <a:lstStyle/>
          <a:p>
            <a:r>
              <a:rPr lang="es-ES_tradnl" sz="2400" dirty="0" smtClean="0"/>
              <a:t>Tener una consciencia de una naturaleza cambiante</a:t>
            </a:r>
          </a:p>
          <a:p>
            <a:r>
              <a:rPr lang="es-ES_tradnl" sz="2400" dirty="0" smtClean="0"/>
              <a:t>Brindar espacios de participación a voluntarios y usuarios</a:t>
            </a:r>
          </a:p>
          <a:p>
            <a:r>
              <a:rPr lang="es-ES_tradnl" sz="2400" dirty="0" smtClean="0"/>
              <a:t>Contar con una buena arquitectura de la información</a:t>
            </a:r>
          </a:p>
          <a:p>
            <a:r>
              <a:rPr lang="es-ES_tradnl" sz="2400" dirty="0" smtClean="0"/>
              <a:t>Brindar un equivalente cercano en servicios a una biblioteca clásica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7513" y="304800"/>
            <a:ext cx="8307387" cy="8157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1" u="none" strike="noStrike" kern="1200" cap="none" spc="0" normalizeH="0" baseline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Biblioteca</a:t>
            </a:r>
            <a:r>
              <a:rPr kumimoji="0" lang="es-ES_tradnl" sz="4400" b="1" i="1" u="none" strike="noStrike" kern="1200" cap="none" spc="0" normalizeH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Digital</a:t>
            </a:r>
            <a:endParaRPr kumimoji="0" lang="es-ES_tradnl" sz="4400" b="1" i="1" u="none" strike="noStrike" kern="1200" cap="none" spc="0" normalizeH="0" baseline="0">
              <a:ln>
                <a:noFill/>
              </a:ln>
              <a:solidFill>
                <a:srgbClr val="2650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7513" y="1066800"/>
            <a:ext cx="8308975" cy="1143000"/>
          </a:xfrm>
        </p:spPr>
        <p:txBody>
          <a:bodyPr/>
          <a:lstStyle/>
          <a:p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¿Biblioteca clásica remodelada, biblioteca digital o espacio digital social para la participación?</a:t>
            </a:r>
            <a:endParaRPr lang="es-ES_tradnl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7513" y="304800"/>
            <a:ext cx="8307387" cy="8157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1" u="none" strike="noStrike" kern="1200" cap="none" spc="0" normalizeH="0" baseline="0" dirty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Biblioteca</a:t>
            </a:r>
            <a:r>
              <a:rPr kumimoji="0" lang="es-ES_tradnl" sz="4400" b="1" i="1" u="none" strike="noStrike" kern="1200" cap="none" spc="0" normalizeH="0" dirty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2.0</a:t>
            </a:r>
            <a:endParaRPr kumimoji="0" lang="es-ES_tradnl" sz="4400" b="1" i="1" u="none" strike="noStrike" kern="1200" cap="none" spc="0" normalizeH="0" baseline="0" dirty="0">
              <a:ln>
                <a:noFill/>
              </a:ln>
              <a:solidFill>
                <a:srgbClr val="2650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 descr="com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00" y="2616200"/>
            <a:ext cx="5156200" cy="3848100"/>
          </a:xfrm>
          <a:prstGeom prst="rect">
            <a:avLst/>
          </a:prstGeom>
        </p:spPr>
      </p:pic>
      <p:pic>
        <p:nvPicPr>
          <p:cNvPr id="6" name="Picture 5" descr="Screen shot 2012-03-24 at 7.18.58 PM.png"/>
          <p:cNvPicPr>
            <a:picLocks noChangeAspect="1"/>
          </p:cNvPicPr>
          <p:nvPr/>
        </p:nvPicPr>
        <p:blipFill>
          <a:blip r:embed="rId4"/>
          <a:srcRect b="2458"/>
          <a:stretch>
            <a:fillRect/>
          </a:stretch>
        </p:blipFill>
        <p:spPr>
          <a:xfrm>
            <a:off x="5334000" y="2616200"/>
            <a:ext cx="3596911" cy="2146300"/>
          </a:xfrm>
          <a:prstGeom prst="rect">
            <a:avLst/>
          </a:prstGeom>
        </p:spPr>
      </p:pic>
      <p:pic>
        <p:nvPicPr>
          <p:cNvPr id="7" name="Picture 6" descr="Social_Web_Share_Buttons.png"/>
          <p:cNvPicPr>
            <a:picLocks noChangeAspect="1"/>
          </p:cNvPicPr>
          <p:nvPr/>
        </p:nvPicPr>
        <p:blipFill>
          <a:blip r:embed="rId5"/>
          <a:srcRect b="32286"/>
          <a:stretch>
            <a:fillRect/>
          </a:stretch>
        </p:blipFill>
        <p:spPr>
          <a:xfrm>
            <a:off x="5410200" y="4419600"/>
            <a:ext cx="3444511" cy="20310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17513" y="1066800"/>
            <a:ext cx="8308975" cy="1143000"/>
          </a:xfrm>
        </p:spPr>
        <p:txBody>
          <a:bodyPr/>
          <a:lstStyle/>
          <a:p>
            <a:r>
              <a:rPr lang="es-ES_tradnl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¿Qué es la Biblioteca 2.0?</a:t>
            </a:r>
            <a:endParaRPr lang="es-ES_tradnl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7513" y="304800"/>
            <a:ext cx="8307387" cy="8157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1" u="none" strike="noStrike" kern="1200" cap="none" spc="0" normalizeH="0" baseline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Biblioteca</a:t>
            </a:r>
            <a:r>
              <a:rPr kumimoji="0" lang="es-ES_tradnl" sz="4400" b="1" i="1" u="none" strike="noStrike" kern="1200" cap="none" spc="0" normalizeH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2.0</a:t>
            </a:r>
            <a:endParaRPr kumimoji="0" lang="es-ES_tradnl" sz="4400" b="1" i="1" u="none" strike="noStrike" kern="1200" cap="none" spc="0" normalizeH="0" baseline="0">
              <a:ln>
                <a:noFill/>
              </a:ln>
              <a:solidFill>
                <a:srgbClr val="2650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Content Placeholder 10"/>
          <p:cNvSpPr txBox="1">
            <a:spLocks/>
          </p:cNvSpPr>
          <p:nvPr/>
        </p:nvSpPr>
        <p:spPr>
          <a:xfrm>
            <a:off x="148570" y="2590800"/>
            <a:ext cx="8919230" cy="381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indent="-228600" defTabSz="914400">
              <a:spcBef>
                <a:spcPts val="18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</a:pPr>
            <a:r>
              <a:rPr lang="es-ES_tradnl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“(…) servicio, físico o virtual, que con éxito llega a sus usuarios (…) hace uso de la entrada de sus usuarios” </a:t>
            </a:r>
            <a:r>
              <a:rPr lang="es-ES_tradnl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(Casey y Savastinuk, 2006) </a:t>
            </a:r>
            <a:endParaRPr lang="es-ES_tradnl" sz="240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28600" indent="-228600" defTabSz="914400">
              <a:spcBef>
                <a:spcPts val="18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</a:pPr>
            <a:r>
              <a:rPr lang="es-ES_tradnl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“Biblio 2.0 = (libros y cosas + gente + confianza radical) x participación” </a:t>
            </a:r>
            <a:r>
              <a:rPr lang="es-ES_tradnl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Fichter (2006)</a:t>
            </a:r>
            <a:r>
              <a:rPr lang="es-ES_tradnl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marL="228600" lvl="0" indent="-228600" defTabSz="914400">
              <a:spcBef>
                <a:spcPts val="1800"/>
              </a:spcBef>
              <a:buClr>
                <a:schemeClr val="tx1">
                  <a:lumMod val="50000"/>
                  <a:lumOff val="50000"/>
                </a:schemeClr>
              </a:buClr>
              <a:buSzPct val="70000"/>
            </a:pPr>
            <a:r>
              <a:rPr lang="es-ES_tradnl" sz="24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“(…) cultura de participación catalizada por las tecnologías de la Web social.” </a:t>
            </a:r>
            <a:r>
              <a:rPr lang="es-ES_tradnl" sz="2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Holmberg, Huvila, Kronqvist-Berg, y Widén-Wulff, G. (2009)</a:t>
            </a:r>
            <a:endParaRPr kumimoji="0" lang="es-ES_tradnl" sz="2400" b="0" i="0" u="none" strike="noStrike" kern="1200" cap="none" spc="0" normalizeH="0" baseline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925" y="1600200"/>
            <a:ext cx="8308975" cy="1143000"/>
          </a:xfrm>
        </p:spPr>
        <p:txBody>
          <a:bodyPr/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contenido social NO es opcional…</a:t>
            </a:r>
            <a:b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ES_tradnl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_tradnl" sz="2400" dirty="0" smtClean="0"/>
              <a:t>Blogs, RSS, </a:t>
            </a:r>
            <a:r>
              <a:rPr lang="es-ES_tradnl" sz="2400" dirty="0" err="1" smtClean="0"/>
              <a:t>Wikis</a:t>
            </a:r>
            <a:endParaRPr lang="es-ES_tradnl" sz="2400" dirty="0" smtClean="0"/>
          </a:p>
          <a:p>
            <a:r>
              <a:rPr lang="es-ES_tradnl" sz="2400" dirty="0" smtClean="0"/>
              <a:t>Sistemas para comentarios</a:t>
            </a:r>
          </a:p>
          <a:p>
            <a:r>
              <a:rPr lang="es-ES_tradnl" sz="2400" dirty="0" smtClean="0"/>
              <a:t>Scripts de sitios sociales</a:t>
            </a:r>
          </a:p>
          <a:p>
            <a:r>
              <a:rPr lang="es-ES_tradnl" sz="2400" dirty="0" err="1" smtClean="0"/>
              <a:t>Crowdsourcing</a:t>
            </a:r>
            <a:endParaRPr lang="es-ES_tradnl" sz="2400" dirty="0" smtClean="0"/>
          </a:p>
          <a:p>
            <a:r>
              <a:rPr lang="es-ES_tradnl" sz="2400" dirty="0" err="1" smtClean="0"/>
              <a:t>Librarything</a:t>
            </a:r>
            <a:endParaRPr lang="es-ES_tradnl" sz="24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17513" y="304800"/>
            <a:ext cx="8307387" cy="8157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4400" b="1" i="1" u="none" strike="noStrike" kern="1200" cap="none" spc="0" normalizeH="0" baseline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Biblioteca</a:t>
            </a:r>
            <a:r>
              <a:rPr kumimoji="0" lang="es-ES_tradnl" sz="4400" b="1" i="1" u="none" strike="noStrike" kern="1200" cap="none" spc="0" normalizeH="0" smtClean="0">
                <a:ln>
                  <a:noFill/>
                </a:ln>
                <a:solidFill>
                  <a:srgbClr val="26507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2.0</a:t>
            </a:r>
            <a:endParaRPr kumimoji="0" lang="es-ES_tradnl" sz="4400" b="1" i="1" u="none" strike="noStrike" kern="1200" cap="none" spc="0" normalizeH="0" baseline="0">
              <a:ln>
                <a:noFill/>
              </a:ln>
              <a:solidFill>
                <a:srgbClr val="26507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po">
  <a:themeElements>
    <a:clrScheme name="Expo">
      <a:dk1>
        <a:sysClr val="windowText" lastClr="000000"/>
      </a:dk1>
      <a:lt1>
        <a:sysClr val="window" lastClr="FFFFFF"/>
      </a:lt1>
      <a:dk2>
        <a:srgbClr val="263B86"/>
      </a:dk2>
      <a:lt2>
        <a:srgbClr val="76B6F2"/>
      </a:lt2>
      <a:accent1>
        <a:srgbClr val="FBC01E"/>
      </a:accent1>
      <a:accent2>
        <a:srgbClr val="EFE1A2"/>
      </a:accent2>
      <a:accent3>
        <a:srgbClr val="FA8716"/>
      </a:accent3>
      <a:accent4>
        <a:srgbClr val="BE0204"/>
      </a:accent4>
      <a:accent5>
        <a:srgbClr val="640F10"/>
      </a:accent5>
      <a:accent6>
        <a:srgbClr val="7E13E3"/>
      </a:accent6>
      <a:hlink>
        <a:srgbClr val="D2D200"/>
      </a:hlink>
      <a:folHlink>
        <a:srgbClr val="D0B9F8"/>
      </a:folHlink>
    </a:clrScheme>
    <a:fontScheme name="Expo">
      <a:majorFont>
        <a:latin typeface="Calibri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Expo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3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93000"/>
                <a:satMod val="130000"/>
              </a:schemeClr>
            </a:gs>
            <a:gs pos="60000">
              <a:schemeClr val="phClr">
                <a:tint val="80000"/>
                <a:shade val="93000"/>
                <a:satMod val="130000"/>
              </a:schemeClr>
            </a:gs>
            <a:gs pos="100000">
              <a:schemeClr val="phClr">
                <a:tint val="50000"/>
                <a:shade val="94000"/>
                <a:alpha val="100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34925" cap="flat" cmpd="sng" algn="ctr">
          <a:gradFill>
            <a:gsLst>
              <a:gs pos="0">
                <a:schemeClr val="accent1">
                  <a:lumMod val="40000"/>
                  <a:lumOff val="60000"/>
                </a:schemeClr>
              </a:gs>
              <a:gs pos="50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8600000" scaled="0"/>
          </a:gra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C0C0C0">
                <a:alpha val="75000"/>
              </a:srgbClr>
            </a:innerShdw>
            <a:outerShdw blurRad="63500" dist="38100" dir="5400000" sx="105000" sy="105000" algn="br" rotWithShape="0">
              <a:srgbClr val="000000">
                <a:alpha val="30000"/>
              </a:srgbClr>
            </a:outerShdw>
          </a:effectLst>
        </a:effectStyle>
        <a:effectStyle>
          <a:effectLst>
            <a:innerShdw blurRad="50800" dist="25400" dir="16200000">
              <a:srgbClr val="C0C0C0">
                <a:alpha val="75000"/>
              </a:srgbClr>
            </a:innerShdw>
            <a:reflection blurRad="63500" stA="40000" endPos="50000" dist="127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Expo.thmx</Template>
  <TotalTime>2046</TotalTime>
  <Words>684</Words>
  <Application>Microsoft Macintosh PowerPoint</Application>
  <PresentationFormat>On-screen Show (4:3)</PresentationFormat>
  <Paragraphs>130</Paragraphs>
  <Slides>18</Slides>
  <Notes>18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Expo</vt:lpstr>
      <vt:lpstr>Aproximación a las nuevas competencias del bibliotecario</vt:lpstr>
      <vt:lpstr>Conceptualizando…</vt:lpstr>
      <vt:lpstr>Realidad Virtual, experiencia sensorial: olores, interacción, inmersión</vt:lpstr>
      <vt:lpstr>“es una biblioteca en la cual las colecciones son almacenadas en formatos digitales” (Greenstein y Thorin, 2002)</vt:lpstr>
      <vt:lpstr>La Biblioteca Digital debe…  </vt:lpstr>
      <vt:lpstr>La Biblioteca Digital debe…  </vt:lpstr>
      <vt:lpstr>¿Biblioteca clásica remodelada, biblioteca digital o espacio digital social para la participación?</vt:lpstr>
      <vt:lpstr>¿Qué es la Biblioteca 2.0?</vt:lpstr>
      <vt:lpstr>El contenido social NO es opcional…  </vt:lpstr>
      <vt:lpstr>¿Biblioteca Virtual, Digital o 2.0?</vt:lpstr>
      <vt:lpstr>Objetos físicos o  análogicos</vt:lpstr>
      <vt:lpstr>… ¿y por qué competencias? Repensar los propios roles  y el papel de la tecnología</vt:lpstr>
      <vt:lpstr>Competencias de  Gestión de la Información</vt:lpstr>
      <vt:lpstr>Competencias Tecnológicas</vt:lpstr>
      <vt:lpstr>Competencias Informativas</vt:lpstr>
      <vt:lpstr>Competencias Interpersonales</vt:lpstr>
      <vt:lpstr>Slide 17</vt:lpstr>
      <vt:lpstr>Juan Daniel Machin Mastromatteo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Categorización y comentarios sobre las competencias de los bibliotecarios 2.0</dc:title>
  <dc:creator>Juan Machin</dc:creator>
  <cp:lastModifiedBy>Juan Machin</cp:lastModifiedBy>
  <cp:revision>196</cp:revision>
  <dcterms:created xsi:type="dcterms:W3CDTF">2012-09-20T14:45:11Z</dcterms:created>
  <dcterms:modified xsi:type="dcterms:W3CDTF">2012-09-20T15:59:39Z</dcterms:modified>
</cp:coreProperties>
</file>