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80" r:id="rId10"/>
    <p:sldId id="279" r:id="rId11"/>
    <p:sldId id="278" r:id="rId12"/>
    <p:sldId id="276" r:id="rId13"/>
    <p:sldId id="275" r:id="rId14"/>
    <p:sldId id="274" r:id="rId15"/>
    <p:sldId id="27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1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solidFill>
          <a:srgbClr val="DBF5F9">
            <a:alpha val="53000"/>
          </a:srgbClr>
        </a:solidFill>
      </c:spPr>
    </c:sideWall>
    <c:backWall>
      <c:spPr>
        <a:solidFill>
          <a:srgbClr val="DBF5F9">
            <a:alpha val="53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Library is important for learning</c:v>
                </c:pt>
                <c:pt idx="1">
                  <c:v>Library is important for teaching</c:v>
                </c:pt>
                <c:pt idx="2">
                  <c:v>ICT provide to overcome challenges of information explosion</c:v>
                </c:pt>
                <c:pt idx="3">
                  <c:v>Online databases provide more up-to-date Information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0.90159999999999996</c:v>
                </c:pt>
                <c:pt idx="1">
                  <c:v>0.67210000000000103</c:v>
                </c:pt>
                <c:pt idx="2">
                  <c:v>0.73770000000000102</c:v>
                </c:pt>
                <c:pt idx="3">
                  <c:v>0.7704000000000002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Library is important for learning</c:v>
                </c:pt>
                <c:pt idx="1">
                  <c:v>Library is important for teaching</c:v>
                </c:pt>
                <c:pt idx="2">
                  <c:v>ICT provide to overcome challenges of information explosion</c:v>
                </c:pt>
                <c:pt idx="3">
                  <c:v>Online databases provide more up-to-date Information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9.8300000000000068E-2</c:v>
                </c:pt>
                <c:pt idx="1">
                  <c:v>0.13109999999999999</c:v>
                </c:pt>
                <c:pt idx="2">
                  <c:v>3.2700000000000048E-2</c:v>
                </c:pt>
                <c:pt idx="3">
                  <c:v>1.6299999999999999E-2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Library is important for learning</c:v>
                </c:pt>
                <c:pt idx="1">
                  <c:v>Library is important for teaching</c:v>
                </c:pt>
                <c:pt idx="2">
                  <c:v>ICT provide to overcome challenges of information explosion</c:v>
                </c:pt>
                <c:pt idx="3">
                  <c:v>Online databases provide more up-to-date Information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0.19670000000000024</c:v>
                </c:pt>
                <c:pt idx="2">
                  <c:v>0.22950000000000023</c:v>
                </c:pt>
                <c:pt idx="3">
                  <c:v>0.21310000000000001</c:v>
                </c:pt>
              </c:numCache>
            </c:numRef>
          </c:val>
        </c:ser>
        <c:dLbls>
          <c:showVal val="1"/>
        </c:dLbls>
        <c:shape val="cone"/>
        <c:axId val="99209600"/>
        <c:axId val="99211136"/>
        <c:axId val="0"/>
      </c:bar3DChart>
      <c:catAx>
        <c:axId val="99209600"/>
        <c:scaling>
          <c:orientation val="minMax"/>
        </c:scaling>
        <c:axPos val="b"/>
        <c:numFmt formatCode="General" sourceLinked="1"/>
        <c:tickLblPos val="nextTo"/>
        <c:spPr>
          <a:blipFill>
            <a:blip xmlns:r="http://schemas.openxmlformats.org/officeDocument/2006/relationships" r:embed="rId1"/>
            <a:tile tx="0" ty="0" sx="100000" sy="100000" flip="none" algn="tl"/>
          </a:blipFill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211136"/>
        <c:crosses val="autoZero"/>
        <c:auto val="1"/>
        <c:lblAlgn val="ctr"/>
        <c:lblOffset val="100"/>
      </c:catAx>
      <c:valAx>
        <c:axId val="99211136"/>
        <c:scaling>
          <c:orientation val="minMax"/>
        </c:scaling>
        <c:axPos val="l"/>
        <c:majorGridlines/>
        <c:numFmt formatCode="0.00%" sourceLinked="1"/>
        <c:tickLblPos val="nextTo"/>
        <c:crossAx val="9920960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solidFill>
          <a:srgbClr val="DBF5F9">
            <a:alpha val="45000"/>
          </a:srgbClr>
        </a:solidFill>
      </c:spPr>
    </c:sideWall>
    <c:backWall>
      <c:spPr>
        <a:solidFill>
          <a:srgbClr val="DBF5F9">
            <a:alpha val="45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helps in making specific information available</c:v>
                </c:pt>
                <c:pt idx="1">
                  <c:v>ICT enables most effective ways of resource sharing</c:v>
                </c:pt>
                <c:pt idx="2">
                  <c:v>The utility of ICT in my institution is good</c:v>
                </c:pt>
                <c:pt idx="3">
                  <c:v>Computers brought more works stress on librarian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0.80320000000000003</c:v>
                </c:pt>
                <c:pt idx="1">
                  <c:v>0.70490000000000008</c:v>
                </c:pt>
                <c:pt idx="2">
                  <c:v>0.54090000000000005</c:v>
                </c:pt>
                <c:pt idx="3">
                  <c:v>0.32780000000000004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helps in making specific information available</c:v>
                </c:pt>
                <c:pt idx="1">
                  <c:v>ICT enables most effective ways of resource sharing</c:v>
                </c:pt>
                <c:pt idx="2">
                  <c:v>The utility of ICT in my institution is good</c:v>
                </c:pt>
                <c:pt idx="3">
                  <c:v>Computers brought more works stress on librarian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6.5500000000000003E-2</c:v>
                </c:pt>
                <c:pt idx="1">
                  <c:v>4.9100000000000005E-2</c:v>
                </c:pt>
                <c:pt idx="2">
                  <c:v>0.13109999999999999</c:v>
                </c:pt>
                <c:pt idx="3">
                  <c:v>0.11470000000000001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helps in making specific information available</c:v>
                </c:pt>
                <c:pt idx="1">
                  <c:v>ICT enables most effective ways of resource sharing</c:v>
                </c:pt>
                <c:pt idx="2">
                  <c:v>The utility of ICT in my institution is good</c:v>
                </c:pt>
                <c:pt idx="3">
                  <c:v>Computers brought more works stress on librarian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0.13109999999999999</c:v>
                </c:pt>
                <c:pt idx="1">
                  <c:v>0.24590000000000004</c:v>
                </c:pt>
                <c:pt idx="2">
                  <c:v>0.32780000000000004</c:v>
                </c:pt>
                <c:pt idx="3">
                  <c:v>0.55730000000000002</c:v>
                </c:pt>
              </c:numCache>
            </c:numRef>
          </c:val>
        </c:ser>
        <c:dLbls>
          <c:showVal val="1"/>
        </c:dLbls>
        <c:shape val="cone"/>
        <c:axId val="99488896"/>
        <c:axId val="99490432"/>
        <c:axId val="0"/>
      </c:bar3DChart>
      <c:catAx>
        <c:axId val="99488896"/>
        <c:scaling>
          <c:orientation val="minMax"/>
        </c:scaling>
        <c:axPos val="b"/>
        <c:numFmt formatCode="General" sourceLinked="1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9490432"/>
        <c:crosses val="autoZero"/>
        <c:auto val="1"/>
        <c:lblAlgn val="ctr"/>
        <c:lblOffset val="100"/>
      </c:catAx>
      <c:valAx>
        <c:axId val="99490432"/>
        <c:scaling>
          <c:orientation val="minMax"/>
        </c:scaling>
        <c:axPos val="l"/>
        <c:majorGridlines/>
        <c:numFmt formatCode="0.00%" sourceLinked="1"/>
        <c:tickLblPos val="nextTo"/>
        <c:crossAx val="99488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solidFill>
          <a:srgbClr val="DBF5F9">
            <a:alpha val="62000"/>
          </a:srgbClr>
        </a:solidFill>
      </c:spPr>
    </c:sideWall>
    <c:backWall>
      <c:spPr>
        <a:solidFill>
          <a:srgbClr val="DBF5F9">
            <a:alpha val="62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Computers has made librarians work difficult </c:v>
                </c:pt>
                <c:pt idx="1">
                  <c:v>Computers has made librarians work easy</c:v>
                </c:pt>
                <c:pt idx="2">
                  <c:v>ICT save the valuable time of user</c:v>
                </c:pt>
                <c:pt idx="3">
                  <c:v>ICT save the  valuable time of librarian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0.27860000000000001</c:v>
                </c:pt>
                <c:pt idx="1">
                  <c:v>0.72130000000000005</c:v>
                </c:pt>
                <c:pt idx="2">
                  <c:v>0.83600000000000063</c:v>
                </c:pt>
                <c:pt idx="3">
                  <c:v>0.78680000000000005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Computers has made librarians work difficult </c:v>
                </c:pt>
                <c:pt idx="1">
                  <c:v>Computers has made librarians work easy</c:v>
                </c:pt>
                <c:pt idx="2">
                  <c:v>ICT save the valuable time of user</c:v>
                </c:pt>
                <c:pt idx="3">
                  <c:v>ICT save the  valuable time of librarian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3.2700000000000014E-2</c:v>
                </c:pt>
                <c:pt idx="1">
                  <c:v>9.8300000000000026E-2</c:v>
                </c:pt>
                <c:pt idx="2" formatCode="0%">
                  <c:v>0</c:v>
                </c:pt>
                <c:pt idx="3">
                  <c:v>3.2700000000000014E-2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Computers has made librarians work difficult </c:v>
                </c:pt>
                <c:pt idx="1">
                  <c:v>Computers has made librarians work easy</c:v>
                </c:pt>
                <c:pt idx="2">
                  <c:v>ICT save the valuable time of user</c:v>
                </c:pt>
                <c:pt idx="3">
                  <c:v>ICT save the  valuable time of librarian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0.6885</c:v>
                </c:pt>
                <c:pt idx="1">
                  <c:v>0.18030000000000004</c:v>
                </c:pt>
                <c:pt idx="2">
                  <c:v>0.16389999999999999</c:v>
                </c:pt>
                <c:pt idx="3">
                  <c:v>0.18030000000000004</c:v>
                </c:pt>
              </c:numCache>
            </c:numRef>
          </c:val>
        </c:ser>
        <c:dLbls>
          <c:showVal val="1"/>
        </c:dLbls>
        <c:shape val="cone"/>
        <c:axId val="99536896"/>
        <c:axId val="99538432"/>
        <c:axId val="0"/>
      </c:bar3DChart>
      <c:catAx>
        <c:axId val="99536896"/>
        <c:scaling>
          <c:orientation val="minMax"/>
        </c:scaling>
        <c:axPos val="b"/>
        <c:numFmt formatCode="General" sourceLinked="1"/>
        <c:tickLblPos val="nextTo"/>
        <c:crossAx val="99538432"/>
        <c:crosses val="autoZero"/>
        <c:auto val="1"/>
        <c:lblAlgn val="ctr"/>
        <c:lblOffset val="100"/>
      </c:catAx>
      <c:valAx>
        <c:axId val="99538432"/>
        <c:scaling>
          <c:orientation val="minMax"/>
        </c:scaling>
        <c:axPos val="l"/>
        <c:majorGridlines/>
        <c:numFmt formatCode="0.00%" sourceLinked="1"/>
        <c:tickLblPos val="nextTo"/>
        <c:crossAx val="99536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solidFill>
          <a:srgbClr val="DBF5F9">
            <a:alpha val="63000"/>
          </a:srgbClr>
        </a:solidFill>
      </c:spPr>
    </c:sideWall>
    <c:backWall>
      <c:spPr>
        <a:solidFill>
          <a:srgbClr val="DBF5F9">
            <a:alpha val="63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improve the quality of library service</c:v>
                </c:pt>
                <c:pt idx="1">
                  <c:v>ICT influence librarians role in information dissemination support </c:v>
                </c:pt>
                <c:pt idx="2">
                  <c:v>ICT offers faster access to  inf.learing</c:v>
                </c:pt>
                <c:pt idx="3">
                  <c:v>ICT makes study and teaching more effi.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0.85240000000000005</c:v>
                </c:pt>
                <c:pt idx="1">
                  <c:v>0.75400000000000089</c:v>
                </c:pt>
                <c:pt idx="2">
                  <c:v>0.80320000000000003</c:v>
                </c:pt>
                <c:pt idx="3">
                  <c:v>0.81960000000000077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improve the quality of library service</c:v>
                </c:pt>
                <c:pt idx="1">
                  <c:v>ICT influence librarians role in information dissemination support </c:v>
                </c:pt>
                <c:pt idx="2">
                  <c:v>ICT offers faster access to  inf.learing</c:v>
                </c:pt>
                <c:pt idx="3">
                  <c:v>ICT makes study and teaching more effi.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8.1900000000000001E-2</c:v>
                </c:pt>
                <c:pt idx="1">
                  <c:v>8.1900000000000001E-2</c:v>
                </c:pt>
                <c:pt idx="2">
                  <c:v>1.6299999999999999E-2</c:v>
                </c:pt>
                <c:pt idx="3">
                  <c:v>9.8300000000000026E-2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ICT improve the quality of library service</c:v>
                </c:pt>
                <c:pt idx="1">
                  <c:v>ICT influence librarians role in information dissemination support </c:v>
                </c:pt>
                <c:pt idx="2">
                  <c:v>ICT offers faster access to  inf.learing</c:v>
                </c:pt>
                <c:pt idx="3">
                  <c:v>ICT makes study and teaching more effi.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6.5500000000000003E-2</c:v>
                </c:pt>
                <c:pt idx="1">
                  <c:v>0.16389999999999999</c:v>
                </c:pt>
                <c:pt idx="2">
                  <c:v>0.18030000000000004</c:v>
                </c:pt>
                <c:pt idx="3">
                  <c:v>8.1900000000000001E-2</c:v>
                </c:pt>
              </c:numCache>
            </c:numRef>
          </c:val>
        </c:ser>
        <c:dLbls>
          <c:showVal val="1"/>
        </c:dLbls>
        <c:shape val="cone"/>
        <c:axId val="100743040"/>
        <c:axId val="100744576"/>
        <c:axId val="0"/>
      </c:bar3DChart>
      <c:catAx>
        <c:axId val="100743040"/>
        <c:scaling>
          <c:orientation val="minMax"/>
        </c:scaling>
        <c:axPos val="b"/>
        <c:numFmt formatCode="General" sourceLinked="1"/>
        <c:tickLblPos val="nextTo"/>
        <c:crossAx val="100744576"/>
        <c:crosses val="autoZero"/>
        <c:auto val="1"/>
        <c:lblAlgn val="ctr"/>
        <c:lblOffset val="100"/>
      </c:catAx>
      <c:valAx>
        <c:axId val="100744576"/>
        <c:scaling>
          <c:orientation val="minMax"/>
        </c:scaling>
        <c:axPos val="l"/>
        <c:majorGridlines/>
        <c:numFmt formatCode="0.00%" sourceLinked="1"/>
        <c:tickLblPos val="nextTo"/>
        <c:crossAx val="100743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solidFill>
          <a:srgbClr val="DBF5F9">
            <a:alpha val="66000"/>
          </a:srgbClr>
        </a:solidFill>
      </c:spPr>
    </c:sideWall>
    <c:backWall>
      <c:spPr>
        <a:solidFill>
          <a:srgbClr val="DBF5F9">
            <a:alpha val="66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3"/>
                <c:pt idx="0">
                  <c:v> I think that the existence of library is necessary</c:v>
                </c:pt>
                <c:pt idx="1">
                  <c:v>In ICT era also libraries play important role </c:v>
                </c:pt>
                <c:pt idx="2">
                  <c:v>Computer creates health and envir. Problems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0.96719999999999995</c:v>
                </c:pt>
                <c:pt idx="1">
                  <c:v>0.8688000000000009</c:v>
                </c:pt>
                <c:pt idx="2">
                  <c:v>0.60650000000000004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Undecided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3"/>
                <c:pt idx="0">
                  <c:v> I think that the existence of library is necessary</c:v>
                </c:pt>
                <c:pt idx="1">
                  <c:v>In ICT era also libraries play important role </c:v>
                </c:pt>
                <c:pt idx="2">
                  <c:v>Computer creates health and envir. Problems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0.00%">
                  <c:v>3.2700000000000014E-2</c:v>
                </c:pt>
                <c:pt idx="1">
                  <c:v>0</c:v>
                </c:pt>
                <c:pt idx="2" formatCode="0.00%">
                  <c:v>0.18030000000000004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3"/>
                <c:pt idx="0">
                  <c:v> I think that the existence of library is necessary</c:v>
                </c:pt>
                <c:pt idx="1">
                  <c:v>In ICT era also libraries play important role </c:v>
                </c:pt>
                <c:pt idx="2">
                  <c:v>Computer creates health and envir. Problems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0.13109999999999999</c:v>
                </c:pt>
                <c:pt idx="2">
                  <c:v>0.21310000000000001</c:v>
                </c:pt>
              </c:numCache>
            </c:numRef>
          </c:val>
        </c:ser>
        <c:dLbls>
          <c:showVal val="1"/>
        </c:dLbls>
        <c:shape val="cone"/>
        <c:axId val="100500608"/>
        <c:axId val="100502144"/>
        <c:axId val="0"/>
      </c:bar3DChart>
      <c:catAx>
        <c:axId val="100500608"/>
        <c:scaling>
          <c:orientation val="minMax"/>
        </c:scaling>
        <c:axPos val="b"/>
        <c:numFmt formatCode="General" sourceLinked="1"/>
        <c:tickLblPos val="nextTo"/>
        <c:crossAx val="100502144"/>
        <c:crosses val="autoZero"/>
        <c:auto val="1"/>
        <c:lblAlgn val="ctr"/>
        <c:lblOffset val="100"/>
      </c:catAx>
      <c:valAx>
        <c:axId val="100502144"/>
        <c:scaling>
          <c:orientation val="minMax"/>
        </c:scaling>
        <c:axPos val="l"/>
        <c:majorGridlines/>
        <c:numFmt formatCode="0.00%" sourceLinked="1"/>
        <c:tickLblPos val="nextTo"/>
        <c:crossAx val="1005006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DFDB-7C46-4EBE-8C50-6AE43A874462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E3F5-3DD0-4EB1-8F2C-8177A017F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71FC1-EBFD-48CA-A4A1-CD3EBD725E9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01675"/>
            <a:ext cx="4518025" cy="338931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4350"/>
            <a:ext cx="5029200" cy="41481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E2F94-6198-496E-9EFA-24EE0EB9EEC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1F999-BA44-4286-B8D0-37012FA0EEDB}" type="datetimeFigureOut">
              <a:rPr lang="en-US" smtClean="0"/>
              <a:pPr/>
              <a:t>03/19/2013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23911-D8EC-4666-A1FE-92CA9CC936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2.gi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5" Type="http://schemas.openxmlformats.org/officeDocument/2006/relationships/image" Target="../media/image14.jpe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chin_sakarkar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kuralkar@rediff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insight.com/search.htm?ct=all&amp;st1=Muhammad+Ramzan&amp;fd1=au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76400"/>
            <a:ext cx="13938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17192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905000"/>
            <a:ext cx="3146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5475" y="5116513"/>
            <a:ext cx="19399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609600"/>
            <a:ext cx="29718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3960813"/>
            <a:ext cx="4081463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838200"/>
            <a:ext cx="3351213" cy="350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8" descr="bd06663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-228600"/>
            <a:ext cx="2895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ac-lowr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3657600"/>
            <a:ext cx="2303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962400" y="0"/>
          <a:ext cx="2325688" cy="1677987"/>
        </p:xfrm>
        <a:graphic>
          <a:graphicData uri="http://schemas.openxmlformats.org/presentationml/2006/ole">
            <p:oleObj spid="_x0000_s1026" name="Clip" r:id="rId12" imgW="3473280" imgH="3472920" progId="">
              <p:embed/>
            </p:oleObj>
          </a:graphicData>
        </a:graphic>
      </p:graphicFrame>
      <p:pic>
        <p:nvPicPr>
          <p:cNvPr id="14" name="Picture 4" descr="AG00050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925" y="476250"/>
            <a:ext cx="15128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Man with huge head-cut ou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783013"/>
            <a:ext cx="20129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My Documents\My Pictures\cdrom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858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405825"/>
            <a:ext cx="4701928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Attitude of Librarians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685800" y="12954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027082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Attitude of Librarians: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990600" y="914400"/>
          <a:ext cx="7467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405825"/>
            <a:ext cx="4724370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Attitude of Librarians: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1219200" y="1219200"/>
          <a:ext cx="6858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990600" y="1219200"/>
          <a:ext cx="7086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83269" y="558225"/>
            <a:ext cx="4701928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Attitude of Librarians: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990600" y="1295400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558225"/>
            <a:ext cx="4724370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Attitude of Librarians: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533400"/>
            <a:ext cx="323816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447800"/>
            <a:ext cx="5638800" cy="49244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Society demanded  well trained  Librarian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IT </a:t>
            </a:r>
            <a:r>
              <a:rPr lang="en-US" sz="2400" b="1" dirty="0">
                <a:solidFill>
                  <a:schemeClr val="bg1"/>
                </a:solidFill>
              </a:rPr>
              <a:t>revolution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Fear </a:t>
            </a:r>
            <a:r>
              <a:rPr lang="en-US" sz="2400" b="1" dirty="0">
                <a:solidFill>
                  <a:schemeClr val="bg1"/>
                </a:solidFill>
              </a:rPr>
              <a:t>of Digital Divide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Suggestion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>
                <a:solidFill>
                  <a:schemeClr val="bg1"/>
                </a:solidFill>
              </a:rPr>
              <a:t>Regional Training Centers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6781800" y="5029200"/>
          <a:ext cx="2325688" cy="1677988"/>
        </p:xfrm>
        <a:graphic>
          <a:graphicData uri="http://schemas.openxmlformats.org/presentationml/2006/ole">
            <p:oleObj spid="_x0000_s15362" name="Clip" r:id="rId4" imgW="3473280" imgH="34729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ebshotsForAdminist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166938" y="3016250"/>
            <a:ext cx="41576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1905000"/>
          </a:xfrm>
          <a:ln w="9525"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4343400"/>
            <a:ext cx="4419600" cy="2057400"/>
          </a:xfrm>
          <a:solidFill>
            <a:srgbClr val="7030A0"/>
          </a:solidFill>
          <a:ln w="9525">
            <a:headEnd/>
            <a:tailEnd/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Dr.  </a:t>
            </a:r>
            <a:r>
              <a:rPr lang="en-US" sz="8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Sachin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8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Sakarkar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Librarian                                                            </a:t>
            </a:r>
          </a:p>
          <a:p>
            <a:pPr algn="l"/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R.R. </a:t>
            </a:r>
            <a:r>
              <a:rPr lang="en-US" sz="8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Lahoti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Science  College, </a:t>
            </a:r>
            <a:r>
              <a:rPr lang="en-US" sz="8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Morshi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/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 - Amravati (MS) . 444 905.</a:t>
            </a:r>
          </a:p>
          <a:p>
            <a:pPr algn="l"/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Ph. 9423425340</a:t>
            </a:r>
          </a:p>
          <a:p>
            <a:pPr algn="l"/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8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sachin_sakarkar@yahoo.com</a:t>
            </a:r>
            <a:r>
              <a:rPr lang="en-US" sz="8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/>
            <a:r>
              <a:rPr lang="en-US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0" y="4343400"/>
            <a:ext cx="4572000" cy="2554545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Rushikumar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Kuralkar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Librarian</a:t>
            </a:r>
          </a:p>
          <a:p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Adarsha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Science, J. B. Arts &amp; Birla Commerce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Dhamangaon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Rly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Dist – Amravati (MS)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Ph. 9422913772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rkuralkar@rediffmail.com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Blog: rushikuralkar.blogspot.com 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5791200"/>
            <a:ext cx="7772400" cy="12954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457200" y="2609671"/>
            <a:ext cx="8305800" cy="169277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Librarians</a:t>
            </a:r>
            <a:r>
              <a:rPr lang="en-US" sz="2400" b="1" dirty="0">
                <a:solidFill>
                  <a:schemeClr val="bg1"/>
                </a:solidFill>
              </a:rPr>
              <a:t>’ Attitude towards Information Communication Technology in Colleges affiliated to </a:t>
            </a:r>
            <a:r>
              <a:rPr lang="en-US" sz="2400" b="1" dirty="0" err="1">
                <a:solidFill>
                  <a:schemeClr val="bg1"/>
                </a:solidFill>
              </a:rPr>
              <a:t>Sant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Gadge</a:t>
            </a:r>
            <a:r>
              <a:rPr lang="en-US" sz="2400" b="1" dirty="0">
                <a:solidFill>
                  <a:schemeClr val="bg1"/>
                </a:solidFill>
              </a:rPr>
              <a:t> Baba Amravati University, Amravati. (MS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Submitted by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47697"/>
            <a:ext cx="8153400" cy="206210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b="1" dirty="0" smtClean="0">
                <a:solidFill>
                  <a:srgbClr val="FFFF00"/>
                </a:solidFill>
              </a:rPr>
              <a:t> International CALIBER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Convention on Automation of Libraries in Education and Research Institutions,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Gandhinagar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March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21-23 2013.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85800"/>
            <a:ext cx="3013389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392740"/>
            <a:ext cx="8001000" cy="156966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Implementation of Information Communication Technology (ICT) in Libraries totally depend upon proper attitude of ICT trained Librarian. ICT media had widened the limits and bounds of Library.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3446456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reviews: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58077"/>
            <a:ext cx="7239000" cy="443198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O.E.L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Eguavoen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the article “Attitude of library staff to the use of ICT : The case of Kenneth Dike library , University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Ibadan,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Nigeria”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Author search for Muhammad Ramzan."/>
              </a:rPr>
              <a:t>2.  Muhammad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Author search for Muhammad Ramzan."/>
              </a:rPr>
              <a:t>Ramzan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in the article “Factors affecting librarians' attitudes toward ICT application in libraries”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Sachin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Sakarkar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in the article “A study of library automation in college Libraries affiliated to SGB Amravati University, Amravati”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14400"/>
            <a:ext cx="4419600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Aims and Objectives: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90600" y="2209800"/>
            <a:ext cx="7772400" cy="221599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find out professional awareness of librarians towards ICT applications.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study the attitudes of librarians towards the use of ICT.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1" y="533400"/>
            <a:ext cx="3048000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Methodology: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6934200" cy="4114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Descriptive survey method</a:t>
            </a:r>
          </a:p>
          <a:p>
            <a:pPr algn="l"/>
            <a:endParaRPr lang="en-US" sz="28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 Collection Tool</a:t>
            </a:r>
          </a:p>
          <a:p>
            <a:pPr algn="l"/>
            <a:r>
              <a:rPr lang="en-US" b="1" dirty="0" smtClean="0"/>
              <a:t>-Questionnaire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16680"/>
          <a:ext cx="8077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Questionnaires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Distributed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Responses Received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My Documents\My Pictures\cd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-76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38200" y="304800"/>
            <a:ext cx="492955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and Sample: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1066800"/>
            <a:ext cx="8153400" cy="193899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study targeted libraries in colleges affiliated in SGB Amravati University, Amravati. A short structured questionnaire was filed up by the researcher through librarians in various institutions in SGB Amravati University,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Amravati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" y="3154680"/>
          <a:ext cx="8229601" cy="3398522"/>
        </p:xfrm>
        <a:graphic>
          <a:graphicData uri="http://schemas.openxmlformats.org/drawingml/2006/table">
            <a:tbl>
              <a:tblPr/>
              <a:tblGrid>
                <a:gridCol w="1879492"/>
                <a:gridCol w="928441"/>
                <a:gridCol w="977498"/>
                <a:gridCol w="1131029"/>
                <a:gridCol w="1131029"/>
                <a:gridCol w="1091056"/>
                <a:gridCol w="1091056"/>
              </a:tblGrid>
              <a:tr h="65356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Districts in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SGBAmravati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University,A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mravati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Amravti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Akola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Buldhana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Washim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Yavatmal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356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Surveyed libraries in SGB Amravati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Uni.Amravati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678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Distribution  of Male and Female Librarians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7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678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Qualification of Librarians PG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678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Qualification of Librarians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Ph.D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Purpose of the study : 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To identify general characteristics and patterns that exist with regard to the innovativeness of librarians as it relates to the adoption of ICTs.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5800" y="2819400"/>
            <a:ext cx="7620000" cy="375487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study addresses the following questions: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How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innovative are librarians in relation to their peers in the adoption of information and communication technologies? </a:t>
            </a:r>
            <a:endParaRPr lang="en-US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Do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demographic variables affect librarian innovativeness? </a:t>
            </a:r>
            <a:endParaRPr lang="en-US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What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implications might the innovativeness of librarians have on the diffusion of innovations within libraries?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09600"/>
            <a:ext cx="37338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Tools: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instrument used for the collection of data on this study was a modified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Igberia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Chakrabarti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(1990) Computer Anxiety and Attitude towards Microcomputer Utilization (CAATMU) scale and librarians’ attitude questionnaire developed by researcher. This Research tool is in three parts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581400"/>
            <a:ext cx="6324600" cy="286232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Part 1: Demographic variables of the </a:t>
            </a:r>
            <a:r>
              <a:rPr lang="en-US" sz="2400" b="1" dirty="0" smtClean="0">
                <a:solidFill>
                  <a:srgbClr val="FFFF00"/>
                </a:solidFill>
              </a:rPr>
              <a:t>respondents.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Part 2: ICT Perceptions of </a:t>
            </a:r>
            <a:r>
              <a:rPr lang="en-US" sz="2400" b="1" dirty="0" smtClean="0">
                <a:solidFill>
                  <a:srgbClr val="FFFF00"/>
                </a:solidFill>
              </a:rPr>
              <a:t>Librarians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Part 3: Attitude toward ICT</a:t>
            </a:r>
          </a:p>
          <a:p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598</Words>
  <Application>Microsoft Office PowerPoint</Application>
  <PresentationFormat>On-screen Show (4:3)</PresentationFormat>
  <Paragraphs>157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Clip</vt:lpstr>
      <vt:lpstr>Slide 1</vt:lpstr>
      <vt:lpstr> 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POWER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 R R LAHOTI COLLEGE</dc:creator>
  <cp:lastModifiedBy>SHRI R R LAHOTI COLLEGE</cp:lastModifiedBy>
  <cp:revision>41</cp:revision>
  <dcterms:created xsi:type="dcterms:W3CDTF">2013-03-05T08:05:41Z</dcterms:created>
  <dcterms:modified xsi:type="dcterms:W3CDTF">2013-03-19T07:34:33Z</dcterms:modified>
</cp:coreProperties>
</file>