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61" r:id="rId4"/>
    <p:sldId id="269" r:id="rId5"/>
    <p:sldId id="270" r:id="rId6"/>
    <p:sldId id="271" r:id="rId7"/>
    <p:sldId id="273" r:id="rId8"/>
    <p:sldId id="276" r:id="rId9"/>
    <p:sldId id="277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660"/>
  </p:normalViewPr>
  <p:slideViewPr>
    <p:cSldViewPr>
      <p:cViewPr varScale="1">
        <p:scale>
          <a:sx n="69" d="100"/>
          <a:sy n="69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Content by </a:t>
            </a:r>
            <a:r>
              <a:rPr lang="en-US" dirty="0" smtClean="0"/>
              <a:t>African</a:t>
            </a:r>
            <a:r>
              <a:rPr lang="en-US" baseline="0" dirty="0" smtClean="0"/>
              <a:t> </a:t>
            </a:r>
            <a:r>
              <a:rPr lang="en-US" dirty="0" smtClean="0"/>
              <a:t>Country 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236963652490342E-2"/>
          <c:y val="0.12225213681996264"/>
          <c:w val="0.93651308779898768"/>
          <c:h val="0.701981678470401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Sheet1!$B$26:$B$46</c:f>
              <c:strCache>
                <c:ptCount val="21"/>
                <c:pt idx="0">
                  <c:v>Botswana</c:v>
                </c:pt>
                <c:pt idx="1">
                  <c:v>Cameroon</c:v>
                </c:pt>
                <c:pt idx="2">
                  <c:v>Central African Republic</c:v>
                </c:pt>
                <c:pt idx="3">
                  <c:v>Egypt</c:v>
                </c:pt>
                <c:pt idx="4">
                  <c:v>Ethiopia</c:v>
                </c:pt>
                <c:pt idx="5">
                  <c:v>Ghana</c:v>
                </c:pt>
                <c:pt idx="6">
                  <c:v>Kenya</c:v>
                </c:pt>
                <c:pt idx="7">
                  <c:v>Lesotho</c:v>
                </c:pt>
                <c:pt idx="8">
                  <c:v>Malawi</c:v>
                </c:pt>
                <c:pt idx="9">
                  <c:v>Morocco</c:v>
                </c:pt>
                <c:pt idx="10">
                  <c:v>Namibia</c:v>
                </c:pt>
                <c:pt idx="11">
                  <c:v>Nigeria</c:v>
                </c:pt>
                <c:pt idx="12">
                  <c:v>Senegal</c:v>
                </c:pt>
                <c:pt idx="13">
                  <c:v>Sechelles</c:v>
                </c:pt>
                <c:pt idx="14">
                  <c:v>South Africa</c:v>
                </c:pt>
                <c:pt idx="15">
                  <c:v>Swaziland</c:v>
                </c:pt>
                <c:pt idx="16">
                  <c:v>Tanzania</c:v>
                </c:pt>
                <c:pt idx="17">
                  <c:v>Tunisia</c:v>
                </c:pt>
                <c:pt idx="18">
                  <c:v>Uganda</c:v>
                </c:pt>
                <c:pt idx="19">
                  <c:v>Zambia</c:v>
                </c:pt>
                <c:pt idx="20">
                  <c:v>Zimbabwe</c:v>
                </c:pt>
              </c:strCache>
            </c:strRef>
          </c:cat>
          <c:val>
            <c:numRef>
              <c:f>Sheet1!$C$26:$C$46</c:f>
              <c:numCache>
                <c:formatCode>General</c:formatCode>
                <c:ptCount val="21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3</c:v>
                </c:pt>
                <c:pt idx="6">
                  <c:v>14</c:v>
                </c:pt>
                <c:pt idx="7">
                  <c:v>1</c:v>
                </c:pt>
                <c:pt idx="8">
                  <c:v>1</c:v>
                </c:pt>
                <c:pt idx="9">
                  <c:v>8</c:v>
                </c:pt>
                <c:pt idx="10">
                  <c:v>2</c:v>
                </c:pt>
                <c:pt idx="11">
                  <c:v>18</c:v>
                </c:pt>
                <c:pt idx="12">
                  <c:v>2</c:v>
                </c:pt>
                <c:pt idx="13">
                  <c:v>1</c:v>
                </c:pt>
                <c:pt idx="14">
                  <c:v>49</c:v>
                </c:pt>
                <c:pt idx="15">
                  <c:v>1</c:v>
                </c:pt>
                <c:pt idx="16">
                  <c:v>4</c:v>
                </c:pt>
                <c:pt idx="17">
                  <c:v>2</c:v>
                </c:pt>
                <c:pt idx="18">
                  <c:v>5</c:v>
                </c:pt>
                <c:pt idx="19">
                  <c:v>5</c:v>
                </c:pt>
                <c:pt idx="2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98074624"/>
        <c:axId val="98076160"/>
      </c:barChart>
      <c:catAx>
        <c:axId val="98074624"/>
        <c:scaling>
          <c:orientation val="minMax"/>
        </c:scaling>
        <c:delete val="0"/>
        <c:axPos val="b"/>
        <c:majorTickMark val="none"/>
        <c:minorTickMark val="none"/>
        <c:tickLblPos val="nextTo"/>
        <c:crossAx val="98076160"/>
        <c:crosses val="autoZero"/>
        <c:auto val="1"/>
        <c:lblAlgn val="ctr"/>
        <c:lblOffset val="100"/>
        <c:noMultiLvlLbl val="0"/>
      </c:catAx>
      <c:valAx>
        <c:axId val="980761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8074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027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194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786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2117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600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052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1722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8704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257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5026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54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6D2A-0047-4937-8565-1D1DF03D612F}" type="datetimeFigureOut">
              <a:rPr lang="en-ZA" smtClean="0"/>
              <a:t>2013/07/02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09694-D34C-4D60-817E-8AD11A1C906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839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hdl.handle.net/10760/1961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prints.rclis.org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prints.rcli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prints.rcli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rectorioexit.info/ficha2015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://www.directorioexit.info/ficha317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linkedin.com/groups?home=&amp;gid=1879664" TargetMode="External"/><Relationship Id="rId5" Type="http://schemas.openxmlformats.org/officeDocument/2006/relationships/hyperlink" Target="https://twitter.com/EprintsELIS" TargetMode="External"/><Relationship Id="rId4" Type="http://schemas.openxmlformats.org/officeDocument/2006/relationships/hyperlink" Target="https://www.facebook.com/pages/E-LIS-E-prints-in-Library-and-Information-Science/464161194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2757" y="2420888"/>
            <a:ext cx="6400800" cy="1752600"/>
          </a:xfrm>
        </p:spPr>
        <p:txBody>
          <a:bodyPr/>
          <a:lstStyle/>
          <a:p>
            <a:r>
              <a:rPr lang="en-ZA" dirty="0" smtClean="0"/>
              <a:t>The quest for African Librarians</a:t>
            </a:r>
          </a:p>
          <a:p>
            <a:r>
              <a:rPr lang="en-ZA" dirty="0" smtClean="0"/>
              <a:t>Fatima </a:t>
            </a:r>
            <a:r>
              <a:rPr lang="en-ZA" dirty="0" err="1" smtClean="0"/>
              <a:t>Darries</a:t>
            </a:r>
            <a:endParaRPr lang="en-ZA" dirty="0" smtClean="0"/>
          </a:p>
          <a:p>
            <a:r>
              <a:rPr lang="en-ZA" dirty="0" smtClean="0"/>
              <a:t>E-LIS South African Editor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9" t="13418" r="52037" b="76233"/>
          <a:stretch/>
        </p:blipFill>
        <p:spPr bwMode="auto">
          <a:xfrm>
            <a:off x="899592" y="795605"/>
            <a:ext cx="7107794" cy="1391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20" y="5013176"/>
            <a:ext cx="7762875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77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75"/>
    </mc:Choice>
    <mc:Fallback>
      <p:transition spd="slow" advTm="187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This poster is available here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dirty="0">
                <a:hlinkClick r:id="rId2"/>
              </a:rPr>
              <a:t>http://</a:t>
            </a:r>
            <a:r>
              <a:rPr lang="en-ZA" dirty="0" smtClean="0">
                <a:hlinkClick r:id="rId2"/>
              </a:rPr>
              <a:t>hdl.handle.net/10760/19611</a:t>
            </a:r>
            <a:endParaRPr lang="en-ZA" dirty="0" smtClean="0"/>
          </a:p>
          <a:p>
            <a:pPr marL="0" indent="0">
              <a:buNone/>
            </a:pPr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pPr marL="0" indent="0">
              <a:buNone/>
            </a:pPr>
            <a:r>
              <a:rPr lang="en-ZA" dirty="0" smtClean="0"/>
              <a:t>Fatima </a:t>
            </a:r>
            <a:r>
              <a:rPr lang="en-ZA" dirty="0" err="1" smtClean="0"/>
              <a:t>Darries</a:t>
            </a:r>
            <a:r>
              <a:rPr lang="en-ZA" dirty="0" smtClean="0"/>
              <a:t>, E-LIS South African Editor, @ darriesfa@gmail.com</a:t>
            </a:r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2400300"/>
            <a:ext cx="2057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4170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633"/>
    </mc:Choice>
    <mc:Fallback>
      <p:transition spd="slow" advTm="863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Largest open access archive for Library and Information Science</a:t>
            </a:r>
          </a:p>
          <a:p>
            <a:r>
              <a:rPr lang="en-ZA" dirty="0" smtClean="0"/>
              <a:t>More than 14 000 items at June 2013</a:t>
            </a:r>
            <a:endParaRPr lang="en-ZA" dirty="0" smtClean="0"/>
          </a:p>
          <a:p>
            <a:r>
              <a:rPr lang="en-ZA" dirty="0" smtClean="0"/>
              <a:t>Established 2003, 10 years old</a:t>
            </a:r>
          </a:p>
          <a:p>
            <a:r>
              <a:rPr lang="en-ZA" dirty="0">
                <a:hlinkClick r:id="rId3"/>
              </a:rPr>
              <a:t>http://eprints.rclis.org/</a:t>
            </a:r>
            <a:endParaRPr lang="en-ZA" dirty="0"/>
          </a:p>
          <a:p>
            <a:r>
              <a:rPr lang="en-ZA" dirty="0" smtClean="0"/>
              <a:t>Volunteers edit, supporting 22 languages</a:t>
            </a:r>
          </a:p>
          <a:p>
            <a:r>
              <a:rPr lang="en-ZA" dirty="0" smtClean="0"/>
              <a:t>Representation from 21 African countries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05678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8184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265"/>
    </mc:Choice>
    <mc:Fallback>
      <p:transition spd="slow" advTm="262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vanced Search - E-LIS repository - Google Chrome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93" t="72254" r="31987" b="6795"/>
          <a:stretch/>
        </p:blipFill>
        <p:spPr>
          <a:xfrm>
            <a:off x="-252536" y="1484784"/>
            <a:ext cx="9505056" cy="3960439"/>
          </a:xfrm>
        </p:spPr>
      </p:pic>
    </p:spTree>
    <p:extLst>
      <p:ext uri="{BB962C8B-B14F-4D97-AF65-F5344CB8AC3E}">
        <p14:creationId xmlns:p14="http://schemas.microsoft.com/office/powerpoint/2010/main" val="983614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21"/>
    </mc:Choice>
    <mc:Fallback>
      <p:transition spd="slow" advTm="512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Why the quest for African Librarians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2528"/>
          </a:xfrm>
        </p:spPr>
        <p:txBody>
          <a:bodyPr/>
          <a:lstStyle/>
          <a:p>
            <a:r>
              <a:rPr lang="en-ZA" dirty="0" smtClean="0"/>
              <a:t>Quest </a:t>
            </a:r>
          </a:p>
          <a:p>
            <a:pPr lvl="1"/>
            <a:r>
              <a:rPr lang="en-ZA" dirty="0" smtClean="0"/>
              <a:t>(noun) mission </a:t>
            </a:r>
          </a:p>
          <a:p>
            <a:pPr marL="457200" lvl="1" indent="0">
              <a:buNone/>
            </a:pPr>
            <a:r>
              <a:rPr lang="en-ZA" dirty="0" smtClean="0"/>
              <a:t>Duty and pursuit of African Librarians to </a:t>
            </a:r>
            <a:r>
              <a:rPr lang="en-ZA" dirty="0" smtClean="0"/>
              <a:t>self archive </a:t>
            </a:r>
            <a:r>
              <a:rPr lang="en-ZA" dirty="0" smtClean="0"/>
              <a:t>Library and information output, </a:t>
            </a:r>
            <a:endParaRPr lang="en-ZA" dirty="0" smtClean="0"/>
          </a:p>
          <a:p>
            <a:pPr marL="457200" lvl="1" indent="0">
              <a:buNone/>
            </a:pPr>
            <a:r>
              <a:rPr lang="en-ZA" dirty="0" smtClean="0"/>
              <a:t>Are you </a:t>
            </a:r>
            <a:r>
              <a:rPr lang="en-ZA" dirty="0" smtClean="0"/>
              <a:t>practicing what you preach, African </a:t>
            </a:r>
            <a:r>
              <a:rPr lang="en-ZA" dirty="0" smtClean="0"/>
              <a:t>Librarian?</a:t>
            </a:r>
            <a:endParaRPr lang="en-ZA" dirty="0" smtClean="0"/>
          </a:p>
          <a:p>
            <a:pPr lvl="1"/>
            <a:r>
              <a:rPr lang="en-ZA" dirty="0" smtClean="0"/>
              <a:t>(Verb) search </a:t>
            </a:r>
          </a:p>
          <a:p>
            <a:pPr marL="457200" lvl="1" indent="0">
              <a:buNone/>
            </a:pPr>
            <a:r>
              <a:rPr lang="en-ZA" dirty="0" smtClean="0"/>
              <a:t>Seeking African Librarians, where are they? Where are they archiving their discipline </a:t>
            </a:r>
            <a:r>
              <a:rPr lang="en-ZA" dirty="0" smtClean="0"/>
              <a:t>output?</a:t>
            </a:r>
            <a:endParaRPr lang="en-ZA" dirty="0" smtClean="0"/>
          </a:p>
          <a:p>
            <a:endParaRPr lang="en-ZA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3417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103"/>
    </mc:Choice>
    <mc:Fallback>
      <p:transition spd="slow" advTm="161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64"/>
          <a:stretch/>
        </p:blipFill>
        <p:spPr bwMode="auto">
          <a:xfrm>
            <a:off x="-48836" y="0"/>
            <a:ext cx="919283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362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39"/>
    </mc:Choice>
    <mc:Fallback>
      <p:transition spd="slow" advTm="1023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4462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4810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586"/>
    </mc:Choice>
    <mc:Fallback>
      <p:transition spd="slow" advTm="1758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584176"/>
          </a:xfrm>
        </p:spPr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212976"/>
            <a:ext cx="8229600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6000" dirty="0">
                <a:hlinkClick r:id="rId2"/>
              </a:rPr>
              <a:t>http://eprints.rclis.org/</a:t>
            </a:r>
            <a:endParaRPr lang="en-ZA" sz="6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1124744"/>
            <a:ext cx="7108825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05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34"/>
    </mc:Choice>
    <mc:Fallback>
      <p:transition spd="slow" advTm="493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Submit in 2 easy steps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AutoNum type="arabicPeriod"/>
            </a:pPr>
            <a:r>
              <a:rPr lang="en-ZA" sz="4000" dirty="0" smtClean="0"/>
              <a:t>Create an account on </a:t>
            </a:r>
            <a:r>
              <a:rPr lang="en-ZA" sz="4000" dirty="0">
                <a:hlinkClick r:id="rId2"/>
              </a:rPr>
              <a:t>http://eprints.rclis.org</a:t>
            </a:r>
            <a:r>
              <a:rPr lang="en-ZA" sz="4000" dirty="0" smtClean="0">
                <a:hlinkClick r:id="rId2"/>
              </a:rPr>
              <a:t>/</a:t>
            </a:r>
            <a:r>
              <a:rPr lang="en-ZA" sz="4000" dirty="0" smtClean="0"/>
              <a:t>  or login</a:t>
            </a:r>
          </a:p>
          <a:p>
            <a:pPr marL="0" indent="0">
              <a:buNone/>
            </a:pPr>
            <a:endParaRPr lang="en-ZA" sz="4000" dirty="0" smtClean="0"/>
          </a:p>
          <a:p>
            <a:pPr marL="0" indent="0">
              <a:buNone/>
            </a:pPr>
            <a:r>
              <a:rPr lang="en-ZA" sz="4000" dirty="0" smtClean="0"/>
              <a:t>2. Submit metadata and upload item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>
              <a:buNone/>
            </a:pPr>
            <a:r>
              <a:rPr lang="en-ZA" sz="4000" dirty="0" smtClean="0"/>
              <a:t>Congratulations you are self archiving!</a:t>
            </a:r>
            <a:endParaRPr lang="en-ZA" sz="4000" dirty="0"/>
          </a:p>
        </p:txBody>
      </p:sp>
    </p:spTree>
    <p:extLst>
      <p:ext uri="{BB962C8B-B14F-4D97-AF65-F5344CB8AC3E}">
        <p14:creationId xmlns:p14="http://schemas.microsoft.com/office/powerpoint/2010/main" val="297802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348"/>
    </mc:Choice>
    <mc:Fallback>
      <p:transition spd="slow" advTm="123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Get connected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ZA" sz="3200" dirty="0"/>
              <a:t>Egypt - </a:t>
            </a:r>
            <a:r>
              <a:rPr lang="en-ZA" sz="3200" dirty="0">
                <a:hlinkClick r:id="rId2"/>
              </a:rPr>
              <a:t>Mandy </a:t>
            </a:r>
            <a:r>
              <a:rPr lang="en-ZA" sz="3200" dirty="0" err="1" smtClean="0">
                <a:hlinkClick r:id="rId2"/>
              </a:rPr>
              <a:t>Taha</a:t>
            </a:r>
            <a:endParaRPr lang="en-ZA" sz="3200" dirty="0" smtClean="0"/>
          </a:p>
          <a:p>
            <a:endParaRPr lang="en-ZA" sz="3200" dirty="0"/>
          </a:p>
          <a:p>
            <a:r>
              <a:rPr lang="en-ZA" sz="3200" dirty="0"/>
              <a:t>South Africa - </a:t>
            </a:r>
            <a:r>
              <a:rPr lang="en-ZA" sz="3200" dirty="0">
                <a:hlinkClick r:id="rId3"/>
              </a:rPr>
              <a:t>Fatima </a:t>
            </a:r>
            <a:r>
              <a:rPr lang="en-ZA" sz="3200" dirty="0" err="1" smtClean="0">
                <a:hlinkClick r:id="rId3"/>
              </a:rPr>
              <a:t>Darries</a:t>
            </a:r>
            <a:endParaRPr lang="en-ZA" sz="3200" dirty="0" smtClean="0"/>
          </a:p>
          <a:p>
            <a:pPr marL="0" indent="0">
              <a:buNone/>
            </a:pPr>
            <a:endParaRPr lang="en-ZA" sz="3200" dirty="0"/>
          </a:p>
          <a:p>
            <a:r>
              <a:rPr lang="en-ZA" sz="3200" dirty="0"/>
              <a:t>Zimbabwe - </a:t>
            </a:r>
            <a:r>
              <a:rPr lang="en-ZA" sz="3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Thembani</a:t>
            </a:r>
            <a:r>
              <a:rPr lang="en-ZA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Malapela</a:t>
            </a:r>
            <a:endParaRPr lang="en-ZA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ZA" sz="1800" dirty="0" smtClean="0">
                <a:hlinkClick r:id="rId4"/>
              </a:rPr>
              <a:t>https</a:t>
            </a:r>
            <a:r>
              <a:rPr lang="en-ZA" sz="1800" dirty="0">
                <a:hlinkClick r:id="rId4"/>
              </a:rPr>
              <a:t>://</a:t>
            </a:r>
            <a:r>
              <a:rPr lang="en-ZA" sz="1800" dirty="0" smtClean="0">
                <a:hlinkClick r:id="rId4"/>
              </a:rPr>
              <a:t>www.facebook.com/pages/E-LIS-E-prints-in-Library-and-Information-Science/46416119492</a:t>
            </a:r>
            <a:endParaRPr lang="en-ZA" sz="1800" dirty="0" smtClean="0"/>
          </a:p>
          <a:p>
            <a:endParaRPr lang="en-ZA" sz="1800" dirty="0" smtClean="0"/>
          </a:p>
          <a:p>
            <a:r>
              <a:rPr lang="en-ZA" sz="1800" dirty="0">
                <a:hlinkClick r:id="rId5"/>
              </a:rPr>
              <a:t>https://</a:t>
            </a:r>
            <a:r>
              <a:rPr lang="en-ZA" sz="1800" dirty="0" smtClean="0">
                <a:hlinkClick r:id="rId5"/>
              </a:rPr>
              <a:t>twitter.com/EprintsELIS</a:t>
            </a:r>
            <a:endParaRPr lang="en-ZA" sz="1800" dirty="0" smtClean="0"/>
          </a:p>
          <a:p>
            <a:pPr marL="0" indent="0">
              <a:buNone/>
            </a:pPr>
            <a:endParaRPr lang="en-ZA" sz="1800" dirty="0" smtClean="0"/>
          </a:p>
          <a:p>
            <a:r>
              <a:rPr lang="en-ZA" sz="1800" dirty="0">
                <a:hlinkClick r:id="rId6"/>
              </a:rPr>
              <a:t>http://www.linkedin.com/groups?home=&amp;</a:t>
            </a:r>
            <a:r>
              <a:rPr lang="en-ZA" sz="1800" dirty="0" smtClean="0">
                <a:hlinkClick r:id="rId6"/>
              </a:rPr>
              <a:t>gid=1879664</a:t>
            </a:r>
            <a:endParaRPr lang="en-ZA" sz="1800" dirty="0" smtClean="0"/>
          </a:p>
          <a:p>
            <a:endParaRPr lang="en-ZA" sz="1800" dirty="0"/>
          </a:p>
          <a:p>
            <a:r>
              <a:rPr lang="en-ZA" sz="1800" dirty="0" smtClean="0"/>
              <a:t>          RSS feed for the latest             submissions</a:t>
            </a:r>
            <a:endParaRPr lang="en-ZA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076056" y="4172063"/>
            <a:ext cx="499864" cy="49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313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536"/>
    </mc:Choice>
    <mc:Fallback>
      <p:transition spd="slow" advTm="8536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7|4.9|5|3.9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191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Why the quest for African Librarians</vt:lpstr>
      <vt:lpstr>PowerPoint Presentation</vt:lpstr>
      <vt:lpstr>PowerPoint Presentation</vt:lpstr>
      <vt:lpstr>PowerPoint Presentation</vt:lpstr>
      <vt:lpstr>Submit in 2 easy steps</vt:lpstr>
      <vt:lpstr>Get connected</vt:lpstr>
      <vt:lpstr>This poster is available here</vt:lpstr>
    </vt:vector>
  </TitlesOfParts>
  <Company>UNISA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Darries, Fatima</dc:creator>
  <cp:lastModifiedBy>Darries, Fatima</cp:lastModifiedBy>
  <cp:revision>38</cp:revision>
  <dcterms:created xsi:type="dcterms:W3CDTF">2013-06-21T15:55:42Z</dcterms:created>
  <dcterms:modified xsi:type="dcterms:W3CDTF">2013-07-02T10:06:23Z</dcterms:modified>
</cp:coreProperties>
</file>