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5" r:id="rId8"/>
    <p:sldId id="266" r:id="rId9"/>
    <p:sldId id="267" r:id="rId10"/>
    <p:sldId id="262" r:id="rId11"/>
    <p:sldId id="268" r:id="rId12"/>
    <p:sldId id="269" r:id="rId13"/>
    <p:sldId id="263" r:id="rId14"/>
    <p:sldId id="270" r:id="rId15"/>
    <p:sldId id="26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A0F555-2211-4D46-95FC-ADA449FF49AB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81E5A-6993-455E-B54C-CDBF745CF59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94C81-AF40-447C-90EF-22D59D2BE54A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CEF14-DC0A-4884-8D53-3104C3192D9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9366D-25EB-4289-9290-E05FE2893BEF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EFB1C-0DAF-4B16-BE33-6D19B4CA13C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7C1B5-F3B5-4AE8-898B-3EEB35B6F1D3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52390-E4BA-4466-B542-1D228E62225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4EF40-386C-4CA2-AD7C-5C29D91D7305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34F35-23E3-420F-AA3B-286EAC90B99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57AFB1-FE98-4013-808F-8A2EC26853C6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14D22-3D6C-4684-A210-E4C638873FF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508E24-C32A-4206-8F05-399F9EC95596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1B448-A415-4527-9446-7752D227D8E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029BA-8EFB-4029-AA6A-1D6FAD70F107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518C0-792F-4D38-A8D0-505B030B948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EA777-D848-4FEB-895B-64928E380F8B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05F68-FDF8-4EA8-848C-682AF1D51E4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5CFFC-8C7C-4EC8-A6DC-B05C4779DA0D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9EBD5-EFB8-4A7A-89EF-83C1C6CC79C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94E67-F06C-4C04-85D3-96011D174893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18A4AA1-26F8-494D-9497-014CB8C8E1E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BC4905F-574B-462E-B75C-05164BCFA19B}" type="datetimeFigureOut">
              <a:rPr lang="zh-CN" altLang="en-US" smtClean="0"/>
              <a:pPr>
                <a:defRPr/>
              </a:pPr>
              <a:t>2011-8-13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27E4F44-29AE-429F-9FDC-8C85A55DD00A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sina.com.cn/s/blog_495d62640100f4sg.html" TargetMode="External"/><Relationship Id="rId3" Type="http://schemas.openxmlformats.org/officeDocument/2006/relationships/hyperlink" Target="http://blog.sina.com.cn/s/blog_495d62640100f24q.html" TargetMode="External"/><Relationship Id="rId7" Type="http://schemas.openxmlformats.org/officeDocument/2006/relationships/hyperlink" Target="http://blog.sina.com.cn/s/blog_495d62640100f4bo.html" TargetMode="External"/><Relationship Id="rId2" Type="http://schemas.openxmlformats.org/officeDocument/2006/relationships/hyperlink" Target="http://blog.sina.com.cn/s/blog_495d62640100f23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sina.com.cn/s/blog_495d62640100f3to.html" TargetMode="External"/><Relationship Id="rId5" Type="http://schemas.openxmlformats.org/officeDocument/2006/relationships/hyperlink" Target="http://blog.sina.com.cn/s/blog_495d62640100f399.html" TargetMode="External"/><Relationship Id="rId4" Type="http://schemas.openxmlformats.org/officeDocument/2006/relationships/hyperlink" Target="http://blog.sina.com.cn/s/blog_495d62640100f2ok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gu.cn/homepage/library/ifla_chinese_papers_milan2009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/>
              <a:t>Experience of a Chinese Librarian</a:t>
            </a:r>
            <a:br>
              <a:rPr lang="en-US" altLang="zh-CN" smtClean="0"/>
            </a:br>
            <a:r>
              <a:rPr lang="en-US" altLang="zh-CN" smtClean="0"/>
              <a:t>at WLIC</a:t>
            </a: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Ben </a:t>
            </a:r>
            <a:r>
              <a:rPr lang="en-US" altLang="zh-CN" dirty="0" err="1" smtClean="0"/>
              <a:t>Gu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National Library of China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Sharing experiences</a:t>
            </a:r>
            <a:endParaRPr lang="zh-CN" altLang="en-US" smtClean="0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Photos: </a:t>
            </a:r>
            <a:r>
              <a:rPr lang="en-US" altLang="zh-CN" dirty="0" err="1" smtClean="0"/>
              <a:t>Flickr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Facebook</a:t>
            </a:r>
            <a:r>
              <a:rPr lang="en-US" altLang="zh-CN" dirty="0" smtClean="0"/>
              <a:t>, etc.</a:t>
            </a:r>
          </a:p>
          <a:p>
            <a:r>
              <a:rPr lang="en-US" altLang="zh-CN" dirty="0" smtClean="0"/>
              <a:t>Blogs: sina.com.cn, </a:t>
            </a:r>
            <a:r>
              <a:rPr lang="en-US" altLang="zh-CN" dirty="0" err="1" smtClean="0"/>
              <a:t>Blogspot</a:t>
            </a:r>
            <a:r>
              <a:rPr lang="en-US" altLang="zh-CN" dirty="0" smtClean="0"/>
              <a:t>, etc.</a:t>
            </a:r>
          </a:p>
          <a:p>
            <a:r>
              <a:rPr lang="en-US" altLang="zh-CN" dirty="0" smtClean="0"/>
              <a:t>Video: YouTube, etc.</a:t>
            </a:r>
          </a:p>
          <a:p>
            <a:r>
              <a:rPr lang="en-US" altLang="zh-CN" dirty="0" err="1" smtClean="0"/>
              <a:t>Miniblogs</a:t>
            </a:r>
            <a:r>
              <a:rPr lang="en-US" altLang="zh-CN" dirty="0" smtClean="0"/>
              <a:t>: Twitter, weibo.com, etc.</a:t>
            </a:r>
          </a:p>
          <a:p>
            <a:r>
              <a:rPr lang="en-US" altLang="zh-CN" dirty="0" smtClean="0"/>
              <a:t>…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 Blog Posts in Milan, 2009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hlinkClick r:id="rId2"/>
              </a:rPr>
              <a:t>Day 2: </a:t>
            </a:r>
            <a:r>
              <a:rPr lang="en-US" dirty="0" smtClean="0">
                <a:hlinkClick r:id="rId2"/>
              </a:rPr>
              <a:t>Chinese Language Interpreters 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Day 2: Standing Committee Meeting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Day 3: Opening Session, Exhibition and Concert</a:t>
            </a: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Day 4: Working Group Meetings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Day 5: ISBD and UNIMARC Meetings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Day 6: Standing Committee, New Book Release, Council Meeting</a:t>
            </a:r>
            <a:endParaRPr lang="en-US" dirty="0" smtClean="0"/>
          </a:p>
          <a:p>
            <a:r>
              <a:rPr lang="en-US" altLang="zh-CN" dirty="0" smtClean="0">
                <a:hlinkClick r:id="rId8"/>
              </a:rPr>
              <a:t>Day 7: Other Businesses</a:t>
            </a:r>
            <a:endParaRPr lang="en-US" altLang="zh-CN" dirty="0" smtClean="0"/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Personal Website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Chinese Translations of Cataloguing-Related Presentations:</a:t>
            </a:r>
          </a:p>
          <a:p>
            <a:pPr lvl="1"/>
            <a:r>
              <a:rPr lang="en-US" dirty="0" smtClean="0">
                <a:hlinkClick r:id="rId2"/>
              </a:rPr>
              <a:t>http://www.bengu.cn/homepage/library/ifla_chinese_papers_milan2009.htm</a:t>
            </a:r>
            <a:endParaRPr lang="en-US" dirty="0" smtClean="0"/>
          </a:p>
          <a:p>
            <a:pPr lvl="1"/>
            <a:r>
              <a:rPr lang="en-US" altLang="zh-CN" dirty="0" smtClean="0"/>
              <a:t>Done by Chinese colleagues and organized by me.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Sharing experiences</a:t>
            </a:r>
            <a:endParaRPr lang="zh-CN" altLang="en-US" smtClean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Translating presentations: Volunteers</a:t>
            </a:r>
          </a:p>
          <a:p>
            <a:r>
              <a:rPr lang="en-US" altLang="zh-CN" dirty="0" smtClean="0"/>
              <a:t>Writing reports: Bosses and newsletters</a:t>
            </a:r>
          </a:p>
          <a:p>
            <a:r>
              <a:rPr lang="en-US" altLang="zh-CN" dirty="0" smtClean="0"/>
              <a:t>Writing articles: Analyzing presentations and summarizing conferences – Journals and newspapers</a:t>
            </a:r>
          </a:p>
          <a:p>
            <a:r>
              <a:rPr lang="en-US" altLang="zh-CN" dirty="0" smtClean="0"/>
              <a:t>Reporting to my colleagues of the National Library of China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Make full use of the opportunity:</a:t>
            </a:r>
          </a:p>
          <a:p>
            <a:pPr lvl="1"/>
            <a:r>
              <a:rPr lang="en-US" altLang="zh-CN" dirty="0" smtClean="0"/>
              <a:t>Professional</a:t>
            </a:r>
          </a:p>
          <a:p>
            <a:pPr lvl="1"/>
            <a:r>
              <a:rPr lang="en-US" altLang="zh-CN" dirty="0" smtClean="0"/>
              <a:t>Cultural</a:t>
            </a:r>
          </a:p>
          <a:p>
            <a:r>
              <a:rPr lang="en-US" altLang="zh-CN" dirty="0" smtClean="0"/>
              <a:t>Communication with international friends</a:t>
            </a:r>
          </a:p>
          <a:p>
            <a:r>
              <a:rPr lang="en-US" altLang="zh-CN" dirty="0" smtClean="0"/>
              <a:t>Sharing experiences with librarians unable to attend WLIC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1470025"/>
          </a:xfrm>
        </p:spPr>
        <p:txBody>
          <a:bodyPr/>
          <a:lstStyle/>
          <a:p>
            <a:r>
              <a:rPr lang="en-US" altLang="zh-CN" smtClean="0"/>
              <a:t>Thank you!</a:t>
            </a: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8625" y="2786063"/>
            <a:ext cx="8286750" cy="30003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dirty="0" smtClean="0"/>
              <a:t>http://blog.sina.com.cn/guben</a:t>
            </a:r>
          </a:p>
          <a:p>
            <a:pPr>
              <a:defRPr/>
            </a:pPr>
            <a:r>
              <a:rPr lang="en-US" altLang="zh-CN" dirty="0" smtClean="0"/>
              <a:t>http://t.sina.com.cn/guben</a:t>
            </a:r>
          </a:p>
          <a:p>
            <a:pPr>
              <a:defRPr/>
            </a:pPr>
            <a:r>
              <a:rPr lang="en-US" altLang="zh-CN" dirty="0" smtClean="0"/>
              <a:t>http://bengu-cn.blogspot.com/</a:t>
            </a:r>
          </a:p>
          <a:p>
            <a:pPr>
              <a:defRPr/>
            </a:pPr>
            <a:r>
              <a:rPr lang="en-US" altLang="zh-CN" dirty="0" smtClean="0"/>
              <a:t>http://www.flickr.com/photos/guben/</a:t>
            </a:r>
          </a:p>
          <a:p>
            <a:pPr>
              <a:defRPr/>
            </a:pPr>
            <a:r>
              <a:rPr lang="en-US" altLang="zh-CN" dirty="0" smtClean="0"/>
              <a:t>https://picasaweb.google.com/benjamin.bengu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My positions in NLC</a:t>
            </a:r>
            <a:endParaRPr lang="zh-CN" altLang="en-US" smtClean="0"/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Acquisitions librarian</a:t>
            </a:r>
          </a:p>
          <a:p>
            <a:pPr eaLnBrk="1" hangingPunct="1"/>
            <a:r>
              <a:rPr lang="en-US" altLang="zh-CN" smtClean="0"/>
              <a:t>Director of acquisitions &amp; cataloging departments (Chinese and foreign)</a:t>
            </a:r>
          </a:p>
          <a:p>
            <a:pPr eaLnBrk="1" hangingPunct="1"/>
            <a:r>
              <a:rPr lang="en-US" altLang="zh-CN" smtClean="0"/>
              <a:t>Director of ISSN China Center</a:t>
            </a:r>
          </a:p>
          <a:p>
            <a:pPr eaLnBrk="1" hangingPunct="1"/>
            <a:r>
              <a:rPr lang="en-US" altLang="zh-CN" smtClean="0"/>
              <a:t>Director of Online Library Cataloging Center</a:t>
            </a:r>
            <a:endParaRPr lang="zh-CN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My roles in IFLA</a:t>
            </a:r>
            <a:endParaRPr lang="zh-CN" altLang="en-US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mtClean="0"/>
              <a:t>Standing Committee member of the Cataloguing Section, 2005-2013</a:t>
            </a:r>
          </a:p>
          <a:p>
            <a:pPr eaLnBrk="1" hangingPunct="1"/>
            <a:r>
              <a:rPr lang="en-US" altLang="zh-CN" smtClean="0"/>
              <a:t>Secretary of the Cataloguing Section, 2005-2009</a:t>
            </a:r>
          </a:p>
          <a:p>
            <a:pPr eaLnBrk="1" hangingPunct="1"/>
            <a:r>
              <a:rPr lang="en-US" altLang="zh-CN" smtClean="0"/>
              <a:t>ISBD Review Group member, 2007-Present</a:t>
            </a:r>
          </a:p>
          <a:p>
            <a:pPr eaLnBrk="1" hangingPunct="1"/>
            <a:r>
              <a:rPr lang="en-US" altLang="zh-CN" smtClean="0"/>
              <a:t>Editorial Board member, </a:t>
            </a:r>
            <a:r>
              <a:rPr lang="en-US" altLang="zh-CN" i="1" smtClean="0"/>
              <a:t>International Cataloguing and Bibliographic Control</a:t>
            </a:r>
            <a:r>
              <a:rPr lang="en-US" altLang="zh-CN" smtClean="0"/>
              <a:t>, 2011-</a:t>
            </a:r>
          </a:p>
          <a:p>
            <a:pPr eaLnBrk="1" hangingPunct="1"/>
            <a:r>
              <a:rPr lang="en-US" altLang="zh-CN" smtClean="0"/>
              <a:t>Editorial Committee member, </a:t>
            </a:r>
            <a:r>
              <a:rPr lang="en-US" altLang="zh-CN" i="1" smtClean="0"/>
              <a:t>IFLA Journal</a:t>
            </a:r>
            <a:r>
              <a:rPr lang="en-US" altLang="zh-CN" smtClean="0"/>
              <a:t>, 2011-</a:t>
            </a:r>
            <a:endParaRPr lang="zh-CN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My experience in WLIC</a:t>
            </a:r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Beijing 1996</a:t>
            </a:r>
          </a:p>
          <a:p>
            <a:pPr eaLnBrk="1" hangingPunct="1"/>
            <a:r>
              <a:rPr lang="en-US" altLang="zh-CN" smtClean="0"/>
              <a:t>Copenhagen 1997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Oslo 2005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Seoul 2006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Durban 2007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Milan 2009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San Juan 2011</a:t>
            </a:r>
            <a:endParaRPr lang="zh-CN" alt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Interesting Conferences</a:t>
            </a:r>
            <a:endParaRPr lang="zh-CN" altLang="en-US" dirty="0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Seoul, Korea: Asian culture</a:t>
            </a:r>
          </a:p>
          <a:p>
            <a:r>
              <a:rPr lang="en-US" altLang="zh-CN" dirty="0" smtClean="0"/>
              <a:t>Durban, South Africa: different cultural experience, especially in some cultural events</a:t>
            </a:r>
          </a:p>
          <a:p>
            <a:r>
              <a:rPr lang="en-US" altLang="zh-CN" dirty="0" smtClean="0"/>
              <a:t>Milan, Italy: musical elements in cultural events (opera house and church)</a:t>
            </a:r>
          </a:p>
          <a:p>
            <a:r>
              <a:rPr lang="en-US" altLang="zh-CN" dirty="0" smtClean="0"/>
              <a:t>…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Sessions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Open</a:t>
            </a:r>
          </a:p>
          <a:p>
            <a:pPr lvl="1"/>
            <a:r>
              <a:rPr lang="en-US" altLang="zh-CN" dirty="0" smtClean="0"/>
              <a:t>Opening Session</a:t>
            </a:r>
          </a:p>
          <a:p>
            <a:pPr lvl="1"/>
            <a:r>
              <a:rPr lang="en-US" altLang="zh-CN" dirty="0" smtClean="0"/>
              <a:t>Closing Session</a:t>
            </a:r>
          </a:p>
          <a:p>
            <a:pPr lvl="1"/>
            <a:r>
              <a:rPr lang="en-US" altLang="zh-CN" dirty="0" smtClean="0"/>
              <a:t>Cultural Events</a:t>
            </a:r>
          </a:p>
          <a:p>
            <a:pPr lvl="1"/>
            <a:r>
              <a:rPr lang="en-US" altLang="zh-CN" dirty="0" smtClean="0"/>
              <a:t>Open </a:t>
            </a:r>
            <a:r>
              <a:rPr lang="en-US" altLang="zh-CN" dirty="0" err="1" smtClean="0"/>
              <a:t>Programmes</a:t>
            </a:r>
            <a:endParaRPr lang="en-US" altLang="zh-CN" dirty="0" smtClean="0"/>
          </a:p>
          <a:p>
            <a:r>
              <a:rPr lang="en-US" altLang="zh-CN" dirty="0" smtClean="0"/>
              <a:t>Not very open (with permission)</a:t>
            </a:r>
          </a:p>
          <a:p>
            <a:pPr lvl="1"/>
            <a:r>
              <a:rPr lang="en-US" altLang="zh-CN" dirty="0" smtClean="0"/>
              <a:t>Standing Committee meetings (observers allowed)</a:t>
            </a:r>
          </a:p>
          <a:p>
            <a:pPr lvl="1"/>
            <a:r>
              <a:rPr lang="en-US" altLang="zh-CN" dirty="0" smtClean="0"/>
              <a:t>Working Group meetings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Cultural Evening, Seoul, 2006</a:t>
            </a:r>
            <a:endParaRPr lang="zh-CN" altLang="en-US" smtClean="0"/>
          </a:p>
        </p:txBody>
      </p:sp>
      <p:pic>
        <p:nvPicPr>
          <p:cNvPr id="8195" name="内容占位符 5" descr="korea2006_ifla_culturalevening_010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1143000"/>
          </a:xfrm>
        </p:spPr>
        <p:txBody>
          <a:bodyPr>
            <a:normAutofit fontScale="90000"/>
          </a:bodyPr>
          <a:lstStyle/>
          <a:p>
            <a:r>
              <a:rPr lang="en-US" altLang="zh-CN" smtClean="0"/>
              <a:t>Standing Committee Meeting, 2009</a:t>
            </a:r>
            <a:endParaRPr lang="zh-CN" altLang="en-US" smtClean="0"/>
          </a:p>
        </p:txBody>
      </p:sp>
      <p:pic>
        <p:nvPicPr>
          <p:cNvPr id="9219" name="内容占位符 3" descr="milan2009_scat_005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ISBD Review Group Meeting, 2007</a:t>
            </a:r>
            <a:endParaRPr lang="zh-CN" altLang="en-US" smtClean="0"/>
          </a:p>
        </p:txBody>
      </p:sp>
      <p:pic>
        <p:nvPicPr>
          <p:cNvPr id="10243" name="内容占位符 4" descr="durban2007_isbd_rg_002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373</Words>
  <Application>Microsoft Office PowerPoint</Application>
  <PresentationFormat>全屏显示(4:3)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流畅</vt:lpstr>
      <vt:lpstr>Experience of a Chinese Librarian at WLIC</vt:lpstr>
      <vt:lpstr>My positions in NLC</vt:lpstr>
      <vt:lpstr>My roles in IFLA</vt:lpstr>
      <vt:lpstr>My experience in WLIC</vt:lpstr>
      <vt:lpstr>Interesting Conferences</vt:lpstr>
      <vt:lpstr>Sessions</vt:lpstr>
      <vt:lpstr>Cultural Evening, Seoul, 2006</vt:lpstr>
      <vt:lpstr>Standing Committee Meeting, 2009</vt:lpstr>
      <vt:lpstr>ISBD Review Group Meeting, 2007</vt:lpstr>
      <vt:lpstr>Sharing experiences</vt:lpstr>
      <vt:lpstr>My Blog Posts in Milan, 2009</vt:lpstr>
      <vt:lpstr>Personal Website</vt:lpstr>
      <vt:lpstr>Sharing experiences</vt:lpstr>
      <vt:lpstr>Clusions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 of a Chinese Librarian at WLIC</dc:title>
  <dc:creator>顾犇</dc:creator>
  <cp:keywords>IFLA, WLIC, San Juan, Puerto Rico</cp:keywords>
  <dc:description>Presentation for the Newcomers' Session, IFLA General Conference, San Juan, 14 August 2011</dc:description>
  <cp:lastModifiedBy>顾犇</cp:lastModifiedBy>
  <cp:revision>59</cp:revision>
  <dcterms:created xsi:type="dcterms:W3CDTF">2011-07-27T13:26:39Z</dcterms:created>
  <dcterms:modified xsi:type="dcterms:W3CDTF">2011-08-13T11:12:00Z</dcterms:modified>
</cp:coreProperties>
</file>