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86" r:id="rId5"/>
    <p:sldId id="287" r:id="rId6"/>
    <p:sldId id="288" r:id="rId7"/>
    <p:sldId id="289" r:id="rId8"/>
    <p:sldId id="290" r:id="rId9"/>
    <p:sldId id="291" r:id="rId10"/>
    <p:sldId id="268" r:id="rId11"/>
    <p:sldId id="270" r:id="rId12"/>
    <p:sldId id="292" r:id="rId13"/>
    <p:sldId id="298" r:id="rId14"/>
    <p:sldId id="274" r:id="rId15"/>
    <p:sldId id="293" r:id="rId16"/>
    <p:sldId id="299" r:id="rId17"/>
    <p:sldId id="259" r:id="rId18"/>
    <p:sldId id="269" r:id="rId19"/>
    <p:sldId id="294" r:id="rId20"/>
    <p:sldId id="297" r:id="rId21"/>
    <p:sldId id="277" r:id="rId2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98249" autoAdjust="0"/>
  </p:normalViewPr>
  <p:slideViewPr>
    <p:cSldViewPr>
      <p:cViewPr>
        <p:scale>
          <a:sx n="126" d="100"/>
          <a:sy n="126" d="100"/>
        </p:scale>
        <p:origin x="-12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67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de-DE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34A2286-42BB-499F-B5E9-5996428D6666}" type="datetimeFigureOut">
              <a:rPr lang="de-DE"/>
              <a:pPr/>
              <a:t>16.01.2014</a:t>
            </a:fld>
            <a:endParaRPr lang="de-DE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de-DE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91E6A68-831A-4172-9CB5-95C56817361B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059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6A68-831A-4172-9CB5-95C56817361B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81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6A68-831A-4172-9CB5-95C56817361B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815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6A68-831A-4172-9CB5-95C56817361B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815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6A68-831A-4172-9CB5-95C56817361B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815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6A68-831A-4172-9CB5-95C56817361B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815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6A68-831A-4172-9CB5-95C56817361B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6A68-831A-4172-9CB5-95C56817361B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pic>
        <p:nvPicPr>
          <p:cNvPr id="5" name="Picture 6" descr="http://www.ciard.net/sites/default/files/images/ciard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00590" cy="46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172400" cy="864096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752528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4B152-5BF7-460F-B927-E992D0EC687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4" name="AutoShape 2" descr="http://upload.wikimedia.org/wikipedia/commons/d/db/FAO_logo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www.ciard.net/sites/default/files/images/ciard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6" y="6309320"/>
            <a:ext cx="1200590" cy="46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51520" y="626429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CC0066"/>
                </a:solidFill>
                <a:latin typeface="Calibri" pitchFamily="34" charset="0"/>
                <a:cs typeface="Calibri" pitchFamily="34" charset="0"/>
              </a:rPr>
              <a:t>http://aims.fao.org</a:t>
            </a:r>
            <a:endParaRPr lang="en-GB" b="1" dirty="0">
              <a:solidFill>
                <a:srgbClr val="CC0066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32" name="Picture 8" descr="https://encrypted-tbn2.gstatic.com/images?q=tbn:ANd9GcQiSwItzwWUhRIn_n-hwKynModmdlLPOzhDZQFeKr3Qnjy_4RYx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0338"/>
            <a:ext cx="600001" cy="8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155575" y="1196752"/>
            <a:ext cx="8785367" cy="0"/>
          </a:xfrm>
          <a:prstGeom prst="line">
            <a:avLst/>
          </a:prstGeom>
          <a:ln w="381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55574" y="6165304"/>
            <a:ext cx="8785367" cy="0"/>
          </a:xfrm>
          <a:prstGeom prst="line">
            <a:avLst/>
          </a:prstGeom>
          <a:ln w="381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Präsihintergrund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200"/>
            <a:ext cx="9144000" cy="6845599"/>
          </a:xfrm>
          <a:prstGeom prst="rect">
            <a:avLst/>
          </a:prstGeom>
        </p:spPr>
      </p:pic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27583" y="188640"/>
            <a:ext cx="554461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403649" y="1556792"/>
            <a:ext cx="6336704" cy="3921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94015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D79412-C721-4B96-B009-15C228373C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2" name="Rectangle 1"/>
          <p:cNvSpPr/>
          <p:nvPr userDrawn="1"/>
        </p:nvSpPr>
        <p:spPr>
          <a:xfrm>
            <a:off x="35929" y="249243"/>
            <a:ext cx="79208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ma.subirats@fao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ims.fao.org/browse/taxonom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IMS_Community" TargetMode="External"/><Relationship Id="rId2" Type="http://schemas.openxmlformats.org/officeDocument/2006/relationships/hyperlink" Target="https://www.facebook.com/aims.fao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ideshare.net/faoaims" TargetMode="External"/><Relationship Id="rId5" Type="http://schemas.openxmlformats.org/officeDocument/2006/relationships/hyperlink" Target="http://www.flickr.com/photos/aims-fao/" TargetMode="External"/><Relationship Id="rId4" Type="http://schemas.openxmlformats.org/officeDocument/2006/relationships/hyperlink" Target="http://www.youtube.com/user/FAOAIMSVideo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IMS@fao.org" TargetMode="External"/><Relationship Id="rId2" Type="http://schemas.openxmlformats.org/officeDocument/2006/relationships/hyperlink" Target="http://aims.fao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568952" cy="2880320"/>
          </a:xfrm>
        </p:spPr>
        <p:txBody>
          <a:bodyPr>
            <a:noAutofit/>
          </a:bodyPr>
          <a:lstStyle/>
          <a:p>
            <a:pPr algn="l"/>
            <a:r>
              <a:rPr lang="de-DE" sz="4800" b="1" dirty="0" smtClean="0"/>
              <a:t>AIMS </a:t>
            </a:r>
            <a:br>
              <a:rPr lang="de-DE" sz="4800" b="1" dirty="0" smtClean="0"/>
            </a:br>
            <a:r>
              <a:rPr lang="de-DE" sz="2400" dirty="0" smtClean="0">
                <a:solidFill>
                  <a:srgbClr val="CC0066"/>
                </a:solidFill>
              </a:rPr>
              <a:t>http://aims.fao.org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Normas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herramientas y metodologías para la gestión de la información</a:t>
            </a:r>
            <a:r>
              <a:rPr lang="de-DE" sz="3200" b="1" dirty="0" smtClean="0"/>
              <a:t/>
            </a:r>
            <a:br>
              <a:rPr lang="de-DE" sz="3200" b="1" dirty="0" smtClean="0"/>
            </a:br>
            <a:endParaRPr lang="de-DE" sz="3200" b="1" dirty="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7848872" cy="5256584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8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rgbClr val="CC0066"/>
                </a:solidFill>
                <a:latin typeface="+mj-lt"/>
              </a:rPr>
              <a:t>El Rol de AIMS </a:t>
            </a:r>
            <a:r>
              <a:rPr lang="es-ES" sz="3600" b="1" dirty="0">
                <a:solidFill>
                  <a:srgbClr val="CC0066"/>
                </a:solidFill>
                <a:latin typeface="+mj-lt"/>
              </a:rPr>
              <a:t>dentro de la comunidad de especialistas en </a:t>
            </a:r>
            <a:r>
              <a:rPr lang="es-ES" sz="3600" b="1" dirty="0" smtClean="0">
                <a:solidFill>
                  <a:srgbClr val="CC0066"/>
                </a:solidFill>
                <a:latin typeface="+mj-lt"/>
              </a:rPr>
              <a:t>gestión </a:t>
            </a:r>
            <a:r>
              <a:rPr lang="es-ES" sz="3600" b="1" dirty="0">
                <a:solidFill>
                  <a:srgbClr val="CC0066"/>
                </a:solidFill>
                <a:latin typeface="+mj-lt"/>
              </a:rPr>
              <a:t>de la informaci</a:t>
            </a:r>
            <a:r>
              <a:rPr lang="es-ES" sz="3600" b="1" dirty="0">
                <a:solidFill>
                  <a:srgbClr val="CC0066"/>
                </a:solidFill>
                <a:latin typeface="+mj-lt"/>
              </a:rPr>
              <a:t>ó</a:t>
            </a:r>
            <a:r>
              <a:rPr lang="es-ES" sz="3600" b="1" dirty="0">
                <a:solidFill>
                  <a:srgbClr val="CC0066"/>
                </a:solidFill>
                <a:latin typeface="+mj-lt"/>
              </a:rPr>
              <a:t>n agr</a:t>
            </a:r>
            <a:r>
              <a:rPr lang="es-ES" sz="3600" b="1" dirty="0">
                <a:solidFill>
                  <a:srgbClr val="CC0066"/>
                </a:solidFill>
                <a:latin typeface="+mj-lt"/>
              </a:rPr>
              <a:t>í</a:t>
            </a:r>
            <a:r>
              <a:rPr lang="es-ES" sz="3600" b="1" dirty="0">
                <a:solidFill>
                  <a:srgbClr val="CC0066"/>
                </a:solidFill>
                <a:latin typeface="+mj-lt"/>
              </a:rPr>
              <a:t>cola</a:t>
            </a:r>
          </a:p>
          <a:p>
            <a:pPr algn="r" eaLnBrk="1" hangingPunct="1"/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Imma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Subirats-Coll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r" eaLnBrk="1" hangingPunct="1"/>
            <a:r>
              <a:rPr lang="es-ES" sz="18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Oficial en </a:t>
            </a:r>
            <a:r>
              <a:rPr lang="es-ES" sz="1800" b="1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la gestión del conocimiento y la </a:t>
            </a:r>
            <a:r>
              <a:rPr lang="es-ES" sz="18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información</a:t>
            </a:r>
          </a:p>
          <a:p>
            <a:pPr algn="r" eaLnBrk="1" hangingPunct="1"/>
            <a:r>
              <a:rPr lang="es-E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Organización de las Naciones Unidas para la Alimentación y la Agricultura </a:t>
            </a:r>
            <a:endParaRPr lang="es-ES" sz="18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r" eaLnBrk="1" hangingPunct="1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hlinkClick r:id="rId2"/>
              </a:rPr>
              <a:t>imma.subirats@fao.org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endParaRPr lang="en-US" sz="1800" dirty="0">
              <a:solidFill>
                <a:schemeClr val="bg1"/>
              </a:solidFill>
              <a:latin typeface="Calibri" pitchFamily="34" charset="0"/>
            </a:endParaRPr>
          </a:p>
          <a:p>
            <a:pPr algn="r" fontAlgn="auto">
              <a:spcAft>
                <a:spcPts val="0"/>
              </a:spcAft>
              <a:defRPr/>
            </a:pPr>
            <a:endParaRPr lang="de-DE" sz="3600" b="1" dirty="0">
              <a:solidFill>
                <a:srgbClr val="CC006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EB229-0092-4262-A065-1F340F78FF89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16385" name="Titel 2"/>
          <p:cNvSpPr>
            <a:spLocks noGrp="1"/>
          </p:cNvSpPr>
          <p:nvPr>
            <p:ph type="title"/>
          </p:nvPr>
        </p:nvSpPr>
        <p:spPr>
          <a:xfrm>
            <a:off x="-36512" y="188640"/>
            <a:ext cx="9180512" cy="864096"/>
          </a:xfrm>
        </p:spPr>
        <p:txBody>
          <a:bodyPr/>
          <a:lstStyle/>
          <a:p>
            <a:r>
              <a:rPr lang="en-US" sz="4000" dirty="0" smtClean="0">
                <a:solidFill>
                  <a:srgbClr val="CC0066"/>
                </a:solidFill>
              </a:rPr>
              <a:t>2. ¿</a:t>
            </a:r>
            <a:r>
              <a:rPr lang="en-US" sz="4000" dirty="0" err="1" smtClean="0">
                <a:solidFill>
                  <a:srgbClr val="CC0066"/>
                </a:solidFill>
              </a:rPr>
              <a:t>Qué</a:t>
            </a:r>
            <a:r>
              <a:rPr lang="en-US" sz="4000" dirty="0" smtClean="0">
                <a:solidFill>
                  <a:srgbClr val="CC0066"/>
                </a:solidFill>
              </a:rPr>
              <a:t> </a:t>
            </a:r>
            <a:r>
              <a:rPr lang="en-US" sz="4000" dirty="0" err="1" smtClean="0">
                <a:solidFill>
                  <a:srgbClr val="CC0066"/>
                </a:solidFill>
              </a:rPr>
              <a:t>os</a:t>
            </a:r>
            <a:r>
              <a:rPr lang="en-US" sz="4000" dirty="0" smtClean="0">
                <a:solidFill>
                  <a:srgbClr val="CC0066"/>
                </a:solidFill>
              </a:rPr>
              <a:t> </a:t>
            </a:r>
            <a:r>
              <a:rPr lang="en-US" sz="4000" dirty="0" err="1" smtClean="0">
                <a:solidFill>
                  <a:srgbClr val="CC0066"/>
                </a:solidFill>
              </a:rPr>
              <a:t>ofrece</a:t>
            </a:r>
            <a:r>
              <a:rPr lang="en-US" sz="4000" dirty="0" smtClean="0">
                <a:solidFill>
                  <a:srgbClr val="CC0066"/>
                </a:solidFill>
              </a:rPr>
              <a:t> </a:t>
            </a:r>
            <a:r>
              <a:rPr lang="en-US" sz="4000" dirty="0" smtClean="0">
                <a:solidFill>
                  <a:srgbClr val="CC0066"/>
                </a:solidFill>
              </a:rPr>
              <a:t>AIMS?</a:t>
            </a:r>
          </a:p>
        </p:txBody>
      </p:sp>
      <p:sp>
        <p:nvSpPr>
          <p:cNvPr id="16386" name="Inhaltsplatzhalter 3"/>
          <p:cNvSpPr>
            <a:spLocks noGrp="1"/>
          </p:cNvSpPr>
          <p:nvPr>
            <p:ph idx="1"/>
          </p:nvPr>
        </p:nvSpPr>
        <p:spPr>
          <a:xfrm>
            <a:off x="395536" y="1484784"/>
            <a:ext cx="8353177" cy="4176464"/>
          </a:xfrm>
        </p:spPr>
        <p:txBody>
          <a:bodyPr/>
          <a:lstStyle/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800" dirty="0" smtClean="0"/>
              <a:t>Punto de informaci</a:t>
            </a:r>
            <a:r>
              <a:rPr lang="es-ES" sz="2800" dirty="0"/>
              <a:t>ón</a:t>
            </a:r>
            <a:r>
              <a:rPr lang="es-ES" sz="2800" dirty="0" smtClean="0"/>
              <a:t> para conocer las </a:t>
            </a:r>
            <a:r>
              <a:rPr lang="es-ES" sz="2800" dirty="0"/>
              <a:t>tecnologías </a:t>
            </a:r>
            <a:r>
              <a:rPr lang="es-ES" sz="2800" dirty="0" smtClean="0"/>
              <a:t>usadas en la gestión </a:t>
            </a:r>
            <a:r>
              <a:rPr lang="es-ES" sz="2800" dirty="0"/>
              <a:t>de la información </a:t>
            </a:r>
            <a:r>
              <a:rPr lang="es-ES" sz="2800" dirty="0" smtClean="0"/>
              <a:t>en el </a:t>
            </a:r>
            <a:r>
              <a:rPr lang="es-ES" sz="2800" dirty="0"/>
              <a:t>sector agrícola </a:t>
            </a:r>
          </a:p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800" dirty="0"/>
              <a:t>Plataforma para conectarse con expertos en gestión de la información agraria </a:t>
            </a:r>
          </a:p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800" dirty="0"/>
              <a:t>Apoyo a las estrategias y aplicación de la gestión de información agraria </a:t>
            </a:r>
          </a:p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800" dirty="0"/>
              <a:t>Actualizaciones periódicas </a:t>
            </a:r>
            <a:r>
              <a:rPr lang="es-ES" sz="2800" dirty="0" smtClean="0"/>
              <a:t>sobre las </a:t>
            </a:r>
            <a:r>
              <a:rPr lang="es-ES" sz="2800" dirty="0"/>
              <a:t>iniciativas </a:t>
            </a:r>
            <a:r>
              <a:rPr lang="es-ES" sz="2800" dirty="0" smtClean="0"/>
              <a:t>internacionales m</a:t>
            </a:r>
            <a:r>
              <a:rPr lang="es-ES" sz="2800" dirty="0">
                <a:latin typeface="Calibri" pitchFamily="34" charset="0"/>
              </a:rPr>
              <a:t>á</a:t>
            </a:r>
            <a:r>
              <a:rPr lang="es-ES" sz="2800" dirty="0" smtClean="0"/>
              <a:t>s relevantes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35496" y="188640"/>
            <a:ext cx="9108504" cy="864096"/>
          </a:xfrm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2.1. Cobertura Tem</a:t>
            </a:r>
            <a:r>
              <a:rPr lang="es-ES" sz="4000" dirty="0" smtClean="0">
                <a:solidFill>
                  <a:srgbClr val="CC0066"/>
                </a:solidFill>
                <a:latin typeface="Calibri" pitchFamily="34" charset="0"/>
              </a:rPr>
              <a:t>ática y Servicios</a:t>
            </a:r>
            <a:endParaRPr lang="de-DE" sz="4000" dirty="0" smtClean="0">
              <a:solidFill>
                <a:srgbClr val="CC0066"/>
              </a:solidFill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317029" y="2636912"/>
            <a:ext cx="4543003" cy="3600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/>
              <a:t>Temas</a:t>
            </a:r>
            <a:endParaRPr lang="en-US" sz="2400" b="1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err="1" smtClean="0"/>
              <a:t>Acceso</a:t>
            </a:r>
            <a:r>
              <a:rPr lang="en-US" sz="2000" dirty="0" smtClean="0"/>
              <a:t> </a:t>
            </a:r>
            <a:r>
              <a:rPr lang="en-US" sz="2000" dirty="0" err="1" smtClean="0"/>
              <a:t>Abierto</a:t>
            </a:r>
            <a:endParaRPr lang="en-US" sz="2000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err="1" smtClean="0"/>
              <a:t>Vocabularios</a:t>
            </a:r>
            <a:endParaRPr lang="en-US" sz="2000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err="1" smtClean="0"/>
              <a:t>Metadatos</a:t>
            </a:r>
            <a:endParaRPr lang="en-US" sz="2000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err="1" smtClean="0"/>
              <a:t>Herramientas</a:t>
            </a:r>
            <a:endParaRPr lang="en-US" sz="2000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err="1" smtClean="0"/>
              <a:t>Datos</a:t>
            </a:r>
            <a:r>
              <a:rPr lang="en-US" sz="2000" dirty="0" smtClean="0"/>
              <a:t> </a:t>
            </a:r>
            <a:r>
              <a:rPr lang="en-US" sz="2000" dirty="0" err="1" smtClean="0"/>
              <a:t>Abiertos</a:t>
            </a:r>
            <a:r>
              <a:rPr lang="en-US" sz="2000" dirty="0" smtClean="0"/>
              <a:t> </a:t>
            </a:r>
            <a:r>
              <a:rPr lang="en-US" sz="2000" dirty="0" err="1" smtClean="0"/>
              <a:t>Vinculados</a:t>
            </a:r>
            <a:endParaRPr lang="en-US" sz="2000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smtClean="0"/>
              <a:t>Y m</a:t>
            </a:r>
            <a:r>
              <a:rPr lang="es-ES" sz="2000" dirty="0" err="1" smtClean="0">
                <a:latin typeface="Calibri" pitchFamily="34" charset="0"/>
              </a:rPr>
              <a:t>ás</a:t>
            </a:r>
            <a:endParaRPr lang="es-ES" sz="2000" dirty="0">
              <a:latin typeface="Calibri" pitchFamily="34" charset="0"/>
            </a:endParaRPr>
          </a:p>
          <a:p>
            <a:pPr marL="717550" lvl="2" indent="-180975">
              <a:buClr>
                <a:srgbClr val="CC0066"/>
              </a:buClr>
            </a:pPr>
            <a:r>
              <a:rPr lang="es-ES" sz="1800" dirty="0" err="1" smtClean="0">
                <a:latin typeface="Calibri" pitchFamily="34" charset="0"/>
              </a:rPr>
              <a:t>Taxonomia</a:t>
            </a:r>
            <a:r>
              <a:rPr lang="es-ES" sz="1800" dirty="0" smtClean="0">
                <a:latin typeface="Calibri" pitchFamily="34" charset="0"/>
              </a:rPr>
              <a:t> de AIMS</a:t>
            </a:r>
          </a:p>
          <a:p>
            <a:pPr marL="536575" lvl="2" indent="0">
              <a:buClr>
                <a:srgbClr val="CC0066"/>
              </a:buClr>
              <a:buNone/>
            </a:pPr>
            <a:r>
              <a:rPr lang="en-GB" sz="1800" dirty="0">
                <a:hlinkClick r:id="rId3"/>
              </a:rPr>
              <a:t>http://aims.fao.org/browse/taxonomy</a:t>
            </a:r>
            <a:endParaRPr lang="en-US" sz="1800" dirty="0" smtClean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04248" y="6664275"/>
            <a:ext cx="2133600" cy="365125"/>
          </a:xfrm>
        </p:spPr>
        <p:txBody>
          <a:bodyPr/>
          <a:lstStyle/>
          <a:p>
            <a:pPr>
              <a:defRPr/>
            </a:pPr>
            <a:fld id="{D8FCAE7A-5C65-44EF-9C33-8FD2A69B7FD6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2765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385398" y="2592288"/>
            <a:ext cx="4651098" cy="3383930"/>
          </a:xfrm>
        </p:spPr>
        <p:txBody>
          <a:bodyPr/>
          <a:lstStyle/>
          <a:p>
            <a:pPr marL="0" lvl="1" indent="0">
              <a:buNone/>
            </a:pPr>
            <a:r>
              <a:rPr lang="en-US" sz="2400" b="1" dirty="0" err="1"/>
              <a:t>Servicios</a:t>
            </a:r>
            <a:endParaRPr lang="en-US" sz="2400" b="1" dirty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smtClean="0"/>
              <a:t>Not</a:t>
            </a:r>
            <a:r>
              <a:rPr lang="es-ES" sz="2000" dirty="0" err="1" smtClean="0">
                <a:latin typeface="Calibri" pitchFamily="34" charset="0"/>
              </a:rPr>
              <a:t>ícias</a:t>
            </a:r>
            <a:r>
              <a:rPr lang="en-US" sz="2000" dirty="0" smtClean="0"/>
              <a:t> y </a:t>
            </a:r>
            <a:r>
              <a:rPr lang="en-US" sz="2000" dirty="0" err="1" smtClean="0"/>
              <a:t>Eventos</a:t>
            </a:r>
            <a:endParaRPr lang="en-US" sz="2000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err="1" smtClean="0"/>
              <a:t>Grupos</a:t>
            </a:r>
            <a:r>
              <a:rPr lang="en-US" sz="2000" dirty="0" smtClean="0"/>
              <a:t> de Inter</a:t>
            </a:r>
            <a:r>
              <a:rPr lang="es-ES" sz="2000" dirty="0" err="1" smtClean="0">
                <a:latin typeface="Calibri" pitchFamily="34" charset="0"/>
              </a:rPr>
              <a:t>és</a:t>
            </a:r>
            <a:endParaRPr lang="en-US" sz="2000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err="1" smtClean="0"/>
              <a:t>Webinars@AIMS</a:t>
            </a:r>
            <a:endParaRPr lang="en-US" sz="2000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err="1" smtClean="0"/>
              <a:t>Entrevistas</a:t>
            </a:r>
            <a:endParaRPr lang="en-US" sz="2000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err="1" smtClean="0"/>
              <a:t>Glosario</a:t>
            </a:r>
            <a:endParaRPr lang="en-US" sz="2000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err="1" smtClean="0"/>
              <a:t>Preguntas</a:t>
            </a:r>
            <a:r>
              <a:rPr lang="en-US" sz="2000" dirty="0" smtClean="0"/>
              <a:t> y </a:t>
            </a:r>
            <a:r>
              <a:rPr lang="en-US" sz="2000" dirty="0" err="1" smtClean="0"/>
              <a:t>Respuestas</a:t>
            </a:r>
            <a:endParaRPr lang="en-US" sz="2000" dirty="0" smtClean="0"/>
          </a:p>
          <a:p>
            <a:pPr marL="446088" lvl="1" indent="-265113"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000" dirty="0" smtClean="0"/>
              <a:t>El </a:t>
            </a:r>
            <a:r>
              <a:rPr lang="en-US" sz="2000" dirty="0" err="1" smtClean="0"/>
              <a:t>Registro</a:t>
            </a:r>
            <a:r>
              <a:rPr lang="en-US" sz="2000" dirty="0" smtClean="0"/>
              <a:t> VEST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Vocabularios</a:t>
            </a:r>
            <a:r>
              <a:rPr lang="en-US" sz="2000" dirty="0" smtClean="0"/>
              <a:t>, </a:t>
            </a:r>
            <a:r>
              <a:rPr lang="en-US" sz="2000" dirty="0" err="1" smtClean="0"/>
              <a:t>Metadatos</a:t>
            </a:r>
            <a:r>
              <a:rPr lang="en-US" sz="2000" dirty="0" smtClean="0"/>
              <a:t> y </a:t>
            </a:r>
            <a:r>
              <a:rPr lang="en-US" sz="2000" dirty="0" err="1" smtClean="0"/>
              <a:t>Herramientas</a:t>
            </a:r>
            <a:endParaRPr lang="en-US" sz="1600" dirty="0" smtClean="0"/>
          </a:p>
          <a:p>
            <a:pPr lvl="1"/>
            <a:endParaRPr lang="en-US" sz="2000" dirty="0" smtClean="0"/>
          </a:p>
        </p:txBody>
      </p:sp>
      <p:pic>
        <p:nvPicPr>
          <p:cNvPr id="2050" name="Picture 2" descr="http://www.ciard.net/sites/default/files/aims-bann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124744"/>
            <a:ext cx="888092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79512" y="2492896"/>
            <a:ext cx="8712968" cy="0"/>
          </a:xfrm>
          <a:prstGeom prst="line">
            <a:avLst/>
          </a:prstGeom>
          <a:ln w="381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CC0066"/>
                </a:solidFill>
                <a:latin typeface="+mn-lt"/>
                <a:cs typeface="Aharoni" pitchFamily="2" charset="-79"/>
              </a:rPr>
              <a:t>2.2. </a:t>
            </a:r>
            <a:r>
              <a:rPr lang="en-GB" sz="4000" dirty="0" err="1" smtClean="0">
                <a:solidFill>
                  <a:srgbClr val="CC0066"/>
                </a:solidFill>
                <a:latin typeface="+mn-lt"/>
                <a:cs typeface="Aharoni" pitchFamily="2" charset="-79"/>
              </a:rPr>
              <a:t>Recursos</a:t>
            </a:r>
            <a:endParaRPr lang="en-GB" sz="4000" dirty="0">
              <a:solidFill>
                <a:srgbClr val="CC0066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9"/>
            <a:ext cx="9144000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1,500</a:t>
            </a:r>
            <a:r>
              <a:rPr lang="en-GB" sz="2800" dirty="0" smtClean="0"/>
              <a:t> </a:t>
            </a:r>
            <a:r>
              <a:rPr lang="en-GB" sz="2800" dirty="0" err="1" smtClean="0"/>
              <a:t>noticias</a:t>
            </a:r>
            <a:endParaRPr lang="en-GB" sz="2800" dirty="0" smtClean="0"/>
          </a:p>
          <a:p>
            <a:pPr marL="0" indent="0" algn="ctr">
              <a:buNone/>
            </a:pPr>
            <a:r>
              <a:rPr lang="en-GB" b="1" dirty="0" smtClean="0"/>
              <a:t>600</a:t>
            </a:r>
            <a:r>
              <a:rPr lang="en-GB" sz="2800" dirty="0" smtClean="0"/>
              <a:t> </a:t>
            </a:r>
            <a:r>
              <a:rPr lang="en-GB" sz="2800" dirty="0" err="1" smtClean="0"/>
              <a:t>eventos</a:t>
            </a:r>
            <a:endParaRPr lang="en-GB" sz="2800" dirty="0"/>
          </a:p>
          <a:p>
            <a:pPr marL="0" indent="0" algn="ctr">
              <a:buNone/>
            </a:pPr>
            <a:r>
              <a:rPr lang="en-GB" b="1" dirty="0" smtClean="0"/>
              <a:t>1,000</a:t>
            </a:r>
            <a:r>
              <a:rPr lang="en-GB" sz="2800" dirty="0" smtClean="0"/>
              <a:t> blogs</a:t>
            </a:r>
          </a:p>
          <a:p>
            <a:pPr marL="0" indent="0" algn="ctr">
              <a:buNone/>
            </a:pPr>
            <a:r>
              <a:rPr lang="en-GB" b="1" dirty="0" smtClean="0"/>
              <a:t>200 </a:t>
            </a:r>
            <a:r>
              <a:rPr lang="en-GB" dirty="0" err="1" smtClean="0"/>
              <a:t>entradas</a:t>
            </a:r>
            <a:r>
              <a:rPr lang="en-GB" dirty="0" smtClean="0"/>
              <a:t> en el </a:t>
            </a:r>
            <a:r>
              <a:rPr lang="en-GB" dirty="0" err="1" smtClean="0"/>
              <a:t>Registro</a:t>
            </a:r>
            <a:r>
              <a:rPr lang="en-GB" dirty="0" smtClean="0"/>
              <a:t> VEST</a:t>
            </a:r>
            <a:endParaRPr lang="en-GB" sz="2800" dirty="0" smtClean="0"/>
          </a:p>
          <a:p>
            <a:pPr marL="0" indent="0" algn="ctr">
              <a:buNone/>
            </a:pPr>
            <a:r>
              <a:rPr lang="en-GB" b="1" dirty="0" smtClean="0"/>
              <a:t>300</a:t>
            </a:r>
            <a:r>
              <a:rPr lang="en-GB" sz="2800" dirty="0" smtClean="0"/>
              <a:t> </a:t>
            </a:r>
            <a:r>
              <a:rPr lang="en-GB" sz="2800" dirty="0" err="1" smtClean="0"/>
              <a:t>noticias</a:t>
            </a:r>
            <a:r>
              <a:rPr lang="en-GB" sz="2800" dirty="0" smtClean="0"/>
              <a:t> </a:t>
            </a:r>
            <a:r>
              <a:rPr lang="en-GB" sz="2800" dirty="0" err="1" smtClean="0"/>
              <a:t>destacadas</a:t>
            </a:r>
            <a:endParaRPr lang="en-GB" sz="2800" dirty="0" smtClean="0"/>
          </a:p>
          <a:p>
            <a:pPr marL="0" indent="0" algn="ctr">
              <a:buNone/>
            </a:pPr>
            <a:r>
              <a:rPr lang="en-GB" b="1" dirty="0" smtClean="0"/>
              <a:t>150</a:t>
            </a:r>
            <a:r>
              <a:rPr lang="en-GB" sz="2800" dirty="0"/>
              <a:t> </a:t>
            </a:r>
            <a:r>
              <a:rPr lang="en-GB" sz="2800" dirty="0" err="1" smtClean="0"/>
              <a:t>páginas</a:t>
            </a:r>
            <a:r>
              <a:rPr lang="en-GB" sz="2800" dirty="0" smtClean="0"/>
              <a:t> </a:t>
            </a:r>
            <a:r>
              <a:rPr lang="en-GB" sz="2800" dirty="0" err="1" smtClean="0"/>
              <a:t>informativas</a:t>
            </a:r>
            <a:endParaRPr lang="en-GB" sz="2800" dirty="0" smtClean="0"/>
          </a:p>
          <a:p>
            <a:pPr marL="0" indent="0" algn="ctr">
              <a:buNone/>
            </a:pPr>
            <a:r>
              <a:rPr lang="en-GB" b="1" dirty="0" smtClean="0"/>
              <a:t>30 </a:t>
            </a:r>
            <a:r>
              <a:rPr lang="en-GB" sz="2800" dirty="0" err="1" smtClean="0"/>
              <a:t>seminarios</a:t>
            </a:r>
            <a:r>
              <a:rPr lang="en-GB" sz="2800" dirty="0" smtClean="0"/>
              <a:t> online</a:t>
            </a:r>
          </a:p>
          <a:p>
            <a:pPr marL="0" indent="0" algn="ctr">
              <a:buNone/>
            </a:pPr>
            <a:r>
              <a:rPr lang="en-GB" sz="2800" b="1" dirty="0" smtClean="0"/>
              <a:t>30</a:t>
            </a:r>
            <a:r>
              <a:rPr lang="en-GB" sz="2800" dirty="0" smtClean="0"/>
              <a:t> </a:t>
            </a:r>
            <a:r>
              <a:rPr lang="en-GB" sz="2800" dirty="0" err="1"/>
              <a:t>b</a:t>
            </a:r>
            <a:r>
              <a:rPr lang="en-GB" sz="2800" dirty="0" err="1" smtClean="0"/>
              <a:t>oletines</a:t>
            </a:r>
            <a:r>
              <a:rPr lang="en-GB" sz="2800" dirty="0" smtClean="0"/>
              <a:t> </a:t>
            </a:r>
            <a:r>
              <a:rPr lang="en-GB" sz="2800" dirty="0" err="1" smtClean="0"/>
              <a:t>mensuales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2224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/>
          <a:lstStyle/>
          <a:p>
            <a:r>
              <a:rPr lang="en-GB" sz="4000" dirty="0" smtClean="0">
                <a:solidFill>
                  <a:srgbClr val="CC0066"/>
                </a:solidFill>
                <a:latin typeface="+mn-lt"/>
                <a:cs typeface="Aharoni" pitchFamily="2" charset="-79"/>
              </a:rPr>
              <a:t>2.3. AIMS en la Red Social</a:t>
            </a:r>
            <a:endParaRPr lang="en-GB" sz="4000" dirty="0">
              <a:solidFill>
                <a:srgbClr val="CC0066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72207"/>
            <a:ext cx="8532440" cy="5085185"/>
          </a:xfrm>
        </p:spPr>
        <p:txBody>
          <a:bodyPr>
            <a:normAutofit/>
          </a:bodyPr>
          <a:lstStyle/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n-GB" sz="2800" dirty="0"/>
              <a:t>Facebook </a:t>
            </a:r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www.facebook.com/aims.fao.org</a:t>
            </a:r>
            <a:r>
              <a:rPr lang="en-GB" sz="2800" dirty="0" smtClean="0"/>
              <a:t> </a:t>
            </a:r>
            <a:endParaRPr lang="en-GB" sz="2800" dirty="0" smtClean="0"/>
          </a:p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n-GB" sz="2800" dirty="0" smtClean="0"/>
              <a:t>Twitter </a:t>
            </a:r>
            <a:r>
              <a:rPr lang="en-GB" sz="2800" dirty="0">
                <a:hlinkClick r:id="rId3"/>
              </a:rPr>
              <a:t>https://twitter.com/AIMS_Community</a:t>
            </a:r>
            <a:endParaRPr lang="en-GB" sz="2800" dirty="0"/>
          </a:p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n-GB" sz="2800" dirty="0" err="1" smtClean="0"/>
              <a:t>Youtube</a:t>
            </a:r>
            <a:r>
              <a:rPr lang="en-GB" sz="2800" dirty="0" smtClean="0"/>
              <a:t> </a:t>
            </a:r>
            <a:r>
              <a:rPr lang="en-GB" sz="2800" dirty="0">
                <a:hlinkClick r:id="rId4"/>
              </a:rPr>
              <a:t>http://www.youtube.com/user/FAOAIMSVideos</a:t>
            </a:r>
            <a:endParaRPr lang="en-GB" sz="2800" dirty="0" smtClean="0"/>
          </a:p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n-GB" sz="2800" dirty="0" smtClean="0"/>
              <a:t>Flickr </a:t>
            </a:r>
            <a:r>
              <a:rPr lang="en-GB" sz="2800" dirty="0">
                <a:hlinkClick r:id="rId5"/>
              </a:rPr>
              <a:t>http://www.flickr.com/photos/aims-fao/</a:t>
            </a:r>
            <a:endParaRPr lang="en-GB" sz="2800" dirty="0" smtClean="0"/>
          </a:p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n-GB" sz="2800" dirty="0" err="1" smtClean="0"/>
              <a:t>Slideshare</a:t>
            </a:r>
            <a:r>
              <a:rPr lang="en-GB" sz="2800" dirty="0" smtClean="0"/>
              <a:t> </a:t>
            </a:r>
            <a:r>
              <a:rPr lang="en-GB" sz="2800" dirty="0">
                <a:hlinkClick r:id="rId6"/>
              </a:rPr>
              <a:t>http://www.slideshare.net/faoaims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8281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8927976" cy="864096"/>
          </a:xfrm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3. La </a:t>
            </a:r>
            <a:r>
              <a:rPr lang="de-DE" sz="4000" dirty="0" smtClean="0">
                <a:solidFill>
                  <a:srgbClr val="CC0066"/>
                </a:solidFill>
              </a:rPr>
              <a:t>Comunidad de AIMS</a:t>
            </a:r>
            <a:endParaRPr lang="de-DE" sz="4000" dirty="0">
              <a:solidFill>
                <a:srgbClr val="CC006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6792"/>
            <a:ext cx="7632848" cy="4608512"/>
          </a:xfrm>
        </p:spPr>
        <p:txBody>
          <a:bodyPr/>
          <a:lstStyle/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600" dirty="0"/>
              <a:t>El </a:t>
            </a:r>
            <a:r>
              <a:rPr lang="en-US" sz="2600" dirty="0" err="1"/>
              <a:t>acceso</a:t>
            </a:r>
            <a:r>
              <a:rPr lang="en-US" sz="2600" dirty="0"/>
              <a:t> </a:t>
            </a:r>
            <a:r>
              <a:rPr lang="en-US" sz="2600" dirty="0" smtClean="0"/>
              <a:t>al web </a:t>
            </a:r>
            <a:r>
              <a:rPr lang="en-US" sz="2600" dirty="0" err="1"/>
              <a:t>es</a:t>
            </a:r>
            <a:r>
              <a:rPr lang="en-US" sz="2600" dirty="0"/>
              <a:t> </a:t>
            </a:r>
            <a:r>
              <a:rPr lang="en-US" sz="2600" dirty="0" err="1"/>
              <a:t>público</a:t>
            </a:r>
            <a:r>
              <a:rPr lang="en-US" sz="2600" dirty="0"/>
              <a:t> y no require </a:t>
            </a:r>
            <a:r>
              <a:rPr lang="en-US" sz="2600" dirty="0" err="1"/>
              <a:t>registro</a:t>
            </a:r>
            <a:r>
              <a:rPr lang="en-US" sz="2600" dirty="0"/>
              <a:t> </a:t>
            </a:r>
            <a:r>
              <a:rPr lang="en-US" sz="2600" dirty="0" err="1"/>
              <a:t>alguno</a:t>
            </a:r>
            <a:endParaRPr lang="en-US" sz="2600" dirty="0"/>
          </a:p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n-US" sz="2600" dirty="0" err="1" smtClean="0"/>
              <a:t>Cualquier</a:t>
            </a:r>
            <a:r>
              <a:rPr lang="en-US" sz="2600" dirty="0" smtClean="0"/>
              <a:t> persona </a:t>
            </a:r>
            <a:r>
              <a:rPr lang="en-US" sz="2600" dirty="0" err="1" smtClean="0"/>
              <a:t>puede</a:t>
            </a:r>
            <a:r>
              <a:rPr lang="en-US" sz="2600" dirty="0" smtClean="0"/>
              <a:t> </a:t>
            </a:r>
            <a:r>
              <a:rPr lang="en-US" sz="2600" dirty="0" err="1" smtClean="0"/>
              <a:t>registrarse</a:t>
            </a:r>
            <a:r>
              <a:rPr lang="en-US" sz="2600" dirty="0" smtClean="0"/>
              <a:t> en AIMS y </a:t>
            </a:r>
            <a:r>
              <a:rPr lang="en-US" sz="2600" dirty="0" err="1" smtClean="0"/>
              <a:t>hacer</a:t>
            </a:r>
            <a:r>
              <a:rPr lang="en-US" sz="2600" dirty="0" smtClean="0"/>
              <a:t> </a:t>
            </a:r>
            <a:r>
              <a:rPr lang="en-US" sz="2600" dirty="0" err="1" smtClean="0"/>
              <a:t>uso</a:t>
            </a:r>
            <a:r>
              <a:rPr lang="en-US" sz="2600" dirty="0" smtClean="0"/>
              <a:t> de los </a:t>
            </a:r>
            <a:r>
              <a:rPr lang="en-US" sz="2600" dirty="0" err="1" smtClean="0"/>
              <a:t>servicios</a:t>
            </a:r>
            <a:r>
              <a:rPr lang="en-US" sz="2600" dirty="0" smtClean="0"/>
              <a:t> de la </a:t>
            </a:r>
            <a:r>
              <a:rPr lang="en-US" sz="2600" dirty="0" err="1" smtClean="0"/>
              <a:t>plataforma</a:t>
            </a:r>
            <a:endParaRPr lang="en-US" sz="2600" dirty="0" smtClean="0"/>
          </a:p>
          <a:p>
            <a:pPr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600" dirty="0" smtClean="0"/>
              <a:t>Los </a:t>
            </a:r>
            <a:r>
              <a:rPr lang="es-ES" sz="2600" dirty="0" smtClean="0"/>
              <a:t>miembros </a:t>
            </a:r>
            <a:r>
              <a:rPr lang="es-ES" sz="2600" dirty="0"/>
              <a:t>de la </a:t>
            </a:r>
            <a:r>
              <a:rPr lang="es-ES" sz="2600" dirty="0" smtClean="0"/>
              <a:t>comunidad</a:t>
            </a:r>
            <a:endParaRPr lang="es-ES" sz="2600" dirty="0" smtClean="0"/>
          </a:p>
          <a:p>
            <a:pPr lvl="1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200" dirty="0" smtClean="0"/>
              <a:t>Reciben </a:t>
            </a:r>
            <a:r>
              <a:rPr lang="es-ES" sz="2200" dirty="0" smtClean="0"/>
              <a:t>actualizaciones periódicas </a:t>
            </a:r>
            <a:r>
              <a:rPr lang="es-ES" sz="2200" dirty="0"/>
              <a:t>sobre </a:t>
            </a:r>
            <a:r>
              <a:rPr lang="es-ES" sz="2200" dirty="0" smtClean="0"/>
              <a:t>los temas a los que se han suscrito </a:t>
            </a:r>
          </a:p>
          <a:p>
            <a:pPr lvl="1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200" dirty="0" smtClean="0"/>
              <a:t>Reciben los boletines mensuales</a:t>
            </a:r>
            <a:endParaRPr lang="es-ES" sz="2200" dirty="0"/>
          </a:p>
          <a:p>
            <a:pPr lvl="1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200" dirty="0" smtClean="0"/>
              <a:t>Crean </a:t>
            </a:r>
            <a:r>
              <a:rPr lang="es-ES" sz="2200" dirty="0"/>
              <a:t>y </a:t>
            </a:r>
            <a:r>
              <a:rPr lang="es-ES" sz="2200" dirty="0" smtClean="0"/>
              <a:t>gestionan blogs</a:t>
            </a:r>
          </a:p>
          <a:p>
            <a:pPr lvl="1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200" dirty="0" smtClean="0"/>
              <a:t>Participan activamente en grupos </a:t>
            </a:r>
            <a:r>
              <a:rPr lang="es-ES" sz="2200" dirty="0"/>
              <a:t>de </a:t>
            </a:r>
            <a:r>
              <a:rPr lang="es-ES" sz="2200" dirty="0" smtClean="0"/>
              <a:t>interés</a:t>
            </a:r>
            <a:endParaRPr lang="es-ES" sz="2200" dirty="0"/>
          </a:p>
          <a:p>
            <a:endParaRPr lang="en-US" sz="2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4B152-5BF7-460F-B927-E992D0EC687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03648" y="3429000"/>
            <a:ext cx="6624736" cy="208823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CC0066"/>
                </a:solidFill>
                <a:latin typeface="+mn-lt"/>
                <a:cs typeface="Aharoni" pitchFamily="2" charset="-79"/>
              </a:rPr>
              <a:t>3.1.  Los </a:t>
            </a:r>
            <a:r>
              <a:rPr lang="en-GB" sz="4000" dirty="0" err="1" smtClean="0">
                <a:solidFill>
                  <a:srgbClr val="CC0066"/>
                </a:solidFill>
                <a:latin typeface="+mn-lt"/>
                <a:cs typeface="Aharoni" pitchFamily="2" charset="-79"/>
              </a:rPr>
              <a:t>Usuarios</a:t>
            </a:r>
            <a:endParaRPr lang="en-GB" sz="4000" dirty="0">
              <a:solidFill>
                <a:srgbClr val="CC0066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9"/>
            <a:ext cx="9144000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13,000 </a:t>
            </a:r>
            <a:r>
              <a:rPr lang="en-GB" sz="2800" dirty="0" err="1" smtClean="0"/>
              <a:t>visitas</a:t>
            </a:r>
            <a:r>
              <a:rPr lang="en-GB" sz="2800" dirty="0" smtClean="0"/>
              <a:t> </a:t>
            </a:r>
            <a:r>
              <a:rPr lang="en-GB" sz="2800" dirty="0" err="1" smtClean="0"/>
              <a:t>mensuales</a:t>
            </a:r>
            <a:endParaRPr lang="en-GB" sz="2800" dirty="0"/>
          </a:p>
          <a:p>
            <a:pPr marL="0" indent="0" algn="ctr">
              <a:buNone/>
            </a:pPr>
            <a:r>
              <a:rPr lang="en-GB" b="1" dirty="0"/>
              <a:t>7,000 </a:t>
            </a:r>
            <a:r>
              <a:rPr lang="en-GB" sz="2800" dirty="0" err="1"/>
              <a:t>visitas</a:t>
            </a:r>
            <a:r>
              <a:rPr lang="en-GB" sz="2800" dirty="0"/>
              <a:t> </a:t>
            </a:r>
            <a:r>
              <a:rPr lang="en-GB" sz="2800" dirty="0" err="1" smtClean="0"/>
              <a:t>únicas</a:t>
            </a:r>
            <a:endParaRPr lang="en-GB" sz="2800" dirty="0" smtClean="0"/>
          </a:p>
          <a:p>
            <a:pPr marL="0" indent="0" algn="ctr">
              <a:buNone/>
            </a:pPr>
            <a:r>
              <a:rPr lang="en-GB" b="1" dirty="0" smtClean="0"/>
              <a:t>+ 1,500</a:t>
            </a:r>
            <a:r>
              <a:rPr lang="en-GB" dirty="0" smtClean="0"/>
              <a:t> </a:t>
            </a:r>
            <a:r>
              <a:rPr lang="en-GB" sz="2800" dirty="0" err="1" smtClean="0"/>
              <a:t>usuarios</a:t>
            </a:r>
            <a:r>
              <a:rPr lang="en-GB" sz="2800" dirty="0" smtClean="0"/>
              <a:t> </a:t>
            </a:r>
            <a:r>
              <a:rPr lang="en-GB" sz="2800" dirty="0" err="1" smtClean="0"/>
              <a:t>registrados</a:t>
            </a:r>
            <a:endParaRPr lang="en-GB" sz="2800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619672" y="3573016"/>
            <a:ext cx="6480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latin typeface="+mn-lt"/>
              </a:rPr>
              <a:t>500</a:t>
            </a:r>
            <a:r>
              <a:rPr lang="es-ES" sz="1600" b="1" dirty="0">
                <a:latin typeface="+mn-lt"/>
              </a:rPr>
              <a:t>	</a:t>
            </a:r>
            <a:r>
              <a:rPr lang="es-ES" sz="1600" dirty="0">
                <a:latin typeface="+mn-lt"/>
              </a:rPr>
              <a:t>Europa</a:t>
            </a:r>
          </a:p>
          <a:p>
            <a:r>
              <a:rPr lang="es-ES" sz="1600" b="1" dirty="0" smtClean="0">
                <a:latin typeface="+mn-lt"/>
              </a:rPr>
              <a:t>400</a:t>
            </a:r>
            <a:r>
              <a:rPr lang="es-ES" sz="1600" b="1" dirty="0">
                <a:latin typeface="+mn-lt"/>
              </a:rPr>
              <a:t>	</a:t>
            </a:r>
            <a:r>
              <a:rPr lang="es-ES" sz="1600" dirty="0">
                <a:latin typeface="+mn-lt"/>
              </a:rPr>
              <a:t>Asia</a:t>
            </a:r>
          </a:p>
          <a:p>
            <a:r>
              <a:rPr lang="es-ES" sz="1600" b="1" dirty="0" smtClean="0">
                <a:latin typeface="+mn-lt"/>
              </a:rPr>
              <a:t>300</a:t>
            </a:r>
            <a:r>
              <a:rPr lang="es-ES" sz="1600" b="1" dirty="0">
                <a:latin typeface="+mn-lt"/>
              </a:rPr>
              <a:t>	</a:t>
            </a:r>
            <a:r>
              <a:rPr lang="es-ES" sz="1600" dirty="0">
                <a:latin typeface="+mn-lt"/>
              </a:rPr>
              <a:t>Américas (América Latina y el Caribe)</a:t>
            </a:r>
          </a:p>
          <a:p>
            <a:r>
              <a:rPr lang="es-ES" sz="1600" b="1" dirty="0" smtClean="0">
                <a:latin typeface="+mn-lt"/>
              </a:rPr>
              <a:t>250</a:t>
            </a:r>
            <a:r>
              <a:rPr lang="es-ES" sz="1600" b="1" dirty="0">
                <a:latin typeface="+mn-lt"/>
              </a:rPr>
              <a:t>	</a:t>
            </a:r>
            <a:r>
              <a:rPr lang="es-ES" sz="1600" dirty="0">
                <a:latin typeface="+mn-lt"/>
              </a:rPr>
              <a:t>África (Sub-sahariana)</a:t>
            </a:r>
          </a:p>
          <a:p>
            <a:r>
              <a:rPr lang="es-ES" sz="1600" b="1" dirty="0" smtClean="0">
                <a:latin typeface="+mn-lt"/>
              </a:rPr>
              <a:t>150</a:t>
            </a:r>
            <a:r>
              <a:rPr lang="es-ES" sz="1600" b="1" dirty="0">
                <a:latin typeface="+mn-lt"/>
              </a:rPr>
              <a:t>	</a:t>
            </a:r>
            <a:r>
              <a:rPr lang="es-ES" sz="1600" dirty="0">
                <a:latin typeface="+mn-lt"/>
              </a:rPr>
              <a:t>Américas (del Norte)</a:t>
            </a:r>
          </a:p>
          <a:p>
            <a:r>
              <a:rPr lang="es-ES" sz="1600" b="1" dirty="0" smtClean="0">
                <a:latin typeface="+mn-lt"/>
              </a:rPr>
              <a:t>100</a:t>
            </a:r>
            <a:r>
              <a:rPr lang="es-ES" sz="1600" b="1" dirty="0">
                <a:latin typeface="+mn-lt"/>
              </a:rPr>
              <a:t>	</a:t>
            </a:r>
            <a:r>
              <a:rPr lang="es-ES" sz="1600" dirty="0">
                <a:latin typeface="+mn-lt"/>
              </a:rPr>
              <a:t>África (África del Norte)</a:t>
            </a:r>
          </a:p>
          <a:p>
            <a:r>
              <a:rPr lang="es-ES" sz="1600" b="1" dirty="0" smtClean="0">
                <a:latin typeface="+mn-lt"/>
              </a:rPr>
              <a:t>50</a:t>
            </a:r>
            <a:r>
              <a:rPr lang="es-ES" sz="1600" b="1" dirty="0">
                <a:latin typeface="+mn-lt"/>
              </a:rPr>
              <a:t>	</a:t>
            </a:r>
            <a:r>
              <a:rPr lang="es-ES" sz="1600" dirty="0">
                <a:latin typeface="+mn-lt"/>
              </a:rPr>
              <a:t>Melanesia / Micronesia / Polinesia / Nueva Zelanda y Australia</a:t>
            </a:r>
          </a:p>
          <a:p>
            <a:endParaRPr lang="es-ES" sz="1600" b="1" dirty="0">
              <a:latin typeface="+mn-lt"/>
            </a:endParaRPr>
          </a:p>
          <a:p>
            <a:endParaRPr lang="es-ES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1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84670"/>
            <a:ext cx="6996311" cy="208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90522-37C8-4C67-A2F8-7E38BA449D0F}" type="slidenum">
              <a:rPr lang="de-DE"/>
              <a:pPr>
                <a:defRPr/>
              </a:pPr>
              <a:t>16</a:t>
            </a:fld>
            <a:endParaRPr lang="de-DE"/>
          </a:p>
        </p:txBody>
      </p:sp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3.2. Subscripciones</a:t>
            </a:r>
            <a:endParaRPr lang="de-DE" sz="4000" dirty="0" smtClean="0">
              <a:solidFill>
                <a:srgbClr val="CC0066"/>
              </a:solidFill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3705275"/>
          </a:xfrm>
        </p:spPr>
        <p:txBody>
          <a:bodyPr/>
          <a:lstStyle/>
          <a:p>
            <a:pPr indent="12700">
              <a:buNone/>
            </a:pPr>
            <a:r>
              <a:rPr lang="es-ES" sz="2600" dirty="0"/>
              <a:t>Junto al boletín, </a:t>
            </a:r>
            <a:r>
              <a:rPr lang="es-ES" sz="2600" dirty="0" smtClean="0"/>
              <a:t>cualquier persona registrada puede subscribirse </a:t>
            </a:r>
            <a:r>
              <a:rPr lang="es-ES" sz="2600" dirty="0" smtClean="0"/>
              <a:t>a la difusión de la información por materias </a:t>
            </a:r>
            <a:r>
              <a:rPr lang="es-ES" sz="2600" dirty="0" smtClean="0"/>
              <a:t>(correo electrónico)</a:t>
            </a:r>
            <a:endParaRPr lang="en-US" sz="2600" dirty="0" smtClean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6466" y="2780928"/>
            <a:ext cx="518457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llipse 10"/>
          <p:cNvSpPr/>
          <p:nvPr/>
        </p:nvSpPr>
        <p:spPr>
          <a:xfrm>
            <a:off x="6084168" y="2992582"/>
            <a:ext cx="194421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 flipV="1">
            <a:off x="5724128" y="3496638"/>
            <a:ext cx="612068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0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90522-37C8-4C67-A2F8-7E38BA449D0F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4.</a:t>
            </a:r>
            <a:r>
              <a:rPr lang="de-DE" sz="4000" dirty="0" smtClean="0">
                <a:solidFill>
                  <a:srgbClr val="CC0066"/>
                </a:solidFill>
              </a:rPr>
              <a:t>Servicios</a:t>
            </a:r>
            <a:r>
              <a:rPr lang="de-DE" sz="4000" dirty="0">
                <a:solidFill>
                  <a:srgbClr val="CC0066"/>
                </a:solidFill>
              </a:rPr>
              <a:t>, Soporte y </a:t>
            </a:r>
            <a:r>
              <a:rPr lang="de-DE" sz="4000" dirty="0" smtClean="0">
                <a:solidFill>
                  <a:srgbClr val="CC0066"/>
                </a:solidFill>
              </a:rPr>
              <a:t>Capacitación</a:t>
            </a:r>
            <a:endParaRPr lang="de-DE" sz="4000" dirty="0" smtClean="0">
              <a:solidFill>
                <a:srgbClr val="CC0066"/>
              </a:solidFill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>
          <a:xfrm>
            <a:off x="539552" y="2204864"/>
            <a:ext cx="7848872" cy="3705275"/>
          </a:xfrm>
        </p:spPr>
        <p:txBody>
          <a:bodyPr/>
          <a:lstStyle/>
          <a:p>
            <a:pPr indent="12700">
              <a:buNone/>
            </a:pPr>
            <a:r>
              <a:rPr lang="es-ES" sz="2800" dirty="0" smtClean="0"/>
              <a:t>AIMS ofrece diversos servicios para dar apoy</a:t>
            </a:r>
            <a:r>
              <a:rPr lang="es-ES" sz="2800" dirty="0" smtClean="0"/>
              <a:t>o a los profesionales de la información en la gestión agraria en todo el mundo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1E7FB-2C1A-4786-A91E-E5F97D485F20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172400" cy="864096"/>
          </a:xfrm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4.1. Difundir </a:t>
            </a:r>
            <a:r>
              <a:rPr lang="es-ES" sz="4000" dirty="0">
                <a:solidFill>
                  <a:srgbClr val="CC0066"/>
                </a:solidFill>
              </a:rPr>
              <a:t>información </a:t>
            </a:r>
            <a:endParaRPr lang="de-DE" sz="4000" dirty="0" smtClean="0">
              <a:solidFill>
                <a:srgbClr val="CC0066"/>
              </a:solidFill>
            </a:endParaRPr>
          </a:p>
        </p:txBody>
      </p:sp>
      <p:pic>
        <p:nvPicPr>
          <p:cNvPr id="2662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056" y="3487465"/>
            <a:ext cx="3751555" cy="1872208"/>
          </a:xfrm>
        </p:spPr>
      </p:pic>
      <p:sp>
        <p:nvSpPr>
          <p:cNvPr id="5" name="Textfeld 4"/>
          <p:cNvSpPr txBox="1"/>
          <p:nvPr/>
        </p:nvSpPr>
        <p:spPr>
          <a:xfrm>
            <a:off x="611560" y="1268760"/>
            <a:ext cx="86409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600" dirty="0">
                <a:latin typeface="+mn-lt"/>
              </a:rPr>
              <a:t>C</a:t>
            </a:r>
            <a:r>
              <a:rPr lang="es-ES" sz="2600" dirty="0" smtClean="0">
                <a:latin typeface="+mn-lt"/>
              </a:rPr>
              <a:t>ualquier </a:t>
            </a:r>
            <a:r>
              <a:rPr lang="es-ES" sz="2600" dirty="0">
                <a:latin typeface="+mn-lt"/>
              </a:rPr>
              <a:t>persona </a:t>
            </a:r>
            <a:r>
              <a:rPr lang="es-ES" sz="2600" dirty="0">
                <a:latin typeface="+mn-lt"/>
              </a:rPr>
              <a:t>registrada puede fácilmente </a:t>
            </a:r>
            <a:r>
              <a:rPr lang="es-ES" sz="2600" dirty="0">
                <a:latin typeface="+mn-lt"/>
              </a:rPr>
              <a:t>crear un mensaje </a:t>
            </a:r>
            <a:r>
              <a:rPr lang="es-ES" sz="2600" dirty="0" smtClean="0">
                <a:latin typeface="+mn-lt"/>
              </a:rPr>
              <a:t>y compartir </a:t>
            </a:r>
            <a:r>
              <a:rPr lang="es-ES" sz="2600" dirty="0" smtClean="0">
                <a:latin typeface="+mn-lt"/>
              </a:rPr>
              <a:t>noticias, ideas, casos de uso con la </a:t>
            </a:r>
            <a:r>
              <a:rPr lang="es-ES" sz="2600" dirty="0" smtClean="0">
                <a:latin typeface="+mn-lt"/>
              </a:rPr>
              <a:t>comunidad</a:t>
            </a:r>
          </a:p>
          <a:p>
            <a:pPr marL="457200" indent="-4572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600" dirty="0" smtClean="0">
                <a:latin typeface="+mn-lt"/>
              </a:rPr>
              <a:t>El mensaje puede ser público o solo accesible a los miembros de AIMS</a:t>
            </a:r>
            <a:endParaRPr lang="de-DE" sz="2600" dirty="0">
              <a:latin typeface="+mn-lt"/>
            </a:endParaRPr>
          </a:p>
        </p:txBody>
      </p:sp>
      <p:sp>
        <p:nvSpPr>
          <p:cNvPr id="6" name="Textfeld 4"/>
          <p:cNvSpPr txBox="1"/>
          <p:nvPr/>
        </p:nvSpPr>
        <p:spPr>
          <a:xfrm>
            <a:off x="611560" y="3429000"/>
            <a:ext cx="41764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600" dirty="0" smtClean="0">
                <a:latin typeface="+mn-lt"/>
              </a:rPr>
              <a:t>El objetivo es facilitar un medio donde los usuarios pueden preguntar a otros usuarios y contactar profesionales afines a sus materias</a:t>
            </a:r>
            <a:endParaRPr lang="de-DE" sz="2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1E7FB-2C1A-4786-A91E-E5F97D485F20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164288" cy="864096"/>
          </a:xfrm>
        </p:spPr>
        <p:txBody>
          <a:bodyPr/>
          <a:lstStyle/>
          <a:p>
            <a:pPr algn="l"/>
            <a:r>
              <a:rPr lang="en-GB" sz="4000" dirty="0" smtClean="0">
                <a:solidFill>
                  <a:srgbClr val="CC0066"/>
                </a:solidFill>
              </a:rPr>
              <a:t>4.3. </a:t>
            </a:r>
            <a:r>
              <a:rPr lang="en-GB" sz="4000" dirty="0" err="1" smtClean="0">
                <a:solidFill>
                  <a:srgbClr val="CC0066"/>
                </a:solidFill>
              </a:rPr>
              <a:t>Webinars@AIMS</a:t>
            </a:r>
            <a:r>
              <a:rPr lang="en-GB" sz="4000" dirty="0" smtClean="0">
                <a:solidFill>
                  <a:srgbClr val="CC0066"/>
                </a:solidFill>
              </a:rPr>
              <a:t> </a:t>
            </a:r>
            <a:endParaRPr lang="en-GB" sz="4000" dirty="0">
              <a:solidFill>
                <a:srgbClr val="CC0066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83568" y="1988840"/>
            <a:ext cx="78488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600" dirty="0">
                <a:latin typeface="+mn-lt"/>
              </a:rPr>
              <a:t>AIMS organiza </a:t>
            </a:r>
            <a:r>
              <a:rPr lang="es-ES" sz="2600" dirty="0" smtClean="0">
                <a:latin typeface="+mn-lt"/>
              </a:rPr>
              <a:t>semanalmente seminarios web</a:t>
            </a:r>
          </a:p>
          <a:p>
            <a:pPr marL="457200" indent="-4572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600" dirty="0" smtClean="0">
                <a:latin typeface="+mn-lt"/>
              </a:rPr>
              <a:t>Las </a:t>
            </a:r>
            <a:r>
              <a:rPr lang="es-ES" sz="2600" dirty="0">
                <a:latin typeface="+mn-lt"/>
              </a:rPr>
              <a:t>sesiones están abiertas a cualquier </a:t>
            </a:r>
            <a:r>
              <a:rPr lang="es-ES" sz="2600" dirty="0" smtClean="0">
                <a:latin typeface="+mn-lt"/>
              </a:rPr>
              <a:t>persona</a:t>
            </a:r>
          </a:p>
          <a:p>
            <a:pPr marL="457200" indent="-4572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600" b="1" dirty="0" err="1" smtClean="0">
                <a:latin typeface="+mn-lt"/>
              </a:rPr>
              <a:t>Webinars</a:t>
            </a:r>
            <a:r>
              <a:rPr lang="es-ES" sz="2600" b="1" dirty="0" smtClean="0">
                <a:latin typeface="+mn-lt"/>
              </a:rPr>
              <a:t> </a:t>
            </a:r>
            <a:r>
              <a:rPr lang="es-ES" sz="2600" b="1" dirty="0">
                <a:latin typeface="+mn-lt"/>
              </a:rPr>
              <a:t>@ AIMS </a:t>
            </a:r>
            <a:r>
              <a:rPr lang="es-ES" sz="2600" dirty="0">
                <a:latin typeface="+mn-lt"/>
              </a:rPr>
              <a:t>cubren una amplia gama de temas de interés </a:t>
            </a:r>
            <a:r>
              <a:rPr lang="es-ES" sz="2600" dirty="0" smtClean="0">
                <a:latin typeface="+mn-lt"/>
              </a:rPr>
              <a:t>relacionados con la </a:t>
            </a:r>
            <a:r>
              <a:rPr lang="es-ES" sz="2600" dirty="0">
                <a:latin typeface="+mn-lt"/>
              </a:rPr>
              <a:t>gestión de la información agraria. Además, cualquier miembro de la comunidad puede enviar sugerencias de nuevos temas.</a:t>
            </a:r>
            <a:endParaRPr lang="de-DE" sz="2600" dirty="0">
              <a:latin typeface="+mn-lt"/>
            </a:endParaRPr>
          </a:p>
        </p:txBody>
      </p:sp>
      <p:pic>
        <p:nvPicPr>
          <p:cNvPr id="5122" name="Picture 2" descr="http://aims.fao.org/sites/default/files/images/Webin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209" y="508518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3.gstatic.com/images?q=tbn:ANd9GcR_gxnDJZMTjTfLQL3xN2elCPy2AHAIImQ3KQwWu00gbUxBef_-x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12192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9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C4ABC-3ABC-428C-BA29-2116DFAC3A78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14337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5544617" cy="1224136"/>
          </a:xfrm>
        </p:spPr>
        <p:txBody>
          <a:bodyPr/>
          <a:lstStyle/>
          <a:p>
            <a:r>
              <a:rPr lang="de-DE" sz="4000" b="1" dirty="0" smtClean="0"/>
              <a:t>Sumario</a:t>
            </a:r>
          </a:p>
        </p:txBody>
      </p:sp>
      <p:sp>
        <p:nvSpPr>
          <p:cNvPr id="14338" name="Inhaltsplatzhalter 2"/>
          <p:cNvSpPr>
            <a:spLocks noGrp="1"/>
          </p:cNvSpPr>
          <p:nvPr>
            <p:ph idx="1"/>
          </p:nvPr>
        </p:nvSpPr>
        <p:spPr>
          <a:xfrm>
            <a:off x="1979712" y="1916832"/>
            <a:ext cx="7847856" cy="4104456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de-DE" sz="2800" dirty="0"/>
              <a:t>¿Qué es </a:t>
            </a:r>
            <a:r>
              <a:rPr lang="de-DE" sz="2800" dirty="0" smtClean="0"/>
              <a:t>AIMS</a:t>
            </a:r>
            <a:r>
              <a:rPr lang="de-DE" sz="2800" dirty="0"/>
              <a:t>? </a:t>
            </a:r>
            <a:endParaRPr lang="de-DE" sz="2800" dirty="0" smtClean="0"/>
          </a:p>
          <a:p>
            <a:pPr marL="609600" indent="-609600">
              <a:buFont typeface="Arial" charset="0"/>
              <a:buAutoNum type="arabicPeriod"/>
            </a:pPr>
            <a:r>
              <a:rPr lang="de-DE" sz="2800" dirty="0" smtClean="0"/>
              <a:t>Cobertura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de-DE" sz="2800" dirty="0" smtClean="0"/>
              <a:t>La Comunidad de AIMS</a:t>
            </a:r>
            <a:endParaRPr lang="de-DE" sz="2800" dirty="0" smtClean="0"/>
          </a:p>
          <a:p>
            <a:pPr marL="609600" indent="-609600">
              <a:buFont typeface="Arial" charset="0"/>
              <a:buAutoNum type="arabicPeriod"/>
            </a:pPr>
            <a:r>
              <a:rPr lang="de-DE" sz="2800" dirty="0"/>
              <a:t>Servicios, Soporte y </a:t>
            </a:r>
            <a:r>
              <a:rPr lang="de-DE" sz="2800" dirty="0" smtClean="0"/>
              <a:t>Capacitación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de-DE" sz="2800" dirty="0" smtClean="0"/>
              <a:t>Turno de preguntas</a:t>
            </a:r>
          </a:p>
          <a:p>
            <a:pPr marL="609600" indent="-609600"/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52736"/>
            <a:ext cx="910850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7128792" cy="5052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172400" cy="864096"/>
          </a:xfrm>
        </p:spPr>
        <p:txBody>
          <a:bodyPr/>
          <a:lstStyle/>
          <a:p>
            <a:r>
              <a:rPr lang="en-GB" sz="4000" dirty="0" smtClean="0"/>
              <a:t>El Nuevo </a:t>
            </a:r>
            <a:r>
              <a:rPr lang="en-GB" sz="4000" b="1" dirty="0" smtClean="0"/>
              <a:t>AIMS</a:t>
            </a:r>
            <a:endParaRPr lang="en-GB" sz="40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4499992" y="5661247"/>
            <a:ext cx="4392488" cy="4924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s-ES" sz="2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En línea a partir de Marzo 2014</a:t>
            </a:r>
            <a:endParaRPr lang="de-DE" sz="2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04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763688" y="919261"/>
            <a:ext cx="6923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b="1" dirty="0" smtClean="0">
              <a:latin typeface="Aharoni" pitchFamily="2" charset="-79"/>
              <a:cs typeface="Aharoni" pitchFamily="2" charset="-79"/>
            </a:endParaRPr>
          </a:p>
          <a:p>
            <a:endParaRPr lang="en-GB" b="1" dirty="0" smtClean="0"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GB" sz="6600" b="1" dirty="0" err="1" smtClean="0">
                <a:cs typeface="Aharoni" pitchFamily="2" charset="-79"/>
              </a:rPr>
              <a:t>Gracias</a:t>
            </a:r>
            <a:r>
              <a:rPr lang="en-GB" sz="6600" b="1" dirty="0" smtClean="0">
                <a:cs typeface="Aharoni" pitchFamily="2" charset="-79"/>
              </a:rPr>
              <a:t>!</a:t>
            </a:r>
          </a:p>
          <a:p>
            <a:pPr algn="l"/>
            <a:endParaRPr lang="en-GB" sz="6600" b="1" dirty="0" smtClean="0">
              <a:cs typeface="Aharoni" pitchFamily="2" charset="-79"/>
            </a:endParaRPr>
          </a:p>
          <a:p>
            <a:pPr marL="1714500" lvl="4" algn="l"/>
            <a:r>
              <a:rPr lang="en-GB" sz="4200" dirty="0" smtClean="0">
                <a:cs typeface="Aharoni" pitchFamily="2" charset="-79"/>
              </a:rPr>
              <a:t>El </a:t>
            </a:r>
            <a:r>
              <a:rPr lang="en-GB" sz="4200" dirty="0" err="1" smtClean="0">
                <a:cs typeface="Aharoni" pitchFamily="2" charset="-79"/>
              </a:rPr>
              <a:t>Equipo</a:t>
            </a:r>
            <a:r>
              <a:rPr lang="en-GB" sz="4200" dirty="0" smtClean="0">
                <a:cs typeface="Aharoni" pitchFamily="2" charset="-79"/>
              </a:rPr>
              <a:t> Editorial de  AIMS </a:t>
            </a:r>
          </a:p>
          <a:p>
            <a:pPr marL="1714500" lvl="4" algn="l"/>
            <a:r>
              <a:rPr lang="en-GB" sz="4200" dirty="0" smtClean="0">
                <a:cs typeface="Aharoni" pitchFamily="2" charset="-79"/>
                <a:hlinkClick r:id="rId2"/>
              </a:rPr>
              <a:t>http://aims.fao.org</a:t>
            </a:r>
            <a:r>
              <a:rPr lang="en-GB" sz="4200" dirty="0" smtClean="0">
                <a:cs typeface="Aharoni" pitchFamily="2" charset="-79"/>
              </a:rPr>
              <a:t> </a:t>
            </a:r>
          </a:p>
          <a:p>
            <a:pPr marL="1714500" lvl="4" algn="l"/>
            <a:endParaRPr lang="en-GB" sz="2400" dirty="0" smtClean="0">
              <a:cs typeface="Aharoni" pitchFamily="2" charset="-79"/>
              <a:hlinkClick r:id="rId3"/>
            </a:endParaRPr>
          </a:p>
          <a:p>
            <a:pPr marL="1714500" lvl="4" algn="l"/>
            <a:r>
              <a:rPr lang="en-GB" sz="2400" dirty="0" smtClean="0">
                <a:cs typeface="Aharoni" pitchFamily="2" charset="-79"/>
                <a:hlinkClick r:id="rId3"/>
              </a:rPr>
              <a:t>AIMS@fao.org</a:t>
            </a:r>
            <a:endParaRPr lang="en-GB" sz="2400" dirty="0" smtClean="0">
              <a:cs typeface="Aharoni" pitchFamily="2" charset="-79"/>
            </a:endParaRPr>
          </a:p>
          <a:p>
            <a:pPr marL="1714500" lvl="4" algn="l"/>
            <a:r>
              <a:rPr lang="en-GB" sz="2400" dirty="0" smtClean="0">
                <a:cs typeface="Aharoni" pitchFamily="2" charset="-79"/>
              </a:rPr>
              <a:t>17</a:t>
            </a:r>
            <a:r>
              <a:rPr lang="en-GB" sz="2400" baseline="30000" dirty="0" smtClean="0">
                <a:cs typeface="Aharoni" pitchFamily="2" charset="-79"/>
              </a:rPr>
              <a:t>th</a:t>
            </a:r>
            <a:r>
              <a:rPr lang="en-GB" sz="2400" dirty="0" smtClean="0">
                <a:cs typeface="Aharoni" pitchFamily="2" charset="-79"/>
              </a:rPr>
              <a:t> </a:t>
            </a:r>
            <a:r>
              <a:rPr lang="en-GB" sz="2400" dirty="0" err="1" smtClean="0">
                <a:cs typeface="Aharoni" pitchFamily="2" charset="-79"/>
              </a:rPr>
              <a:t>Enero</a:t>
            </a:r>
            <a:r>
              <a:rPr lang="en-GB" sz="2400" dirty="0" smtClean="0">
                <a:cs typeface="Aharoni" pitchFamily="2" charset="-79"/>
              </a:rPr>
              <a:t> 2014</a:t>
            </a:r>
            <a:endParaRPr lang="en-GB" sz="2400" dirty="0">
              <a:cs typeface="Aharoni" pitchFamily="2" charset="-79"/>
            </a:endParaRPr>
          </a:p>
        </p:txBody>
      </p:sp>
      <p:pic>
        <p:nvPicPr>
          <p:cNvPr id="6" name="Picture 5" descr="http://eprints.rclis.org/image/aimsweb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284984"/>
            <a:ext cx="121412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1. ¿Qué </a:t>
            </a:r>
            <a:r>
              <a:rPr lang="de-DE" sz="4000" dirty="0">
                <a:solidFill>
                  <a:srgbClr val="CC0066"/>
                </a:solidFill>
              </a:rPr>
              <a:t>es </a:t>
            </a:r>
            <a:r>
              <a:rPr lang="de-DE" sz="4000" dirty="0" smtClean="0">
                <a:solidFill>
                  <a:srgbClr val="CC0066"/>
                </a:solidFill>
              </a:rPr>
              <a:t>AIMS</a:t>
            </a:r>
            <a:r>
              <a:rPr lang="de-DE" sz="4000" dirty="0">
                <a:solidFill>
                  <a:srgbClr val="CC0066"/>
                </a:solidFill>
              </a:rPr>
              <a:t>?</a:t>
            </a:r>
            <a:endParaRPr lang="de-DE" sz="4000" dirty="0" smtClean="0">
              <a:solidFill>
                <a:srgbClr val="CC0066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05A9-508D-4CC2-ACBE-D7BF4F3D8929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5363" name="Textfeld 4"/>
          <p:cNvSpPr txBox="1">
            <a:spLocks noChangeArrowheads="1"/>
          </p:cNvSpPr>
          <p:nvPr/>
        </p:nvSpPr>
        <p:spPr bwMode="auto">
          <a:xfrm>
            <a:off x="397164" y="1844824"/>
            <a:ext cx="835292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400" dirty="0" smtClean="0">
                <a:latin typeface="Calibri" pitchFamily="34" charset="0"/>
              </a:rPr>
              <a:t>Es </a:t>
            </a:r>
            <a:r>
              <a:rPr lang="es-ES" sz="2400" dirty="0">
                <a:latin typeface="Calibri" pitchFamily="34" charset="0"/>
              </a:rPr>
              <a:t>un portal </a:t>
            </a:r>
            <a:r>
              <a:rPr lang="es-ES" sz="2400" dirty="0" smtClean="0">
                <a:latin typeface="Calibri" pitchFamily="34" charset="0"/>
              </a:rPr>
              <a:t>que facilita la </a:t>
            </a:r>
            <a:r>
              <a:rPr lang="es-ES" sz="2400" dirty="0">
                <a:latin typeface="Calibri" pitchFamily="34" charset="0"/>
              </a:rPr>
              <a:t>Organización para la Agricultura y la Alimentación de las Naciones Unidas (FAO</a:t>
            </a:r>
            <a:r>
              <a:rPr lang="es-ES" sz="2400" dirty="0" smtClean="0">
                <a:latin typeface="Calibri" pitchFamily="34" charset="0"/>
              </a:rPr>
              <a:t>) para difundir </a:t>
            </a:r>
            <a:r>
              <a:rPr lang="es-ES" sz="2400" dirty="0">
                <a:latin typeface="Calibri" pitchFamily="34" charset="0"/>
              </a:rPr>
              <a:t>normas y </a:t>
            </a:r>
            <a:r>
              <a:rPr lang="es-ES" sz="2400" dirty="0" smtClean="0">
                <a:latin typeface="Calibri" pitchFamily="34" charset="0"/>
              </a:rPr>
              <a:t>buenas </a:t>
            </a:r>
            <a:r>
              <a:rPr lang="es-ES" sz="2400" dirty="0">
                <a:latin typeface="Calibri" pitchFamily="34" charset="0"/>
              </a:rPr>
              <a:t>prácticas en la gestión de la información </a:t>
            </a:r>
            <a:r>
              <a:rPr lang="es-ES" sz="2400" dirty="0" smtClean="0">
                <a:latin typeface="Calibri" pitchFamily="34" charset="0"/>
              </a:rPr>
              <a:t>agraria</a:t>
            </a: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endParaRPr lang="en-US" sz="2400" dirty="0" smtClean="0">
              <a:latin typeface="Calibri" pitchFamily="34" charset="0"/>
            </a:endParaRPr>
          </a:p>
          <a:p>
            <a:pPr algn="just">
              <a:buClr>
                <a:srgbClr val="CC0066"/>
              </a:buClr>
            </a:pPr>
            <a:r>
              <a:rPr lang="es-ES" sz="2400" b="1" dirty="0" smtClean="0">
                <a:latin typeface="Calibri" pitchFamily="34" charset="0"/>
              </a:rPr>
              <a:t>Su </a:t>
            </a:r>
            <a:r>
              <a:rPr lang="es-ES" sz="2400" b="1" dirty="0">
                <a:latin typeface="Calibri" pitchFamily="34" charset="0"/>
              </a:rPr>
              <a:t>objetivo general </a:t>
            </a:r>
            <a:r>
              <a:rPr lang="es-ES" sz="2400" b="1" dirty="0" smtClean="0">
                <a:latin typeface="Calibri" pitchFamily="34" charset="0"/>
              </a:rPr>
              <a:t>es </a:t>
            </a:r>
            <a:r>
              <a:rPr lang="es-ES" sz="2400" b="1" dirty="0">
                <a:latin typeface="Calibri" pitchFamily="34" charset="0"/>
              </a:rPr>
              <a:t>fortalecer el acceso a la información relacionada con la alimentación, la agricultura sostenible y el desarrollo rural</a:t>
            </a:r>
            <a:endParaRPr lang="en-US" sz="2400" b="1" dirty="0">
              <a:latin typeface="Calibri" pitchFamily="34" charset="0"/>
            </a:endParaRP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1.1. AIMS </a:t>
            </a:r>
            <a:r>
              <a:rPr lang="de-DE" sz="4000" dirty="0" smtClean="0">
                <a:solidFill>
                  <a:srgbClr val="CC0066"/>
                </a:solidFill>
              </a:rPr>
              <a:t>y CIARD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05A9-508D-4CC2-ACBE-D7BF4F3D8929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5363" name="Textfeld 4"/>
          <p:cNvSpPr txBox="1">
            <a:spLocks noChangeArrowheads="1"/>
          </p:cNvSpPr>
          <p:nvPr/>
        </p:nvSpPr>
        <p:spPr bwMode="auto">
          <a:xfrm>
            <a:off x="395536" y="1412776"/>
            <a:ext cx="83529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000" dirty="0" smtClean="0">
                <a:latin typeface="Calibri" pitchFamily="34" charset="0"/>
              </a:rPr>
              <a:t>CIARD es </a:t>
            </a:r>
            <a:r>
              <a:rPr lang="es-ES" sz="2000" dirty="0">
                <a:latin typeface="Calibri" pitchFamily="34" charset="0"/>
              </a:rPr>
              <a:t>un movimiento mundial que trabaja para hacer que la información de investigación agrícola </a:t>
            </a:r>
            <a:r>
              <a:rPr lang="en-GB" sz="2000" dirty="0" smtClean="0">
                <a:latin typeface="Calibri" pitchFamily="34" charset="0"/>
              </a:rPr>
              <a:t>sea </a:t>
            </a:r>
            <a:r>
              <a:rPr lang="es-ES" sz="2000" dirty="0">
                <a:latin typeface="Calibri" pitchFamily="34" charset="0"/>
              </a:rPr>
              <a:t>más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disponible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s-ES" sz="2000" dirty="0" smtClean="0">
                <a:latin typeface="Calibri" pitchFamily="34" charset="0"/>
              </a:rPr>
              <a:t>y accesible </a:t>
            </a:r>
            <a:endParaRPr lang="es-ES" sz="2000" dirty="0">
              <a:latin typeface="Calibri" pitchFamily="34" charset="0"/>
            </a:endParaRP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000" dirty="0" smtClean="0">
                <a:latin typeface="Calibri" pitchFamily="34" charset="0"/>
              </a:rPr>
              <a:t>El </a:t>
            </a:r>
            <a:r>
              <a:rPr lang="es-ES" sz="2000" dirty="0">
                <a:latin typeface="Calibri" pitchFamily="34" charset="0"/>
              </a:rPr>
              <a:t>objetivo es permitir a las organizaciones difundir de manera más eficaz </a:t>
            </a:r>
            <a:r>
              <a:rPr lang="es-ES" sz="2000" dirty="0" smtClean="0">
                <a:latin typeface="Calibri" pitchFamily="34" charset="0"/>
              </a:rPr>
              <a:t>cualquier conocimiento agrícola que posean o generen</a:t>
            </a:r>
          </a:p>
          <a:p>
            <a:pPr marL="800100" lvl="1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000" dirty="0" smtClean="0">
                <a:latin typeface="Calibri" pitchFamily="34" charset="0"/>
              </a:rPr>
              <a:t>Colaborando en </a:t>
            </a:r>
            <a:r>
              <a:rPr lang="es-ES" sz="2000" dirty="0">
                <a:latin typeface="Calibri" pitchFamily="34" charset="0"/>
              </a:rPr>
              <a:t>la elaboración de </a:t>
            </a:r>
            <a:r>
              <a:rPr lang="es-ES" sz="2000" dirty="0" smtClean="0">
                <a:latin typeface="Calibri" pitchFamily="34" charset="0"/>
              </a:rPr>
              <a:t>normas, compartiendo </a:t>
            </a:r>
            <a:r>
              <a:rPr lang="es-ES" sz="2000" dirty="0">
                <a:latin typeface="Calibri" pitchFamily="34" charset="0"/>
              </a:rPr>
              <a:t>conocimientos y </a:t>
            </a:r>
            <a:r>
              <a:rPr lang="es-ES" sz="2000" dirty="0" smtClean="0">
                <a:latin typeface="Calibri" pitchFamily="34" charset="0"/>
              </a:rPr>
              <a:t>contribuyendo a políticas </a:t>
            </a:r>
            <a:r>
              <a:rPr lang="es-ES" sz="2000" dirty="0">
                <a:latin typeface="Calibri" pitchFamily="34" charset="0"/>
              </a:rPr>
              <a:t>institucionales eficaces y coherentes en la ciencia agrícola y la tecnología de la </a:t>
            </a:r>
            <a:r>
              <a:rPr lang="es-ES" sz="2000" dirty="0" smtClean="0">
                <a:latin typeface="Calibri" pitchFamily="34" charset="0"/>
              </a:rPr>
              <a:t>información</a:t>
            </a: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000" dirty="0" smtClean="0">
                <a:latin typeface="Calibri" pitchFamily="34" charset="0"/>
              </a:rPr>
              <a:t>Los miembros de </a:t>
            </a:r>
            <a:r>
              <a:rPr lang="es-ES" sz="2000" dirty="0">
                <a:latin typeface="Calibri" pitchFamily="34" charset="0"/>
              </a:rPr>
              <a:t>CIARD </a:t>
            </a:r>
            <a:r>
              <a:rPr lang="es-ES" sz="2000" dirty="0" smtClean="0">
                <a:latin typeface="Calibri" pitchFamily="34" charset="0"/>
              </a:rPr>
              <a:t>trabajan de forma coordinada para promover </a:t>
            </a:r>
            <a:r>
              <a:rPr lang="es-ES" sz="2000" dirty="0">
                <a:latin typeface="Calibri" pitchFamily="34" charset="0"/>
              </a:rPr>
              <a:t>formatos comunes para el intercambio de </a:t>
            </a:r>
            <a:r>
              <a:rPr lang="es-ES" sz="2000" dirty="0" smtClean="0">
                <a:latin typeface="Calibri" pitchFamily="34" charset="0"/>
              </a:rPr>
              <a:t>información, </a:t>
            </a:r>
            <a:r>
              <a:rPr lang="es-ES" sz="2000" dirty="0">
                <a:latin typeface="Calibri" pitchFamily="34" charset="0"/>
              </a:rPr>
              <a:t>y adoptar </a:t>
            </a:r>
            <a:r>
              <a:rPr lang="es-ES" sz="2000" dirty="0" smtClean="0">
                <a:latin typeface="Calibri" pitchFamily="34" charset="0"/>
              </a:rPr>
              <a:t>el acceso abierto a la información de forma global</a:t>
            </a: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endParaRPr lang="es-ES" sz="2000" dirty="0" smtClean="0">
              <a:latin typeface="Calibri" pitchFamily="34" charset="0"/>
            </a:endParaRPr>
          </a:p>
          <a:p>
            <a:pPr algn="just">
              <a:buClr>
                <a:srgbClr val="CC0066"/>
              </a:buClr>
            </a:pPr>
            <a:r>
              <a:rPr lang="es-ES" sz="2000" b="1" dirty="0" smtClean="0">
                <a:latin typeface="Calibri" pitchFamily="34" charset="0"/>
              </a:rPr>
              <a:t>CIARD </a:t>
            </a:r>
            <a:r>
              <a:rPr lang="es-ES" sz="2000" b="1" dirty="0">
                <a:latin typeface="Calibri" pitchFamily="34" charset="0"/>
              </a:rPr>
              <a:t>se basa en la comunidad de AIMS para mejorar la coherencia de las normas de gestión de la información, herramientas y metodologías, y asegurar la interoperabilidad de los datos y sistemas de información en todo el mundo</a:t>
            </a: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endParaRPr lang="es-ES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7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864096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1.2. AIMS  en el </a:t>
            </a:r>
            <a:r>
              <a:rPr lang="de-DE" sz="4000" dirty="0" smtClean="0">
                <a:solidFill>
                  <a:srgbClr val="CC0066"/>
                </a:solidFill>
              </a:rPr>
              <a:t>contexto de CIARD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05A9-508D-4CC2-ACBE-D7BF4F3D8929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5363" name="Textfeld 4"/>
          <p:cNvSpPr txBox="1">
            <a:spLocks noChangeArrowheads="1"/>
          </p:cNvSpPr>
          <p:nvPr/>
        </p:nvSpPr>
        <p:spPr bwMode="auto">
          <a:xfrm>
            <a:off x="395536" y="1412776"/>
            <a:ext cx="835292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400" dirty="0" smtClean="0">
                <a:latin typeface="Calibri" pitchFamily="34" charset="0"/>
              </a:rPr>
              <a:t>AIMS </a:t>
            </a:r>
            <a:r>
              <a:rPr lang="es-ES" sz="2400" dirty="0">
                <a:latin typeface="Calibri" pitchFamily="34" charset="0"/>
              </a:rPr>
              <a:t>tiene </a:t>
            </a:r>
            <a:r>
              <a:rPr lang="es-ES" sz="2400" dirty="0" smtClean="0">
                <a:latin typeface="Calibri" pitchFamily="34" charset="0"/>
              </a:rPr>
              <a:t>el objetivo de </a:t>
            </a:r>
            <a:r>
              <a:rPr lang="es-ES" sz="2400" dirty="0">
                <a:latin typeface="Calibri" pitchFamily="34" charset="0"/>
              </a:rPr>
              <a:t>fomentar y difundir </a:t>
            </a:r>
            <a:r>
              <a:rPr lang="es-ES" sz="2400" dirty="0" smtClean="0">
                <a:latin typeface="Calibri" pitchFamily="34" charset="0"/>
              </a:rPr>
              <a:t>buenas </a:t>
            </a:r>
            <a:r>
              <a:rPr lang="es-ES" sz="2400" dirty="0">
                <a:latin typeface="Calibri" pitchFamily="34" charset="0"/>
              </a:rPr>
              <a:t>prácticas que promuevan la coherencia en la gestión de la información </a:t>
            </a:r>
            <a:r>
              <a:rPr lang="es-ES" sz="2400" dirty="0" smtClean="0">
                <a:latin typeface="Calibri" pitchFamily="34" charset="0"/>
              </a:rPr>
              <a:t>digital, y que permitan </a:t>
            </a:r>
            <a:r>
              <a:rPr lang="es-ES" sz="2400" dirty="0">
                <a:latin typeface="Calibri" pitchFamily="34" charset="0"/>
              </a:rPr>
              <a:t>la interoperabilidad y la reutilización de la información para una mayor difusión, distribución e </a:t>
            </a:r>
            <a:r>
              <a:rPr lang="es-ES" sz="2400" dirty="0" smtClean="0">
                <a:latin typeface="Calibri" pitchFamily="34" charset="0"/>
              </a:rPr>
              <a:t>intercambio</a:t>
            </a: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400" dirty="0" smtClean="0">
                <a:latin typeface="Calibri" pitchFamily="34" charset="0"/>
              </a:rPr>
              <a:t>Para ello:</a:t>
            </a:r>
          </a:p>
          <a:p>
            <a:pPr marL="800100" lvl="1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400" dirty="0" smtClean="0">
                <a:latin typeface="Calibri" pitchFamily="34" charset="0"/>
              </a:rPr>
              <a:t>Proporciona </a:t>
            </a:r>
            <a:r>
              <a:rPr lang="es-ES" sz="2400" dirty="0">
                <a:latin typeface="Calibri" pitchFamily="34" charset="0"/>
              </a:rPr>
              <a:t>los medios para </a:t>
            </a:r>
            <a:r>
              <a:rPr lang="es-ES" sz="2400" dirty="0" smtClean="0">
                <a:latin typeface="Calibri" pitchFamily="34" charset="0"/>
              </a:rPr>
              <a:t>que los </a:t>
            </a:r>
            <a:r>
              <a:rPr lang="es-ES" sz="2400" dirty="0">
                <a:latin typeface="Calibri" pitchFamily="34" charset="0"/>
              </a:rPr>
              <a:t>miembros registrados de la comunidad </a:t>
            </a:r>
            <a:r>
              <a:rPr lang="es-ES" sz="2400" dirty="0" smtClean="0">
                <a:latin typeface="Calibri" pitchFamily="34" charset="0"/>
              </a:rPr>
              <a:t>puedan publicar </a:t>
            </a:r>
            <a:r>
              <a:rPr lang="es-ES" sz="2400" dirty="0">
                <a:latin typeface="Calibri" pitchFamily="34" charset="0"/>
              </a:rPr>
              <a:t>noticias y </a:t>
            </a:r>
            <a:r>
              <a:rPr lang="es-ES" sz="2400" dirty="0" smtClean="0">
                <a:latin typeface="Calibri" pitchFamily="34" charset="0"/>
              </a:rPr>
              <a:t>experiencias</a:t>
            </a:r>
          </a:p>
          <a:p>
            <a:pPr marL="800100" lvl="1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400" dirty="0" smtClean="0">
                <a:latin typeface="Calibri" pitchFamily="34" charset="0"/>
              </a:rPr>
              <a:t>Ofrece </a:t>
            </a:r>
            <a:r>
              <a:rPr lang="es-ES" sz="2400" dirty="0">
                <a:latin typeface="Calibri" pitchFamily="34" charset="0"/>
              </a:rPr>
              <a:t>seminarios en línea sobre temas clave </a:t>
            </a:r>
            <a:r>
              <a:rPr lang="es-ES" sz="2400" dirty="0" smtClean="0">
                <a:latin typeface="Calibri" pitchFamily="34" charset="0"/>
              </a:rPr>
              <a:t>e </a:t>
            </a:r>
            <a:r>
              <a:rPr lang="es-ES" sz="2400" dirty="0">
                <a:latin typeface="Calibri" pitchFamily="34" charset="0"/>
              </a:rPr>
              <a:t>de </a:t>
            </a:r>
            <a:r>
              <a:rPr lang="es-ES" sz="2400" dirty="0" smtClean="0">
                <a:latin typeface="Calibri" pitchFamily="34" charset="0"/>
              </a:rPr>
              <a:t>interés para los </a:t>
            </a:r>
            <a:r>
              <a:rPr lang="es-ES" sz="2400" dirty="0">
                <a:latin typeface="Calibri" pitchFamily="34" charset="0"/>
              </a:rPr>
              <a:t>miembros de la </a:t>
            </a:r>
            <a:r>
              <a:rPr lang="es-ES" sz="2400" dirty="0" smtClean="0">
                <a:latin typeface="Calibri" pitchFamily="34" charset="0"/>
              </a:rPr>
              <a:t>comunidad</a:t>
            </a:r>
          </a:p>
          <a:p>
            <a:pPr marL="800100" lvl="1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400" dirty="0" smtClean="0">
                <a:latin typeface="Calibri" pitchFamily="34" charset="0"/>
              </a:rPr>
              <a:t>Promueve el </a:t>
            </a:r>
            <a:r>
              <a:rPr lang="es-ES" sz="2400" dirty="0">
                <a:latin typeface="Calibri" pitchFamily="34" charset="0"/>
              </a:rPr>
              <a:t>debate y el </a:t>
            </a:r>
            <a:r>
              <a:rPr lang="es-ES" sz="2400" dirty="0" smtClean="0">
                <a:latin typeface="Calibri" pitchFamily="34" charset="0"/>
              </a:rPr>
              <a:t>intercambio de informac</a:t>
            </a:r>
            <a:r>
              <a:rPr lang="es-ES" sz="2400" dirty="0">
                <a:latin typeface="Calibri" pitchFamily="34" charset="0"/>
              </a:rPr>
              <a:t>ión 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6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1.3. El Equipo de AIMS</a:t>
            </a:r>
            <a:endParaRPr lang="de-DE" sz="4000" dirty="0" smtClean="0">
              <a:solidFill>
                <a:srgbClr val="CC0066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05A9-508D-4CC2-ACBE-D7BF4F3D8929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5363" name="Textfeld 4"/>
          <p:cNvSpPr txBox="1">
            <a:spLocks noChangeArrowheads="1"/>
          </p:cNvSpPr>
          <p:nvPr/>
        </p:nvSpPr>
        <p:spPr bwMode="auto">
          <a:xfrm>
            <a:off x="397164" y="1742033"/>
            <a:ext cx="8352928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400" dirty="0" smtClean="0">
                <a:latin typeface="Calibri" pitchFamily="34" charset="0"/>
              </a:rPr>
              <a:t>AIMS es facilitado por </a:t>
            </a:r>
            <a:r>
              <a:rPr lang="es-ES" sz="2400" dirty="0">
                <a:latin typeface="Calibri" pitchFamily="34" charset="0"/>
              </a:rPr>
              <a:t>la FAO, con el apoyo de un </a:t>
            </a:r>
            <a:r>
              <a:rPr lang="es-ES" sz="2400" dirty="0">
                <a:latin typeface="Calibri" pitchFamily="34" charset="0"/>
              </a:rPr>
              <a:t>Grupo Consultivo </a:t>
            </a:r>
            <a:r>
              <a:rPr lang="es-ES" sz="2400" dirty="0">
                <a:latin typeface="Calibri" pitchFamily="34" charset="0"/>
              </a:rPr>
              <a:t>externo que proporciona información y orientación sobre las mejoras técnicas, actividades de divulgación, nuevos servicios, y recomendaciones </a:t>
            </a:r>
            <a:r>
              <a:rPr lang="es-ES" sz="2400" dirty="0" smtClean="0">
                <a:latin typeface="Calibri" pitchFamily="34" charset="0"/>
              </a:rPr>
              <a:t>estratégicas</a:t>
            </a:r>
          </a:p>
          <a:p>
            <a:pPr marL="800100" lvl="1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000" dirty="0" smtClean="0">
                <a:latin typeface="Calibri" pitchFamily="34" charset="0"/>
              </a:rPr>
              <a:t>Está </a:t>
            </a:r>
            <a:r>
              <a:rPr lang="es-ES" sz="2000" dirty="0">
                <a:latin typeface="Calibri" pitchFamily="34" charset="0"/>
              </a:rPr>
              <a:t>integrado por representantes de organizaciones </a:t>
            </a:r>
            <a:r>
              <a:rPr lang="es-ES" sz="2000" dirty="0" smtClean="0">
                <a:latin typeface="Calibri" pitchFamily="34" charset="0"/>
              </a:rPr>
              <a:t>miembros </a:t>
            </a:r>
            <a:r>
              <a:rPr lang="es-ES" sz="2000" dirty="0" smtClean="0">
                <a:latin typeface="Calibri" pitchFamily="34" charset="0"/>
              </a:rPr>
              <a:t>de  </a:t>
            </a:r>
            <a:r>
              <a:rPr lang="es-ES" sz="2000" dirty="0" smtClean="0">
                <a:latin typeface="Calibri" pitchFamily="34" charset="0"/>
              </a:rPr>
              <a:t>CIARD, como IFPRI</a:t>
            </a:r>
            <a:r>
              <a:rPr lang="es-ES" sz="2000" dirty="0">
                <a:latin typeface="Calibri" pitchFamily="34" charset="0"/>
              </a:rPr>
              <a:t>, ILRI, CTA, el IICA, la Universidad de </a:t>
            </a:r>
            <a:r>
              <a:rPr lang="es-ES" sz="2000" dirty="0" err="1">
                <a:latin typeface="Calibri" pitchFamily="34" charset="0"/>
              </a:rPr>
              <a:t>Cornell</a:t>
            </a:r>
            <a:r>
              <a:rPr lang="es-ES" sz="2000" dirty="0">
                <a:latin typeface="Calibri" pitchFamily="34" charset="0"/>
              </a:rPr>
              <a:t>, IAALD, Instituto Central de Horticultura Subtropical en la India, Ministerio de Agricultura del Perú, KARI-</a:t>
            </a:r>
            <a:r>
              <a:rPr lang="es-ES" sz="2000" dirty="0" err="1">
                <a:latin typeface="Calibri" pitchFamily="34" charset="0"/>
              </a:rPr>
              <a:t>Kenya</a:t>
            </a:r>
            <a:r>
              <a:rPr lang="es-ES" sz="2000" dirty="0">
                <a:latin typeface="Calibri" pitchFamily="34" charset="0"/>
              </a:rPr>
              <a:t>, INRA-Francia, el Instituto Indio de Estadística, Agro-</a:t>
            </a:r>
            <a:r>
              <a:rPr lang="es-ES" sz="2000" dirty="0" err="1">
                <a:latin typeface="Calibri" pitchFamily="34" charset="0"/>
              </a:rPr>
              <a:t>Know</a:t>
            </a:r>
            <a:r>
              <a:rPr lang="es-ES" sz="2000" dirty="0">
                <a:latin typeface="Calibri" pitchFamily="34" charset="0"/>
              </a:rPr>
              <a:t> Technologies, y </a:t>
            </a:r>
            <a:r>
              <a:rPr lang="es-ES" sz="2000" dirty="0" smtClean="0">
                <a:latin typeface="Calibri" pitchFamily="34" charset="0"/>
              </a:rPr>
              <a:t>CONDESAN</a:t>
            </a: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400" dirty="0">
                <a:latin typeface="Calibri" pitchFamily="34" charset="0"/>
              </a:rPr>
              <a:t>El equipo </a:t>
            </a:r>
            <a:r>
              <a:rPr lang="es-ES" sz="2400" dirty="0" smtClean="0">
                <a:latin typeface="Calibri" pitchFamily="34" charset="0"/>
              </a:rPr>
              <a:t>editorial de AIMS está formado por </a:t>
            </a:r>
            <a:r>
              <a:rPr lang="es-ES" sz="2400" dirty="0" smtClean="0">
                <a:latin typeface="Calibri" pitchFamily="34" charset="0"/>
              </a:rPr>
              <a:t>editores </a:t>
            </a:r>
            <a:r>
              <a:rPr lang="es-ES" sz="2400" dirty="0" smtClean="0">
                <a:latin typeface="Calibri" pitchFamily="34" charset="0"/>
              </a:rPr>
              <a:t>y especialistas en comunicac</a:t>
            </a:r>
            <a:r>
              <a:rPr lang="es-ES" sz="2400" dirty="0">
                <a:latin typeface="Calibri" pitchFamily="34" charset="0"/>
              </a:rPr>
              <a:t>ión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4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1.4. Funciones Principales</a:t>
            </a:r>
            <a:endParaRPr lang="de-DE" sz="4000" dirty="0" smtClean="0">
              <a:solidFill>
                <a:srgbClr val="CC0066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05A9-508D-4CC2-ACBE-D7BF4F3D8929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15363" name="Textfeld 4"/>
          <p:cNvSpPr txBox="1">
            <a:spLocks noChangeArrowheads="1"/>
          </p:cNvSpPr>
          <p:nvPr/>
        </p:nvSpPr>
        <p:spPr bwMode="auto">
          <a:xfrm>
            <a:off x="397164" y="1476067"/>
            <a:ext cx="83529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800" dirty="0" smtClean="0">
                <a:latin typeface="Calibri" pitchFamily="34" charset="0"/>
              </a:rPr>
              <a:t>Difundir buenas </a:t>
            </a:r>
            <a:r>
              <a:rPr lang="es-ES" sz="2800" dirty="0">
                <a:latin typeface="Calibri" pitchFamily="34" charset="0"/>
              </a:rPr>
              <a:t>prácticas sobre cómo gestionar mejor, difundir, compartir e intercambiar información; </a:t>
            </a: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800" dirty="0" smtClean="0">
                <a:latin typeface="Calibri" pitchFamily="34" charset="0"/>
              </a:rPr>
              <a:t>Fomentar </a:t>
            </a:r>
            <a:r>
              <a:rPr lang="es-ES" sz="2800" dirty="0">
                <a:latin typeface="Calibri" pitchFamily="34" charset="0"/>
              </a:rPr>
              <a:t>una comunidad de práctica centrada en la interoperabilidad y la reutilización de la información y la cooperación entre los especialistas de la información, y </a:t>
            </a: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800" dirty="0">
                <a:latin typeface="Calibri" pitchFamily="34" charset="0"/>
              </a:rPr>
              <a:t>A</a:t>
            </a:r>
            <a:r>
              <a:rPr lang="es-ES" sz="2800" dirty="0" smtClean="0">
                <a:latin typeface="Calibri" pitchFamily="34" charset="0"/>
              </a:rPr>
              <a:t>poyar </a:t>
            </a:r>
            <a:r>
              <a:rPr lang="es-ES" sz="2800" dirty="0">
                <a:latin typeface="Calibri" pitchFamily="34" charset="0"/>
              </a:rPr>
              <a:t>la aplicación de la información estructurada y vinculados para que las instituciones y los individuos para construir sistemas de información abiertos e interoperables.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22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1.5. Los Usuarios</a:t>
            </a:r>
            <a:endParaRPr lang="de-DE" sz="4000" dirty="0" smtClean="0">
              <a:solidFill>
                <a:srgbClr val="CC0066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05A9-508D-4CC2-ACBE-D7BF4F3D8929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5363" name="Textfeld 4"/>
          <p:cNvSpPr txBox="1">
            <a:spLocks noChangeArrowheads="1"/>
          </p:cNvSpPr>
          <p:nvPr/>
        </p:nvSpPr>
        <p:spPr bwMode="auto">
          <a:xfrm>
            <a:off x="397164" y="1976641"/>
            <a:ext cx="835292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800" dirty="0">
                <a:latin typeface="Calibri" pitchFamily="34" charset="0"/>
              </a:rPr>
              <a:t>AIMS está destinado principalmente a profesionales de la información de diferentes orígenes técnicos - bibliotecarios, gestores de información, desarrolladores de software - pero también es de interés para aquellos que son simplemente apasionados por el conocimiento y el intercambio de </a:t>
            </a:r>
            <a:r>
              <a:rPr lang="es-ES" sz="2800" dirty="0" smtClean="0">
                <a:latin typeface="Calibri" pitchFamily="34" charset="0"/>
              </a:rPr>
              <a:t>información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de-DE" sz="4000" dirty="0" smtClean="0">
                <a:solidFill>
                  <a:srgbClr val="CC0066"/>
                </a:solidFill>
              </a:rPr>
              <a:t>1.6. Los Beneficios</a:t>
            </a:r>
            <a:endParaRPr lang="de-DE" sz="4000" dirty="0" smtClean="0">
              <a:solidFill>
                <a:srgbClr val="CC0066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05A9-508D-4CC2-ACBE-D7BF4F3D8929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15363" name="Textfeld 4"/>
          <p:cNvSpPr txBox="1">
            <a:spLocks noChangeArrowheads="1"/>
          </p:cNvSpPr>
          <p:nvPr/>
        </p:nvSpPr>
        <p:spPr bwMode="auto">
          <a:xfrm>
            <a:off x="397164" y="1760617"/>
            <a:ext cx="83529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800" dirty="0" smtClean="0">
                <a:latin typeface="Calibri" pitchFamily="34" charset="0"/>
              </a:rPr>
              <a:t>Facilita </a:t>
            </a:r>
            <a:r>
              <a:rPr lang="es-ES" sz="2800" dirty="0">
                <a:latin typeface="Calibri" pitchFamily="34" charset="0"/>
              </a:rPr>
              <a:t>el descubrimiento de buenas prácticas </a:t>
            </a:r>
            <a:r>
              <a:rPr lang="es-ES" sz="2800" dirty="0" smtClean="0">
                <a:latin typeface="Calibri" pitchFamily="34" charset="0"/>
              </a:rPr>
              <a:t>usadas ampliamente, aplicables </a:t>
            </a:r>
            <a:r>
              <a:rPr lang="es-ES" sz="2800" dirty="0">
                <a:latin typeface="Calibri" pitchFamily="34" charset="0"/>
              </a:rPr>
              <a:t>y </a:t>
            </a:r>
            <a:r>
              <a:rPr lang="es-ES" sz="2800" dirty="0" smtClean="0">
                <a:latin typeface="Calibri" pitchFamily="34" charset="0"/>
              </a:rPr>
              <a:t>fáciles </a:t>
            </a:r>
            <a:r>
              <a:rPr lang="es-ES" sz="2800" dirty="0">
                <a:latin typeface="Calibri" pitchFamily="34" charset="0"/>
              </a:rPr>
              <a:t>de implementar; </a:t>
            </a: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800" dirty="0" smtClean="0">
                <a:latin typeface="Calibri" pitchFamily="34" charset="0"/>
              </a:rPr>
              <a:t>Proporciona </a:t>
            </a:r>
            <a:r>
              <a:rPr lang="es-ES" sz="2800" dirty="0">
                <a:latin typeface="Calibri" pitchFamily="34" charset="0"/>
              </a:rPr>
              <a:t>un espacio para acceder y analizar las normas de gestión de la información agrícola, herramientas y metodologías; </a:t>
            </a:r>
          </a:p>
          <a:p>
            <a:pPr marL="342900" indent="-342900">
              <a:buClr>
                <a:srgbClr val="CC0066"/>
              </a:buClr>
              <a:buFont typeface="Wingdings" pitchFamily="2" charset="2"/>
              <a:buChar char="§"/>
            </a:pPr>
            <a:r>
              <a:rPr lang="es-ES" sz="2800" dirty="0" smtClean="0">
                <a:latin typeface="Calibri" pitchFamily="34" charset="0"/>
              </a:rPr>
              <a:t>Permite </a:t>
            </a:r>
            <a:r>
              <a:rPr lang="es-ES" sz="2800" dirty="0">
                <a:latin typeface="Calibri" pitchFamily="34" charset="0"/>
              </a:rPr>
              <a:t>a los </a:t>
            </a:r>
            <a:r>
              <a:rPr lang="es-ES" sz="2800" dirty="0" smtClean="0">
                <a:latin typeface="Calibri" pitchFamily="34" charset="0"/>
              </a:rPr>
              <a:t>especialistas en información </a:t>
            </a:r>
            <a:r>
              <a:rPr lang="es-ES" sz="2800" dirty="0">
                <a:latin typeface="Calibri" pitchFamily="34" charset="0"/>
              </a:rPr>
              <a:t>agrícola </a:t>
            </a:r>
            <a:r>
              <a:rPr lang="es-ES" sz="2800" dirty="0" smtClean="0">
                <a:latin typeface="Calibri" pitchFamily="34" charset="0"/>
              </a:rPr>
              <a:t>en todo el </a:t>
            </a:r>
            <a:r>
              <a:rPr lang="es-ES" sz="2800" dirty="0">
                <a:latin typeface="Calibri" pitchFamily="34" charset="0"/>
              </a:rPr>
              <a:t>mundo conectarse y compartir mediante </a:t>
            </a:r>
            <a:r>
              <a:rPr lang="es-ES" sz="2800" dirty="0" smtClean="0">
                <a:latin typeface="Calibri" pitchFamily="34" charset="0"/>
              </a:rPr>
              <a:t>el registro y subscripción a AIMS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1083</Words>
  <Application>Microsoft Office PowerPoint</Application>
  <PresentationFormat>On-screen Show (4:3)</PresentationFormat>
  <Paragraphs>146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Larissa-Design</vt:lpstr>
      <vt:lpstr>AIMS  http://aims.fao.org   Normas, herramientas y metodologías para la gestión de la información </vt:lpstr>
      <vt:lpstr>Sumario</vt:lpstr>
      <vt:lpstr>1. ¿Qué es AIMS?</vt:lpstr>
      <vt:lpstr>1.1. AIMS y CIARD</vt:lpstr>
      <vt:lpstr>1.2. AIMS  en el contexto de CIARD</vt:lpstr>
      <vt:lpstr>1.3. El Equipo de AIMS</vt:lpstr>
      <vt:lpstr>1.4. Funciones Principales</vt:lpstr>
      <vt:lpstr>1.5. Los Usuarios</vt:lpstr>
      <vt:lpstr>1.6. Los Beneficios</vt:lpstr>
      <vt:lpstr>2. ¿Qué os ofrece AIMS?</vt:lpstr>
      <vt:lpstr>2.1. Cobertura Temática y Servicios</vt:lpstr>
      <vt:lpstr>2.2. Recursos</vt:lpstr>
      <vt:lpstr>2.3. AIMS en la Red Social</vt:lpstr>
      <vt:lpstr>3. La Comunidad de AIMS</vt:lpstr>
      <vt:lpstr>3.1.  Los Usuarios</vt:lpstr>
      <vt:lpstr>3.2. Subscripciones</vt:lpstr>
      <vt:lpstr>4.Servicios, Soporte y Capacitación</vt:lpstr>
      <vt:lpstr>4.1. Difundir información </vt:lpstr>
      <vt:lpstr>4.3. Webinars@AIMS </vt:lpstr>
      <vt:lpstr>El Nuevo AIMS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 Agricultural Information Management Standards</dc:title>
  <dc:creator>Karna Wegner</dc:creator>
  <cp:lastModifiedBy>subirats</cp:lastModifiedBy>
  <cp:revision>292</cp:revision>
  <dcterms:created xsi:type="dcterms:W3CDTF">2013-09-17T11:44:42Z</dcterms:created>
  <dcterms:modified xsi:type="dcterms:W3CDTF">2014-01-16T17:24:13Z</dcterms:modified>
</cp:coreProperties>
</file>