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88" r:id="rId3"/>
    <p:sldId id="289" r:id="rId4"/>
    <p:sldId id="294" r:id="rId5"/>
    <p:sldId id="290" r:id="rId6"/>
    <p:sldId id="258" r:id="rId7"/>
    <p:sldId id="292" r:id="rId8"/>
    <p:sldId id="293" r:id="rId9"/>
    <p:sldId id="259" r:id="rId10"/>
    <p:sldId id="295" r:id="rId11"/>
    <p:sldId id="260" r:id="rId12"/>
    <p:sldId id="303" r:id="rId13"/>
    <p:sldId id="304" r:id="rId14"/>
    <p:sldId id="261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2" r:id="rId30"/>
    <p:sldId id="283" r:id="rId31"/>
    <p:sldId id="301" r:id="rId32"/>
    <p:sldId id="302" r:id="rId33"/>
    <p:sldId id="285" r:id="rId34"/>
    <p:sldId id="286" r:id="rId35"/>
    <p:sldId id="287" r:id="rId3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87" autoAdjust="0"/>
  </p:normalViewPr>
  <p:slideViewPr>
    <p:cSldViewPr>
      <p:cViewPr varScale="1">
        <p:scale>
          <a:sx n="74" d="100"/>
          <a:sy n="74" d="100"/>
        </p:scale>
        <p:origin x="-9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6150-8057-49AB-BD29-FB245DEB64F5}" type="datetimeFigureOut">
              <a:rPr lang="es-CO" smtClean="0"/>
              <a:t>09/11/2012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AB635-F771-4950-9E72-BD11D8162F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9993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C02C-4A15-45D7-BC78-7E4904F85DD2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7339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AB635-F771-4950-9E72-BD11D8162F19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9665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C02C-4A15-45D7-BC78-7E4904F85DD2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527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AB635-F771-4950-9E72-BD11D8162F19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2255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AB635-F771-4950-9E72-BD11D8162F19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297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C02C-4A15-45D7-BC78-7E4904F85DD2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0462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C02C-4A15-45D7-BC78-7E4904F85DD2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8633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C02C-4A15-45D7-BC78-7E4904F85DD2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146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C02C-4A15-45D7-BC78-7E4904F85DD2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7649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C02C-4A15-45D7-BC78-7E4904F85DD2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247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C02C-4A15-45D7-BC78-7E4904F85DD2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250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AB635-F771-4950-9E72-BD11D8162F1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0512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C02C-4A15-45D7-BC78-7E4904F85DD2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994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C02C-4A15-45D7-BC78-7E4904F85DD2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679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C02C-4A15-45D7-BC78-7E4904F85DD2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291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C02C-4A15-45D7-BC78-7E4904F85DD2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47159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C02C-4A15-45D7-BC78-7E4904F85DD2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15630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C02C-4A15-45D7-BC78-7E4904F85DD2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60578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C02C-4A15-45D7-BC78-7E4904F85DD2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30328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C02C-4A15-45D7-BC78-7E4904F85DD2}" type="slidenum">
              <a:rPr lang="es-CO" smtClean="0"/>
              <a:t>27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53273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C02C-4A15-45D7-BC78-7E4904F85DD2}" type="slidenum">
              <a:rPr lang="es-CO" smtClean="0"/>
              <a:t>28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3654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C02C-4A15-45D7-BC78-7E4904F85DD2}" type="slidenum">
              <a:rPr lang="es-CO" smtClean="0"/>
              <a:t>29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1753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AB635-F771-4950-9E72-BD11D8162F19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56124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C02C-4A15-45D7-BC78-7E4904F85DD2}" type="slidenum">
              <a:rPr lang="es-CO" smtClean="0"/>
              <a:t>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47877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AB635-F771-4950-9E72-BD11D8162F19}" type="slidenum">
              <a:rPr lang="es-CO" smtClean="0"/>
              <a:t>31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32781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AB635-F771-4950-9E72-BD11D8162F19}" type="slidenum">
              <a:rPr lang="es-CO" smtClean="0"/>
              <a:t>32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32781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C02C-4A15-45D7-BC78-7E4904F85DD2}" type="slidenum">
              <a:rPr lang="es-CO" smtClean="0"/>
              <a:t>33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35193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C02C-4A15-45D7-BC78-7E4904F85DD2}" type="slidenum">
              <a:rPr lang="es-CO" smtClean="0"/>
              <a:t>34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92378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C02C-4A15-45D7-BC78-7E4904F85DD2}" type="slidenum">
              <a:rPr lang="es-CO" smtClean="0"/>
              <a:t>35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8996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AB635-F771-4950-9E72-BD11D8162F19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22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AB635-F771-4950-9E72-BD11D8162F19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01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C02C-4A15-45D7-BC78-7E4904F85DD2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1913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AB635-F771-4950-9E72-BD11D8162F19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7673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AB635-F771-4950-9E72-BD11D8162F19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5457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C02C-4A15-45D7-BC78-7E4904F85DD2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826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4A4F-FFDA-4C42-AF40-87D78EFF77D3}" type="datetimeFigureOut">
              <a:rPr lang="es-CO" smtClean="0"/>
              <a:t>09/11/2012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B2D6-350C-4BD3-8F04-9D866FE6B4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087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4A4F-FFDA-4C42-AF40-87D78EFF77D3}" type="datetimeFigureOut">
              <a:rPr lang="es-CO" smtClean="0"/>
              <a:t>09/11/2012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B2D6-350C-4BD3-8F04-9D866FE6B4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9898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4A4F-FFDA-4C42-AF40-87D78EFF77D3}" type="datetimeFigureOut">
              <a:rPr lang="es-CO" smtClean="0"/>
              <a:t>09/11/2012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B2D6-350C-4BD3-8F04-9D866FE6B4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04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4A4F-FFDA-4C42-AF40-87D78EFF77D3}" type="datetimeFigureOut">
              <a:rPr lang="es-CO" smtClean="0"/>
              <a:t>09/11/2012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B2D6-350C-4BD3-8F04-9D866FE6B4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988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4A4F-FFDA-4C42-AF40-87D78EFF77D3}" type="datetimeFigureOut">
              <a:rPr lang="es-CO" smtClean="0"/>
              <a:t>09/11/2012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B2D6-350C-4BD3-8F04-9D866FE6B4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274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4A4F-FFDA-4C42-AF40-87D78EFF77D3}" type="datetimeFigureOut">
              <a:rPr lang="es-CO" smtClean="0"/>
              <a:t>09/11/2012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B2D6-350C-4BD3-8F04-9D866FE6B4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771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4A4F-FFDA-4C42-AF40-87D78EFF77D3}" type="datetimeFigureOut">
              <a:rPr lang="es-CO" smtClean="0"/>
              <a:t>09/11/2012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B2D6-350C-4BD3-8F04-9D866FE6B4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147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4A4F-FFDA-4C42-AF40-87D78EFF77D3}" type="datetimeFigureOut">
              <a:rPr lang="es-CO" smtClean="0"/>
              <a:t>09/11/2012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B2D6-350C-4BD3-8F04-9D866FE6B4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255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4A4F-FFDA-4C42-AF40-87D78EFF77D3}" type="datetimeFigureOut">
              <a:rPr lang="es-CO" smtClean="0"/>
              <a:t>09/11/2012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B2D6-350C-4BD3-8F04-9D866FE6B4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587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4A4F-FFDA-4C42-AF40-87D78EFF77D3}" type="datetimeFigureOut">
              <a:rPr lang="es-CO" smtClean="0"/>
              <a:t>09/11/2012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B2D6-350C-4BD3-8F04-9D866FE6B4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776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4A4F-FFDA-4C42-AF40-87D78EFF77D3}" type="datetimeFigureOut">
              <a:rPr lang="es-CO" smtClean="0"/>
              <a:t>09/11/2012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B2D6-350C-4BD3-8F04-9D866FE6B4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38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14A4F-FFDA-4C42-AF40-87D78EFF77D3}" type="datetimeFigureOut">
              <a:rPr lang="es-CO" smtClean="0"/>
              <a:t>09/11/2012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BB2D6-350C-4BD3-8F04-9D866FE6B4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929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teca.univalle.edu.co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2348880"/>
            <a:ext cx="7704856" cy="1470025"/>
          </a:xfrm>
        </p:spPr>
        <p:txBody>
          <a:bodyPr>
            <a:noAutofit/>
          </a:bodyPr>
          <a:lstStyle/>
          <a:p>
            <a:pPr algn="r"/>
            <a:r>
              <a:rPr lang="es-CO" sz="3200" b="1" dirty="0" smtClean="0"/>
              <a:t>Los servicios y espacios de </a:t>
            </a:r>
            <a:r>
              <a:rPr lang="es-CO" sz="5400" b="1" dirty="0" smtClean="0"/>
              <a:t>bibliotecas</a:t>
            </a:r>
            <a:r>
              <a:rPr lang="es-CO" sz="3200" b="1" dirty="0" smtClean="0"/>
              <a:t> universitarias diseñados y mejorados con la ayuda de </a:t>
            </a:r>
            <a:r>
              <a:rPr lang="es-CO" sz="5400" b="1" dirty="0" err="1" smtClean="0"/>
              <a:t>CMMI</a:t>
            </a:r>
            <a:r>
              <a:rPr lang="es-CO" sz="3200" b="1" dirty="0" smtClean="0"/>
              <a:t> </a:t>
            </a:r>
            <a:r>
              <a:rPr lang="es-CO" sz="3200" b="1" dirty="0" err="1" smtClean="0"/>
              <a:t>for</a:t>
            </a:r>
            <a:r>
              <a:rPr lang="es-CO" sz="3200" b="1" dirty="0" smtClean="0"/>
              <a:t> </a:t>
            </a:r>
            <a:r>
              <a:rPr lang="es-CO" sz="5400" b="1" dirty="0" err="1" smtClean="0"/>
              <a:t>service</a:t>
            </a:r>
            <a:r>
              <a:rPr lang="es-CO" sz="3200" b="1" dirty="0" smtClean="0"/>
              <a:t>, un modelo de Gobierno de </a:t>
            </a:r>
            <a:r>
              <a:rPr lang="es-CO" sz="5400" b="1" dirty="0" smtClean="0"/>
              <a:t>TI</a:t>
            </a:r>
            <a:endParaRPr lang="es-ES" sz="5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5517232"/>
            <a:ext cx="8424936" cy="1126976"/>
          </a:xfrm>
        </p:spPr>
        <p:txBody>
          <a:bodyPr>
            <a:noAutofit/>
          </a:bodyPr>
          <a:lstStyle/>
          <a:p>
            <a:pPr algn="r"/>
            <a:r>
              <a:rPr lang="es-ES" sz="4000" b="1" dirty="0" smtClean="0">
                <a:solidFill>
                  <a:schemeClr val="bg1">
                    <a:lumMod val="65000"/>
                  </a:schemeClr>
                </a:solidFill>
                <a:latin typeface="American Typewriter"/>
                <a:cs typeface="American Typewriter"/>
              </a:rPr>
              <a:t>A</a:t>
            </a:r>
            <a:r>
              <a:rPr lang="es-ES" sz="2400" b="1" dirty="0" smtClean="0">
                <a:solidFill>
                  <a:schemeClr val="bg1">
                    <a:lumMod val="65000"/>
                  </a:schemeClr>
                </a:solidFill>
                <a:latin typeface="American Typewriter"/>
                <a:cs typeface="American Typewriter"/>
              </a:rPr>
              <a:t>ndrés</a:t>
            </a:r>
            <a:r>
              <a:rPr lang="es-E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bg1">
                    <a:lumMod val="65000"/>
                  </a:schemeClr>
                </a:solidFill>
                <a:latin typeface="Cooper Black"/>
                <a:cs typeface="Cooper Black"/>
              </a:rPr>
              <a:t>F</a:t>
            </a:r>
            <a:r>
              <a:rPr lang="es-ES" b="1" dirty="0" smtClean="0">
                <a:solidFill>
                  <a:schemeClr val="bg1">
                    <a:lumMod val="65000"/>
                  </a:schemeClr>
                </a:solidFill>
                <a:latin typeface="Cooper Black"/>
                <a:cs typeface="Cooper Black"/>
              </a:rPr>
              <a:t>elipe</a:t>
            </a:r>
            <a:r>
              <a:rPr lang="es-E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bg1">
                    <a:lumMod val="65000"/>
                  </a:schemeClr>
                </a:solidFill>
                <a:latin typeface="Bauhaus 93"/>
                <a:cs typeface="Bauhaus 93"/>
              </a:rPr>
              <a:t>E</a:t>
            </a:r>
            <a:r>
              <a:rPr lang="es-ES" sz="2400" b="1" dirty="0" smtClean="0">
                <a:solidFill>
                  <a:schemeClr val="bg1">
                    <a:lumMod val="65000"/>
                  </a:schemeClr>
                </a:solidFill>
                <a:latin typeface="Bauhaus 93"/>
                <a:cs typeface="Bauhaus 93"/>
              </a:rPr>
              <a:t>chavarría</a:t>
            </a:r>
            <a:r>
              <a:rPr lang="es-ES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4000" b="1" dirty="0" smtClean="0">
                <a:solidFill>
                  <a:schemeClr val="bg1">
                    <a:lumMod val="65000"/>
                  </a:schemeClr>
                </a:solidFill>
                <a:latin typeface="Chalkduster"/>
                <a:cs typeface="Chalkduster"/>
              </a:rPr>
              <a:t>R</a:t>
            </a:r>
            <a:r>
              <a:rPr lang="es-ES" sz="2400" b="1" dirty="0" smtClean="0">
                <a:solidFill>
                  <a:schemeClr val="bg1">
                    <a:lumMod val="65000"/>
                  </a:schemeClr>
                </a:solidFill>
                <a:latin typeface="Chalkduster"/>
                <a:cs typeface="Chalkduster"/>
              </a:rPr>
              <a:t>amírez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95536" y="1196752"/>
            <a:ext cx="2088232" cy="1872208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2051720" y="188640"/>
            <a:ext cx="2088232" cy="1872208"/>
          </a:xfrm>
          <a:prstGeom prst="rect">
            <a:avLst/>
          </a:prstGeom>
          <a:solidFill>
            <a:schemeClr val="accent3">
              <a:lumMod val="75000"/>
              <a:alpha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3275856" y="1772816"/>
            <a:ext cx="4464496" cy="3168352"/>
          </a:xfrm>
          <a:prstGeom prst="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395536" y="4509120"/>
            <a:ext cx="2088232" cy="1872208"/>
          </a:xfrm>
          <a:prstGeom prst="rect">
            <a:avLst/>
          </a:prstGeom>
          <a:solidFill>
            <a:schemeClr val="accent3">
              <a:lumMod val="75000"/>
              <a:alpha val="3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000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/>
          <p:cNvCxnSpPr/>
          <p:nvPr/>
        </p:nvCxnSpPr>
        <p:spPr>
          <a:xfrm>
            <a:off x="0" y="170080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33464" y="629816"/>
            <a:ext cx="6995120" cy="1143000"/>
          </a:xfrm>
        </p:spPr>
        <p:txBody>
          <a:bodyPr>
            <a:normAutofit/>
          </a:bodyPr>
          <a:lstStyle/>
          <a:p>
            <a:r>
              <a:rPr lang="es-CO" sz="6000" b="1" dirty="0" smtClean="0"/>
              <a:t>L</a:t>
            </a:r>
            <a:r>
              <a:rPr lang="es-CO" b="1" dirty="0" smtClean="0"/>
              <a:t>as </a:t>
            </a:r>
            <a:r>
              <a:rPr lang="es-CO" sz="6000" b="1" dirty="0" smtClean="0"/>
              <a:t>L</a:t>
            </a:r>
            <a:r>
              <a:rPr lang="es-CO" b="1" dirty="0" smtClean="0"/>
              <a:t>eyes de </a:t>
            </a:r>
            <a:r>
              <a:rPr lang="es-CO" sz="6000" b="1" dirty="0" smtClean="0"/>
              <a:t>G</a:t>
            </a:r>
            <a:r>
              <a:rPr lang="es-CO" b="1" dirty="0" smtClean="0"/>
              <a:t>orman</a:t>
            </a:r>
            <a:endParaRPr lang="es-CO" b="1" dirty="0"/>
          </a:p>
        </p:txBody>
      </p:sp>
      <p:sp>
        <p:nvSpPr>
          <p:cNvPr id="6" name="5 Rectángulo"/>
          <p:cNvSpPr/>
          <p:nvPr/>
        </p:nvSpPr>
        <p:spPr>
          <a:xfrm>
            <a:off x="3779912" y="1772816"/>
            <a:ext cx="5256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O" sz="2400" b="1" dirty="0"/>
              <a:t>Las bibliotecas sirven a la humanidad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2400" b="1" dirty="0"/>
              <a:t>Respete todas las formas en que se comunica el conocimiento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2400" b="1" dirty="0"/>
              <a:t>Use la tecnología de forma inteligente para mejorar el servicio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2400" b="1" dirty="0"/>
              <a:t>Proteja el acceso libre al conocimiento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2400" b="1" dirty="0"/>
              <a:t>Respete el pasado y ayude a crear el futuro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427984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indent="-442913" algn="r"/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Crawford, W., &amp; Gorman, M. (1995). Future libraries: dreams, madness &amp; reality. Chicago and London, American Library Association.</a:t>
            </a:r>
            <a:endParaRPr lang="es-CO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08" y="973177"/>
            <a:ext cx="1691680" cy="245293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06688" y="973177"/>
            <a:ext cx="1691680" cy="245293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5008" y="3421449"/>
            <a:ext cx="1691680" cy="245293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06688" y="3416785"/>
            <a:ext cx="1691680" cy="245293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56499" y="4861609"/>
            <a:ext cx="35434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/>
              <a:t>Michael </a:t>
            </a:r>
            <a:r>
              <a:rPr lang="es-CO" b="1" dirty="0" smtClean="0"/>
              <a:t>Gorman</a:t>
            </a:r>
          </a:p>
          <a:p>
            <a:pPr algn="ctr"/>
            <a:r>
              <a:rPr lang="es-CO" b="1" dirty="0" smtClean="0"/>
              <a:t>Ex-presidente de </a:t>
            </a:r>
            <a:endParaRPr lang="es-CO" b="1" dirty="0"/>
          </a:p>
          <a:p>
            <a:pPr algn="ctr"/>
            <a:r>
              <a:rPr lang="es-CO" b="1" dirty="0" smtClean="0"/>
              <a:t>American Library </a:t>
            </a:r>
            <a:r>
              <a:rPr lang="es-CO" b="1" dirty="0" err="1" smtClean="0"/>
              <a:t>Association</a:t>
            </a:r>
            <a:r>
              <a:rPr lang="es-CO" b="1" dirty="0" smtClean="0"/>
              <a:t> (ALA)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9285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s-CO" b="1" dirty="0" smtClean="0"/>
          </a:p>
          <a:p>
            <a:pPr lvl="1"/>
            <a:r>
              <a:rPr lang="es-CO" b="1" dirty="0" err="1"/>
              <a:t>Integrated</a:t>
            </a:r>
            <a:r>
              <a:rPr lang="es-CO" b="1" dirty="0"/>
              <a:t> </a:t>
            </a:r>
            <a:r>
              <a:rPr lang="es-CO" b="1" dirty="0" err="1"/>
              <a:t>Learning</a:t>
            </a:r>
            <a:r>
              <a:rPr lang="es-CO" b="1" dirty="0"/>
              <a:t> </a:t>
            </a:r>
            <a:r>
              <a:rPr lang="es-CO" b="1" dirty="0" smtClean="0"/>
              <a:t>Centers</a:t>
            </a:r>
          </a:p>
          <a:p>
            <a:pPr lvl="1"/>
            <a:r>
              <a:rPr lang="es-CO" b="1" dirty="0" err="1"/>
              <a:t>Informations</a:t>
            </a:r>
            <a:r>
              <a:rPr lang="es-CO" b="1" dirty="0"/>
              <a:t> </a:t>
            </a:r>
            <a:r>
              <a:rPr lang="es-CO" b="1" dirty="0" smtClean="0"/>
              <a:t>Commons</a:t>
            </a:r>
          </a:p>
          <a:p>
            <a:pPr lvl="1"/>
            <a:r>
              <a:rPr lang="es-CO" b="1" dirty="0" err="1"/>
              <a:t>Learning</a:t>
            </a:r>
            <a:r>
              <a:rPr lang="es-CO" b="1" dirty="0"/>
              <a:t> Commons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584176"/>
          </a:xfrm>
        </p:spPr>
        <p:txBody>
          <a:bodyPr>
            <a:normAutofit/>
          </a:bodyPr>
          <a:lstStyle/>
          <a:p>
            <a:r>
              <a:rPr lang="es-CO" sz="7200" b="1" dirty="0" smtClean="0">
                <a:solidFill>
                  <a:srgbClr val="800000"/>
                </a:solidFill>
              </a:rPr>
              <a:t>N</a:t>
            </a:r>
            <a:r>
              <a:rPr lang="es-CO" sz="6600" b="1" dirty="0" smtClean="0">
                <a:solidFill>
                  <a:srgbClr val="800000"/>
                </a:solidFill>
              </a:rPr>
              <a:t>u</a:t>
            </a:r>
            <a:r>
              <a:rPr lang="es-CO" sz="5400" b="1" dirty="0" smtClean="0">
                <a:solidFill>
                  <a:srgbClr val="800000"/>
                </a:solidFill>
              </a:rPr>
              <a:t>e</a:t>
            </a:r>
            <a:r>
              <a:rPr lang="es-CO" sz="4800" b="1" dirty="0" smtClean="0">
                <a:solidFill>
                  <a:srgbClr val="800000"/>
                </a:solidFill>
              </a:rPr>
              <a:t>vo</a:t>
            </a:r>
            <a:r>
              <a:rPr lang="es-CO" b="1" dirty="0" smtClean="0">
                <a:solidFill>
                  <a:srgbClr val="800000"/>
                </a:solidFill>
              </a:rPr>
              <a:t> </a:t>
            </a:r>
            <a:r>
              <a:rPr lang="es-CO" sz="4800" b="1" dirty="0" smtClean="0"/>
              <a:t>modelo de </a:t>
            </a:r>
            <a:r>
              <a:rPr lang="es-CO" sz="7200" b="1" dirty="0" smtClean="0">
                <a:solidFill>
                  <a:srgbClr val="800000"/>
                </a:solidFill>
              </a:rPr>
              <a:t>Bi</a:t>
            </a:r>
            <a:r>
              <a:rPr lang="es-CO" sz="6600" b="1" dirty="0" smtClean="0">
                <a:solidFill>
                  <a:srgbClr val="800000"/>
                </a:solidFill>
              </a:rPr>
              <a:t>bl</a:t>
            </a:r>
            <a:r>
              <a:rPr lang="es-CO" sz="6000" b="1" dirty="0" smtClean="0">
                <a:solidFill>
                  <a:srgbClr val="800000"/>
                </a:solidFill>
              </a:rPr>
              <a:t>io</a:t>
            </a:r>
            <a:r>
              <a:rPr lang="es-CO" sz="5400" b="1" dirty="0" smtClean="0">
                <a:solidFill>
                  <a:srgbClr val="800000"/>
                </a:solidFill>
              </a:rPr>
              <a:t>teca</a:t>
            </a:r>
            <a:r>
              <a:rPr lang="es-CO" sz="6000" b="1" dirty="0" smtClean="0">
                <a:solidFill>
                  <a:srgbClr val="800000"/>
                </a:solidFill>
              </a:rPr>
              <a:t>s</a:t>
            </a:r>
            <a:endParaRPr lang="es-ES" sz="6000" dirty="0">
              <a:solidFill>
                <a:srgbClr val="80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700808"/>
            <a:ext cx="3229710" cy="2348880"/>
          </a:xfrm>
          <a:prstGeom prst="rect">
            <a:avLst/>
          </a:prstGeom>
        </p:spPr>
      </p:pic>
      <p:cxnSp>
        <p:nvCxnSpPr>
          <p:cNvPr id="8" name="6 Conector recto"/>
          <p:cNvCxnSpPr/>
          <p:nvPr/>
        </p:nvCxnSpPr>
        <p:spPr>
          <a:xfrm rot="5400000">
            <a:off x="3286922" y="4328300"/>
            <a:ext cx="4143380" cy="158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10 Conector recto"/>
          <p:cNvCxnSpPr/>
          <p:nvPr/>
        </p:nvCxnSpPr>
        <p:spPr>
          <a:xfrm>
            <a:off x="571472" y="4257668"/>
            <a:ext cx="8286808" cy="158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://campustechnology.com/pages/articlepages/2010/~/media/EDU/CampusTechnology/Images/2010/06/ACU%20Learning%20Commons%201b_OL.ash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4437112"/>
            <a:ext cx="4286280" cy="2000264"/>
          </a:xfrm>
          <a:prstGeom prst="rect">
            <a:avLst/>
          </a:prstGeom>
          <a:noFill/>
        </p:spPr>
      </p:pic>
      <p:pic>
        <p:nvPicPr>
          <p:cNvPr id="11" name="Picture 6" descr="http://www.efficient.ws/wp-content/uploads/2010/02/the-interior-of-brisbane-grammar-school-588x39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2120" y="4381974"/>
            <a:ext cx="3240360" cy="2171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633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aralelogramo"/>
          <p:cNvSpPr/>
          <p:nvPr/>
        </p:nvSpPr>
        <p:spPr>
          <a:xfrm>
            <a:off x="6300192" y="188640"/>
            <a:ext cx="2808312" cy="655272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Datos"/>
          <p:cNvSpPr/>
          <p:nvPr/>
        </p:nvSpPr>
        <p:spPr>
          <a:xfrm>
            <a:off x="3923928" y="5013176"/>
            <a:ext cx="3816424" cy="648072"/>
          </a:xfrm>
          <a:prstGeom prst="flowChartInputOutp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Datos"/>
          <p:cNvSpPr/>
          <p:nvPr/>
        </p:nvSpPr>
        <p:spPr>
          <a:xfrm>
            <a:off x="3995936" y="3501008"/>
            <a:ext cx="3816424" cy="648072"/>
          </a:xfrm>
          <a:prstGeom prst="flowChartInputOutp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Datos"/>
          <p:cNvSpPr/>
          <p:nvPr/>
        </p:nvSpPr>
        <p:spPr>
          <a:xfrm>
            <a:off x="3923928" y="2060848"/>
            <a:ext cx="3816424" cy="648072"/>
          </a:xfrm>
          <a:prstGeom prst="flowChartInputOutp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Datos"/>
          <p:cNvSpPr/>
          <p:nvPr/>
        </p:nvSpPr>
        <p:spPr>
          <a:xfrm>
            <a:off x="1043608" y="4437112"/>
            <a:ext cx="4680520" cy="172819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Datos"/>
          <p:cNvSpPr/>
          <p:nvPr/>
        </p:nvSpPr>
        <p:spPr>
          <a:xfrm>
            <a:off x="1043608" y="2996952"/>
            <a:ext cx="4680520" cy="1728192"/>
          </a:xfrm>
          <a:prstGeom prst="flowChartInputOutp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Datos"/>
          <p:cNvSpPr/>
          <p:nvPr/>
        </p:nvSpPr>
        <p:spPr>
          <a:xfrm>
            <a:off x="1043608" y="1556792"/>
            <a:ext cx="4680520" cy="1728192"/>
          </a:xfrm>
          <a:prstGeom prst="flowChartInputOutp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CuadroTexto"/>
          <p:cNvSpPr txBox="1"/>
          <p:nvPr/>
        </p:nvSpPr>
        <p:spPr>
          <a:xfrm>
            <a:off x="2267744" y="2123564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err="1" smtClean="0"/>
              <a:t>Physical</a:t>
            </a:r>
            <a:r>
              <a:rPr lang="es-CO" dirty="0" smtClean="0"/>
              <a:t> Commons</a:t>
            </a:r>
            <a:endParaRPr lang="es-CO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267744" y="3563724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Virtual Commons</a:t>
            </a:r>
            <a:endParaRPr lang="es-CO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267744" y="5075892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Cultural Commons</a:t>
            </a:r>
            <a:endParaRPr lang="es-CO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292080" y="2123564"/>
            <a:ext cx="20882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 err="1" smtClean="0"/>
              <a:t>Physical</a:t>
            </a:r>
            <a:r>
              <a:rPr lang="es-CO" dirty="0" smtClean="0"/>
              <a:t> </a:t>
            </a:r>
            <a:r>
              <a:rPr lang="es-CO" dirty="0" err="1" smtClean="0"/>
              <a:t>resources</a:t>
            </a:r>
            <a:endParaRPr lang="es-CO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220072" y="3635732"/>
            <a:ext cx="20882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Digital </a:t>
            </a:r>
            <a:r>
              <a:rPr lang="es-CO" dirty="0" err="1" smtClean="0"/>
              <a:t>resources</a:t>
            </a:r>
            <a:endParaRPr lang="es-CO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292080" y="5075892"/>
            <a:ext cx="20882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Social </a:t>
            </a:r>
            <a:r>
              <a:rPr lang="es-CO" dirty="0" err="1" smtClean="0"/>
              <a:t>resources</a:t>
            </a:r>
            <a:endParaRPr lang="es-CO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092280" y="476672"/>
            <a:ext cx="17281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Human</a:t>
            </a:r>
          </a:p>
          <a:p>
            <a:pPr algn="ctr"/>
            <a:r>
              <a:rPr lang="es-CO" dirty="0" err="1" smtClean="0"/>
              <a:t>resources</a:t>
            </a:r>
            <a:endParaRPr lang="es-CO" dirty="0"/>
          </a:p>
        </p:txBody>
      </p:sp>
      <p:sp>
        <p:nvSpPr>
          <p:cNvPr id="18" name="17 CuadroTexto"/>
          <p:cNvSpPr txBox="1"/>
          <p:nvPr/>
        </p:nvSpPr>
        <p:spPr>
          <a:xfrm>
            <a:off x="827584" y="18864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err="1" smtClean="0"/>
              <a:t>Information</a:t>
            </a:r>
            <a:r>
              <a:rPr lang="es-CO" sz="3200" b="1" dirty="0" smtClean="0"/>
              <a:t> Commons</a:t>
            </a:r>
          </a:p>
          <a:p>
            <a:pPr algn="r"/>
            <a:r>
              <a:rPr lang="es-CO" sz="1600" dirty="0" err="1" smtClean="0"/>
              <a:t>Mapping</a:t>
            </a:r>
            <a:r>
              <a:rPr lang="es-CO" sz="1600" dirty="0" smtClean="0"/>
              <a:t> </a:t>
            </a:r>
            <a:r>
              <a:rPr lang="es-CO" sz="1600" dirty="0" err="1" smtClean="0"/>
              <a:t>Shapiro</a:t>
            </a:r>
            <a:r>
              <a:rPr lang="es-CO" sz="1600" dirty="0" smtClean="0"/>
              <a:t> - Hughes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67480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79512" y="1196752"/>
            <a:ext cx="4248472" cy="2664296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4 Rectángulo redondeado"/>
          <p:cNvSpPr/>
          <p:nvPr/>
        </p:nvSpPr>
        <p:spPr>
          <a:xfrm>
            <a:off x="4663422" y="1196752"/>
            <a:ext cx="4157050" cy="2664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288770" y="4077072"/>
            <a:ext cx="4139213" cy="2664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 redondeado"/>
          <p:cNvSpPr/>
          <p:nvPr/>
        </p:nvSpPr>
        <p:spPr>
          <a:xfrm>
            <a:off x="4663422" y="4077072"/>
            <a:ext cx="4248472" cy="2664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Elipse"/>
          <p:cNvSpPr/>
          <p:nvPr/>
        </p:nvSpPr>
        <p:spPr>
          <a:xfrm>
            <a:off x="2608103" y="2060848"/>
            <a:ext cx="3816424" cy="3672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CuadroTexto"/>
          <p:cNvSpPr txBox="1"/>
          <p:nvPr/>
        </p:nvSpPr>
        <p:spPr>
          <a:xfrm>
            <a:off x="303872" y="1412776"/>
            <a:ext cx="24301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dirty="0" err="1" smtClean="0"/>
              <a:t>Administration</a:t>
            </a:r>
            <a:endParaRPr lang="es-C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dirty="0" err="1" smtClean="0"/>
              <a:t>Teacher</a:t>
            </a:r>
            <a:r>
              <a:rPr lang="es-CO" dirty="0" smtClean="0"/>
              <a:t> </a:t>
            </a:r>
            <a:r>
              <a:rPr lang="es-CO" dirty="0" err="1" smtClean="0"/>
              <a:t>Librarian</a:t>
            </a:r>
            <a:endParaRPr lang="es-C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dirty="0" err="1" smtClean="0"/>
              <a:t>Teacher</a:t>
            </a:r>
            <a:r>
              <a:rPr lang="es-CO" dirty="0" smtClean="0"/>
              <a:t> </a:t>
            </a:r>
            <a:r>
              <a:rPr lang="es-CO" dirty="0" err="1" smtClean="0"/>
              <a:t>Technologist</a:t>
            </a:r>
            <a:endParaRPr lang="es-C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dirty="0" err="1" smtClean="0"/>
              <a:t>Specialist</a:t>
            </a:r>
            <a:endParaRPr lang="es-C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dirty="0" err="1" smtClean="0"/>
              <a:t>Classroom</a:t>
            </a:r>
            <a:r>
              <a:rPr lang="es-CO" dirty="0" smtClean="0"/>
              <a:t> </a:t>
            </a:r>
            <a:r>
              <a:rPr lang="es-CO" dirty="0" err="1" smtClean="0"/>
              <a:t>teachers</a:t>
            </a:r>
            <a:r>
              <a:rPr lang="es-CO" dirty="0" smtClean="0"/>
              <a:t>, </a:t>
            </a:r>
          </a:p>
          <a:p>
            <a:pPr marL="263525"/>
            <a:r>
              <a:rPr lang="es-CO" dirty="0" err="1" smtClean="0"/>
              <a:t>Student</a:t>
            </a:r>
            <a:r>
              <a:rPr lang="es-CO" dirty="0" smtClean="0"/>
              <a:t> and </a:t>
            </a:r>
            <a:r>
              <a:rPr lang="es-CO" dirty="0" err="1" smtClean="0"/>
              <a:t>parent</a:t>
            </a:r>
            <a:endParaRPr lang="es-CO" dirty="0"/>
          </a:p>
          <a:p>
            <a:pPr indent="263525"/>
            <a:r>
              <a:rPr lang="es-CO" dirty="0" err="1" smtClean="0"/>
              <a:t>representation</a:t>
            </a:r>
            <a:endParaRPr lang="es-CO" dirty="0"/>
          </a:p>
        </p:txBody>
      </p:sp>
      <p:sp>
        <p:nvSpPr>
          <p:cNvPr id="10" name="9 Rectángulo"/>
          <p:cNvSpPr/>
          <p:nvPr/>
        </p:nvSpPr>
        <p:spPr>
          <a:xfrm>
            <a:off x="4480578" y="1916832"/>
            <a:ext cx="163430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339752" y="3861048"/>
            <a:ext cx="442928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CuadroTexto"/>
          <p:cNvSpPr txBox="1"/>
          <p:nvPr/>
        </p:nvSpPr>
        <p:spPr>
          <a:xfrm>
            <a:off x="3132179" y="2636912"/>
            <a:ext cx="1223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 err="1" smtClean="0">
                <a:solidFill>
                  <a:schemeClr val="bg1"/>
                </a:solidFill>
              </a:rPr>
              <a:t>Learning</a:t>
            </a:r>
            <a:endParaRPr lang="es-CO" b="1" dirty="0" smtClean="0">
              <a:solidFill>
                <a:schemeClr val="bg1"/>
              </a:solidFill>
            </a:endParaRPr>
          </a:p>
          <a:p>
            <a:pPr algn="ctr"/>
            <a:r>
              <a:rPr lang="es-CO" b="1" dirty="0" err="1" smtClean="0">
                <a:solidFill>
                  <a:schemeClr val="bg1"/>
                </a:solidFill>
              </a:rPr>
              <a:t>Leadership</a:t>
            </a:r>
            <a:endParaRPr lang="es-CO" b="1" dirty="0" smtClean="0">
              <a:solidFill>
                <a:schemeClr val="bg1"/>
              </a:solidFill>
            </a:endParaRPr>
          </a:p>
          <a:p>
            <a:pPr algn="ctr"/>
            <a:r>
              <a:rPr lang="es-CO" b="1" dirty="0" err="1" smtClean="0">
                <a:solidFill>
                  <a:schemeClr val="bg1"/>
                </a:solidFill>
              </a:rPr>
              <a:t>Team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699846" y="2653754"/>
            <a:ext cx="1400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 err="1" smtClean="0">
                <a:solidFill>
                  <a:schemeClr val="bg1"/>
                </a:solidFill>
              </a:rPr>
              <a:t>Organization</a:t>
            </a:r>
            <a:endParaRPr lang="es-CO" b="1" dirty="0" smtClean="0">
              <a:solidFill>
                <a:schemeClr val="bg1"/>
              </a:solidFill>
            </a:endParaRPr>
          </a:p>
          <a:p>
            <a:pPr algn="ctr"/>
            <a:r>
              <a:rPr lang="es-CO" b="1" dirty="0" err="1" smtClean="0">
                <a:solidFill>
                  <a:schemeClr val="bg1"/>
                </a:solidFill>
              </a:rPr>
              <a:t>Leadership</a:t>
            </a:r>
            <a:endParaRPr lang="es-CO" b="1" dirty="0" smtClean="0">
              <a:solidFill>
                <a:schemeClr val="bg1"/>
              </a:solidFill>
            </a:endParaRPr>
          </a:p>
          <a:p>
            <a:pPr algn="ctr"/>
            <a:r>
              <a:rPr lang="es-CO" b="1" dirty="0" err="1" smtClean="0">
                <a:solidFill>
                  <a:schemeClr val="bg1"/>
                </a:solidFill>
              </a:rPr>
              <a:t>Team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204187" y="4149080"/>
            <a:ext cx="12237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 err="1" smtClean="0">
                <a:solidFill>
                  <a:schemeClr val="bg1"/>
                </a:solidFill>
              </a:rPr>
              <a:t>Learning</a:t>
            </a:r>
            <a:endParaRPr lang="es-CO" b="1" dirty="0" smtClean="0">
              <a:solidFill>
                <a:schemeClr val="bg1"/>
              </a:solidFill>
            </a:endParaRPr>
          </a:p>
          <a:p>
            <a:pPr algn="ctr"/>
            <a:r>
              <a:rPr lang="es-CO" b="1" dirty="0" err="1" smtClean="0">
                <a:solidFill>
                  <a:schemeClr val="bg1"/>
                </a:solidFill>
              </a:rPr>
              <a:t>Literacies</a:t>
            </a:r>
            <a:endParaRPr lang="es-CO" b="1" dirty="0" smtClean="0">
              <a:solidFill>
                <a:schemeClr val="bg1"/>
              </a:solidFill>
            </a:endParaRPr>
          </a:p>
          <a:p>
            <a:pPr algn="ctr"/>
            <a:r>
              <a:rPr lang="es-CO" b="1" dirty="0" err="1" smtClean="0">
                <a:solidFill>
                  <a:schemeClr val="bg1"/>
                </a:solidFill>
              </a:rPr>
              <a:t>Leadership</a:t>
            </a:r>
            <a:endParaRPr lang="es-CO" b="1" dirty="0" smtClean="0">
              <a:solidFill>
                <a:schemeClr val="bg1"/>
              </a:solidFill>
            </a:endParaRPr>
          </a:p>
          <a:p>
            <a:pPr algn="ctr"/>
            <a:r>
              <a:rPr lang="es-CO" b="1" dirty="0" err="1" smtClean="0">
                <a:solidFill>
                  <a:schemeClr val="bg1"/>
                </a:solidFill>
              </a:rPr>
              <a:t>Team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771275" y="4287579"/>
            <a:ext cx="1257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 err="1" smtClean="0">
                <a:solidFill>
                  <a:schemeClr val="bg1"/>
                </a:solidFill>
              </a:rPr>
              <a:t>Technology</a:t>
            </a:r>
            <a:endParaRPr lang="es-CO" b="1" dirty="0" smtClean="0">
              <a:solidFill>
                <a:schemeClr val="bg1"/>
              </a:solidFill>
            </a:endParaRPr>
          </a:p>
          <a:p>
            <a:pPr algn="ctr"/>
            <a:r>
              <a:rPr lang="es-CO" b="1" dirty="0" err="1" smtClean="0">
                <a:solidFill>
                  <a:schemeClr val="bg1"/>
                </a:solidFill>
              </a:rPr>
              <a:t>Leadership</a:t>
            </a:r>
            <a:endParaRPr lang="es-CO" b="1" dirty="0" smtClean="0">
              <a:solidFill>
                <a:schemeClr val="bg1"/>
              </a:solidFill>
            </a:endParaRPr>
          </a:p>
          <a:p>
            <a:pPr algn="ctr"/>
            <a:r>
              <a:rPr lang="es-CO" b="1" dirty="0" err="1" smtClean="0">
                <a:solidFill>
                  <a:schemeClr val="bg1"/>
                </a:solidFill>
              </a:rPr>
              <a:t>Team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246304" y="1268760"/>
            <a:ext cx="24301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>
              <a:buFont typeface="Arial" pitchFamily="34" charset="0"/>
              <a:buChar char="•"/>
            </a:pPr>
            <a:r>
              <a:rPr lang="es-CO" dirty="0" err="1" smtClean="0"/>
              <a:t>Administration</a:t>
            </a:r>
            <a:endParaRPr lang="es-CO" dirty="0" smtClean="0"/>
          </a:p>
          <a:p>
            <a:pPr marL="285750" indent="-285750" algn="r">
              <a:buFont typeface="Arial" pitchFamily="34" charset="0"/>
              <a:buChar char="•"/>
            </a:pPr>
            <a:r>
              <a:rPr lang="es-CO" dirty="0" err="1" smtClean="0"/>
              <a:t>Teacher</a:t>
            </a:r>
            <a:r>
              <a:rPr lang="es-CO" dirty="0" smtClean="0"/>
              <a:t> </a:t>
            </a:r>
            <a:r>
              <a:rPr lang="es-CO" dirty="0" err="1" smtClean="0"/>
              <a:t>Librarian</a:t>
            </a:r>
            <a:endParaRPr lang="es-CO" dirty="0" smtClean="0"/>
          </a:p>
          <a:p>
            <a:pPr marL="285750" indent="-285750" algn="r">
              <a:buFont typeface="Arial" pitchFamily="34" charset="0"/>
              <a:buChar char="•"/>
            </a:pPr>
            <a:r>
              <a:rPr lang="es-CO" dirty="0" err="1" smtClean="0"/>
              <a:t>Teacher</a:t>
            </a:r>
            <a:r>
              <a:rPr lang="es-CO" dirty="0" smtClean="0"/>
              <a:t> </a:t>
            </a:r>
            <a:r>
              <a:rPr lang="es-CO" dirty="0" err="1" smtClean="0"/>
              <a:t>Technologist</a:t>
            </a:r>
            <a:endParaRPr lang="es-CO" dirty="0" smtClean="0"/>
          </a:p>
          <a:p>
            <a:pPr marL="285750" indent="-285750" algn="r">
              <a:buFont typeface="Arial" pitchFamily="34" charset="0"/>
              <a:buChar char="•"/>
            </a:pPr>
            <a:r>
              <a:rPr lang="es-CO" dirty="0" err="1" smtClean="0"/>
              <a:t>Support</a:t>
            </a:r>
            <a:r>
              <a:rPr lang="es-CO" dirty="0" smtClean="0"/>
              <a:t> Staff</a:t>
            </a:r>
          </a:p>
          <a:p>
            <a:pPr marL="285750" indent="-285750" algn="r">
              <a:buFont typeface="Arial" pitchFamily="34" charset="0"/>
              <a:buChar char="•"/>
            </a:pPr>
            <a:r>
              <a:rPr lang="es-CO" dirty="0" err="1" smtClean="0"/>
              <a:t>Specialist</a:t>
            </a:r>
            <a:endParaRPr lang="es-CO" dirty="0" smtClean="0"/>
          </a:p>
          <a:p>
            <a:pPr marL="285750" indent="-285750" algn="r">
              <a:buFont typeface="Arial" pitchFamily="34" charset="0"/>
              <a:buChar char="•"/>
            </a:pPr>
            <a:r>
              <a:rPr lang="es-CO" dirty="0" err="1" smtClean="0"/>
              <a:t>Classroom</a:t>
            </a:r>
            <a:r>
              <a:rPr lang="es-CO" dirty="0" smtClean="0"/>
              <a:t> </a:t>
            </a:r>
            <a:r>
              <a:rPr lang="es-CO" dirty="0" err="1" smtClean="0"/>
              <a:t>teachers</a:t>
            </a:r>
            <a:r>
              <a:rPr lang="es-CO" dirty="0" smtClean="0"/>
              <a:t>, </a:t>
            </a:r>
          </a:p>
          <a:p>
            <a:pPr marL="263525" algn="r"/>
            <a:r>
              <a:rPr lang="es-CO" dirty="0" err="1" smtClean="0"/>
              <a:t>Student</a:t>
            </a:r>
            <a:r>
              <a:rPr lang="es-CO" dirty="0" smtClean="0"/>
              <a:t> and </a:t>
            </a:r>
            <a:r>
              <a:rPr lang="es-CO" dirty="0" err="1" smtClean="0"/>
              <a:t>parent</a:t>
            </a:r>
            <a:endParaRPr lang="es-CO" dirty="0"/>
          </a:p>
          <a:p>
            <a:pPr indent="263525" algn="r"/>
            <a:r>
              <a:rPr lang="es-CO" dirty="0" err="1" smtClean="0"/>
              <a:t>representation</a:t>
            </a:r>
            <a:endParaRPr lang="es-CO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23528" y="4638035"/>
            <a:ext cx="24301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dirty="0" err="1" smtClean="0"/>
              <a:t>Administration</a:t>
            </a:r>
            <a:endParaRPr lang="es-C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dirty="0" err="1" smtClean="0"/>
              <a:t>Teacher</a:t>
            </a:r>
            <a:r>
              <a:rPr lang="es-CO" dirty="0" smtClean="0"/>
              <a:t> </a:t>
            </a:r>
            <a:r>
              <a:rPr lang="es-CO" dirty="0" err="1" smtClean="0"/>
              <a:t>Librarian</a:t>
            </a:r>
            <a:endParaRPr lang="es-C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dirty="0" err="1" smtClean="0"/>
              <a:t>Teacher</a:t>
            </a:r>
            <a:r>
              <a:rPr lang="es-CO" dirty="0" smtClean="0"/>
              <a:t> </a:t>
            </a:r>
            <a:r>
              <a:rPr lang="es-CO" dirty="0" err="1" smtClean="0"/>
              <a:t>Technologist</a:t>
            </a:r>
            <a:endParaRPr lang="es-C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dirty="0" err="1" smtClean="0"/>
              <a:t>Specialist</a:t>
            </a:r>
            <a:endParaRPr lang="es-CO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dirty="0" err="1" smtClean="0"/>
              <a:t>Classroom</a:t>
            </a:r>
            <a:r>
              <a:rPr lang="es-CO" dirty="0" smtClean="0"/>
              <a:t> </a:t>
            </a:r>
            <a:r>
              <a:rPr lang="es-CO" dirty="0" err="1" smtClean="0"/>
              <a:t>teachers</a:t>
            </a:r>
            <a:r>
              <a:rPr lang="es-CO" dirty="0" smtClean="0"/>
              <a:t>, </a:t>
            </a:r>
          </a:p>
          <a:p>
            <a:pPr marL="263525"/>
            <a:r>
              <a:rPr lang="es-CO" dirty="0" err="1" smtClean="0"/>
              <a:t>Student</a:t>
            </a:r>
            <a:r>
              <a:rPr lang="es-CO" dirty="0" smtClean="0"/>
              <a:t> and </a:t>
            </a:r>
            <a:r>
              <a:rPr lang="es-CO" dirty="0" err="1" smtClean="0"/>
              <a:t>parent</a:t>
            </a:r>
            <a:endParaRPr lang="es-CO" dirty="0"/>
          </a:p>
          <a:p>
            <a:pPr indent="263525"/>
            <a:r>
              <a:rPr lang="es-CO" dirty="0" err="1" smtClean="0"/>
              <a:t>representation</a:t>
            </a:r>
            <a:endParaRPr lang="es-CO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228184" y="4361036"/>
            <a:ext cx="24301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>
              <a:buFont typeface="Arial" pitchFamily="34" charset="0"/>
              <a:buChar char="•"/>
            </a:pPr>
            <a:r>
              <a:rPr lang="es-CO" dirty="0" err="1" smtClean="0"/>
              <a:t>Administration</a:t>
            </a:r>
            <a:endParaRPr lang="es-CO" dirty="0" smtClean="0"/>
          </a:p>
          <a:p>
            <a:pPr marL="285750" indent="-285750" algn="r">
              <a:buFont typeface="Arial" pitchFamily="34" charset="0"/>
              <a:buChar char="•"/>
            </a:pPr>
            <a:r>
              <a:rPr lang="es-CO" dirty="0" err="1" smtClean="0"/>
              <a:t>Teacher</a:t>
            </a:r>
            <a:r>
              <a:rPr lang="es-CO" dirty="0" smtClean="0"/>
              <a:t> </a:t>
            </a:r>
            <a:r>
              <a:rPr lang="es-CO" dirty="0" err="1" smtClean="0"/>
              <a:t>Librarian</a:t>
            </a:r>
            <a:endParaRPr lang="es-CO" dirty="0" smtClean="0"/>
          </a:p>
          <a:p>
            <a:pPr marL="285750" indent="-285750" algn="r">
              <a:buFont typeface="Arial" pitchFamily="34" charset="0"/>
              <a:buChar char="•"/>
            </a:pPr>
            <a:r>
              <a:rPr lang="es-CO" dirty="0" err="1" smtClean="0"/>
              <a:t>Teacher</a:t>
            </a:r>
            <a:r>
              <a:rPr lang="es-CO" dirty="0" smtClean="0"/>
              <a:t> </a:t>
            </a:r>
            <a:r>
              <a:rPr lang="es-CO" dirty="0" err="1" smtClean="0"/>
              <a:t>Technologist</a:t>
            </a:r>
            <a:endParaRPr lang="es-CO" dirty="0" smtClean="0"/>
          </a:p>
          <a:p>
            <a:pPr marL="285750" indent="-285750" algn="r">
              <a:buFont typeface="Arial" pitchFamily="34" charset="0"/>
              <a:buChar char="•"/>
            </a:pPr>
            <a:r>
              <a:rPr lang="es-CO" dirty="0" err="1" smtClean="0"/>
              <a:t>Support</a:t>
            </a:r>
            <a:r>
              <a:rPr lang="es-CO" dirty="0" smtClean="0"/>
              <a:t> Staff</a:t>
            </a:r>
          </a:p>
          <a:p>
            <a:pPr marL="285750" indent="-285750" algn="r">
              <a:buFont typeface="Arial" pitchFamily="34" charset="0"/>
              <a:buChar char="•"/>
            </a:pPr>
            <a:r>
              <a:rPr lang="es-CO" dirty="0" err="1" smtClean="0"/>
              <a:t>Specialist</a:t>
            </a:r>
            <a:endParaRPr lang="es-CO" dirty="0" smtClean="0"/>
          </a:p>
          <a:p>
            <a:pPr marL="285750" indent="-285750" algn="r">
              <a:buFont typeface="Arial" pitchFamily="34" charset="0"/>
              <a:buChar char="•"/>
            </a:pPr>
            <a:r>
              <a:rPr lang="es-CO" dirty="0" err="1" smtClean="0"/>
              <a:t>Classroom</a:t>
            </a:r>
            <a:r>
              <a:rPr lang="es-CO" dirty="0" smtClean="0"/>
              <a:t> </a:t>
            </a:r>
            <a:r>
              <a:rPr lang="es-CO" dirty="0" err="1" smtClean="0"/>
              <a:t>teachers</a:t>
            </a:r>
            <a:r>
              <a:rPr lang="es-CO" dirty="0" smtClean="0"/>
              <a:t>, </a:t>
            </a:r>
          </a:p>
          <a:p>
            <a:pPr marL="263525" algn="r"/>
            <a:r>
              <a:rPr lang="es-CO" dirty="0" err="1" smtClean="0"/>
              <a:t>Student</a:t>
            </a:r>
            <a:r>
              <a:rPr lang="es-CO" dirty="0" smtClean="0"/>
              <a:t> and </a:t>
            </a:r>
            <a:r>
              <a:rPr lang="es-CO" dirty="0" err="1" smtClean="0"/>
              <a:t>parent</a:t>
            </a:r>
            <a:endParaRPr lang="es-CO" dirty="0"/>
          </a:p>
          <a:p>
            <a:pPr indent="263525" algn="r"/>
            <a:r>
              <a:rPr lang="es-CO" dirty="0" err="1" smtClean="0"/>
              <a:t>representation</a:t>
            </a:r>
            <a:endParaRPr lang="es-CO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39552" y="190381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err="1" smtClean="0"/>
              <a:t>The</a:t>
            </a:r>
            <a:r>
              <a:rPr lang="es-CO" sz="3600" dirty="0" smtClean="0"/>
              <a:t> </a:t>
            </a:r>
            <a:r>
              <a:rPr lang="es-CO" sz="3600" dirty="0" err="1" smtClean="0"/>
              <a:t>Learning</a:t>
            </a:r>
            <a:r>
              <a:rPr lang="es-CO" sz="3600" dirty="0" smtClean="0"/>
              <a:t> Commons </a:t>
            </a:r>
            <a:r>
              <a:rPr lang="es-CO" sz="3600" dirty="0" err="1" smtClean="0"/>
              <a:t>Partnership</a:t>
            </a:r>
            <a:r>
              <a:rPr lang="es-CO" sz="3600" dirty="0" smtClean="0"/>
              <a:t> </a:t>
            </a:r>
            <a:r>
              <a:rPr lang="es-CO" sz="3600" dirty="0" err="1" smtClean="0"/>
              <a:t>Teams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1664790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46856" y="260648"/>
            <a:ext cx="8229600" cy="922114"/>
          </a:xfrm>
        </p:spPr>
        <p:txBody>
          <a:bodyPr>
            <a:noAutofit/>
          </a:bodyPr>
          <a:lstStyle/>
          <a:p>
            <a:pPr algn="r"/>
            <a:r>
              <a:rPr lang="es-ES" sz="6600" b="1" dirty="0" smtClean="0">
                <a:solidFill>
                  <a:srgbClr val="800000"/>
                </a:solidFill>
              </a:rPr>
              <a:t>Modelo</a:t>
            </a:r>
            <a:endParaRPr lang="es-ES" sz="6600" b="1" dirty="0">
              <a:solidFill>
                <a:srgbClr val="800000"/>
              </a:solidFill>
            </a:endParaRPr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4429132"/>
            <a:ext cx="5357850" cy="196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Uso de </a:t>
            </a:r>
            <a:r>
              <a:rPr lang="es-CO" sz="4000" b="1" dirty="0" smtClean="0">
                <a:solidFill>
                  <a:schemeClr val="accent1">
                    <a:lumMod val="50000"/>
                  </a:schemeClr>
                </a:solidFill>
              </a:rPr>
              <a:t>TIC</a:t>
            </a:r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 en las Bibliotecas: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CO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CMMI (Capability Maturity Model Integration)</a:t>
            </a:r>
          </a:p>
          <a:p>
            <a:pPr marL="0" marR="0" lvl="1" indent="3587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C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CMMI </a:t>
            </a:r>
            <a:r>
              <a:rPr kumimoji="0" lang="es-CO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s-C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CO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</a:t>
            </a:r>
            <a:r>
              <a:rPr kumimoji="0" lang="es-C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 CMMI-SVC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500034" y="4143380"/>
            <a:ext cx="8072494" cy="1588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8 Conector recto"/>
          <p:cNvCxnSpPr/>
          <p:nvPr/>
        </p:nvCxnSpPr>
        <p:spPr>
          <a:xfrm rot="5400000" flipH="1" flipV="1">
            <a:off x="7322363" y="2893215"/>
            <a:ext cx="250033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9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52578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CO" sz="5100" b="1" dirty="0" err="1" smtClean="0">
                <a:solidFill>
                  <a:srgbClr val="800000"/>
                </a:solidFill>
              </a:rPr>
              <a:t>CMMI</a:t>
            </a:r>
            <a:endParaRPr lang="es-CO" sz="5100" b="1" dirty="0" smtClean="0">
              <a:solidFill>
                <a:srgbClr val="800000"/>
              </a:solidFill>
            </a:endParaRPr>
          </a:p>
          <a:p>
            <a:pPr marL="0" indent="0" algn="just">
              <a:buNone/>
            </a:pPr>
            <a:endParaRPr lang="es-CO" dirty="0" smtClean="0"/>
          </a:p>
          <a:p>
            <a:pPr algn="just"/>
            <a:r>
              <a:rPr lang="es-CO" sz="3400" dirty="0" smtClean="0"/>
              <a:t>En </a:t>
            </a:r>
            <a:r>
              <a:rPr lang="es-CO" sz="3400" dirty="0"/>
              <a:t>la actualidad hay tres áreas de interés cubiertas por los modelos de </a:t>
            </a:r>
            <a:r>
              <a:rPr lang="es-CO" sz="3400" dirty="0" err="1"/>
              <a:t>CMMI</a:t>
            </a:r>
            <a:r>
              <a:rPr lang="es-CO" sz="3400" dirty="0"/>
              <a:t>: </a:t>
            </a:r>
            <a:r>
              <a:rPr lang="es-CO" sz="3400" b="1" dirty="0"/>
              <a:t>Desarrollo, Adquisición y Servicios</a:t>
            </a:r>
            <a:r>
              <a:rPr lang="es-CO" sz="3400" b="1" dirty="0" smtClean="0"/>
              <a:t>.</a:t>
            </a:r>
          </a:p>
          <a:p>
            <a:pPr algn="just"/>
            <a:endParaRPr lang="es-CO" sz="3400" dirty="0" smtClean="0"/>
          </a:p>
          <a:p>
            <a:pPr lvl="1" algn="just"/>
            <a:r>
              <a:rPr lang="es-CO" sz="3800" b="1" dirty="0" err="1" smtClean="0">
                <a:solidFill>
                  <a:srgbClr val="800000"/>
                </a:solidFill>
              </a:rPr>
              <a:t>CMMI</a:t>
            </a:r>
            <a:r>
              <a:rPr lang="es-CO" sz="3800" b="1" dirty="0" smtClean="0">
                <a:solidFill>
                  <a:srgbClr val="800000"/>
                </a:solidFill>
              </a:rPr>
              <a:t> </a:t>
            </a:r>
            <a:r>
              <a:rPr lang="es-CO" sz="3800" b="1" dirty="0">
                <a:solidFill>
                  <a:srgbClr val="800000"/>
                </a:solidFill>
              </a:rPr>
              <a:t>para el Desarrollo</a:t>
            </a:r>
            <a:r>
              <a:rPr lang="es-CO" sz="3800" b="1" dirty="0"/>
              <a:t> </a:t>
            </a:r>
            <a:r>
              <a:rPr lang="es-CO" sz="3400" dirty="0"/>
              <a:t>(</a:t>
            </a:r>
            <a:r>
              <a:rPr lang="es-CO" sz="3400" dirty="0" err="1"/>
              <a:t>CMMI-DEV</a:t>
            </a:r>
            <a:r>
              <a:rPr lang="es-CO" sz="3400" dirty="0"/>
              <a:t> o </a:t>
            </a:r>
            <a:r>
              <a:rPr lang="es-CO" sz="3400" dirty="0" err="1"/>
              <a:t>CMMI</a:t>
            </a:r>
            <a:r>
              <a:rPr lang="es-CO" sz="3400" dirty="0"/>
              <a:t> </a:t>
            </a:r>
            <a:r>
              <a:rPr lang="es-CO" sz="3400" dirty="0" err="1"/>
              <a:t>for</a:t>
            </a:r>
            <a:r>
              <a:rPr lang="es-CO" sz="3400" dirty="0"/>
              <a:t> </a:t>
            </a:r>
            <a:r>
              <a:rPr lang="es-CO" sz="3400" dirty="0" err="1"/>
              <a:t>Development</a:t>
            </a:r>
            <a:r>
              <a:rPr lang="es-CO" sz="3400" dirty="0"/>
              <a:t>), Versión 1.2 fue liberado en agosto de 2006. En él se tratan procesos de desarrollo de productos y servicios.</a:t>
            </a:r>
          </a:p>
          <a:p>
            <a:pPr lvl="1" algn="just"/>
            <a:r>
              <a:rPr lang="es-CO" sz="3800" b="1" dirty="0" err="1">
                <a:solidFill>
                  <a:srgbClr val="800000"/>
                </a:solidFill>
              </a:rPr>
              <a:t>CMMI</a:t>
            </a:r>
            <a:r>
              <a:rPr lang="es-CO" sz="3800" b="1" dirty="0">
                <a:solidFill>
                  <a:srgbClr val="800000"/>
                </a:solidFill>
              </a:rPr>
              <a:t> para la adquisición </a:t>
            </a:r>
            <a:r>
              <a:rPr lang="es-CO" sz="3400" dirty="0"/>
              <a:t>(</a:t>
            </a:r>
            <a:r>
              <a:rPr lang="es-CO" sz="3400" dirty="0" err="1"/>
              <a:t>CMMI-ACQ</a:t>
            </a:r>
            <a:r>
              <a:rPr lang="es-CO" sz="3400" dirty="0"/>
              <a:t> o </a:t>
            </a:r>
            <a:r>
              <a:rPr lang="es-CO" sz="3400" dirty="0" err="1"/>
              <a:t>CMMI</a:t>
            </a:r>
            <a:r>
              <a:rPr lang="es-CO" sz="3400" dirty="0"/>
              <a:t> </a:t>
            </a:r>
            <a:r>
              <a:rPr lang="es-CO" sz="3400" dirty="0" err="1"/>
              <a:t>for</a:t>
            </a:r>
            <a:r>
              <a:rPr lang="es-CO" sz="3400" dirty="0"/>
              <a:t> </a:t>
            </a:r>
            <a:r>
              <a:rPr lang="es-CO" sz="3400" dirty="0" err="1"/>
              <a:t>Acquisition</a:t>
            </a:r>
            <a:r>
              <a:rPr lang="es-CO" sz="3400" dirty="0"/>
              <a:t>), Versión 1.2 fue liberado en noviembre de 2007. En él se tratan la gestión de la cadena de suministro, adquisición y contratación externa en los procesos del gobierno y la industria.</a:t>
            </a:r>
          </a:p>
          <a:p>
            <a:pPr lvl="1" algn="just"/>
            <a:r>
              <a:rPr lang="es-CO" sz="3800" b="1" dirty="0" err="1">
                <a:solidFill>
                  <a:srgbClr val="800000"/>
                </a:solidFill>
              </a:rPr>
              <a:t>CMMI</a:t>
            </a:r>
            <a:r>
              <a:rPr lang="es-CO" sz="3800" b="1" dirty="0">
                <a:solidFill>
                  <a:srgbClr val="800000"/>
                </a:solidFill>
              </a:rPr>
              <a:t> para servicios </a:t>
            </a:r>
            <a:r>
              <a:rPr lang="es-CO" sz="3400" dirty="0"/>
              <a:t>(</a:t>
            </a:r>
            <a:r>
              <a:rPr lang="es-CO" sz="3400" dirty="0" err="1"/>
              <a:t>CMMI</a:t>
            </a:r>
            <a:r>
              <a:rPr lang="es-CO" sz="3400" dirty="0"/>
              <a:t>-SVC o </a:t>
            </a:r>
            <a:r>
              <a:rPr lang="es-CO" sz="3400" dirty="0" err="1"/>
              <a:t>CMMI</a:t>
            </a:r>
            <a:r>
              <a:rPr lang="es-CO" sz="3400" dirty="0"/>
              <a:t> </a:t>
            </a:r>
            <a:r>
              <a:rPr lang="es-CO" sz="3400" dirty="0" err="1"/>
              <a:t>for</a:t>
            </a:r>
            <a:r>
              <a:rPr lang="es-CO" sz="3400" dirty="0"/>
              <a:t> </a:t>
            </a:r>
            <a:r>
              <a:rPr lang="es-CO" sz="3400" dirty="0" err="1"/>
              <a:t>Services</a:t>
            </a:r>
            <a:r>
              <a:rPr lang="es-CO" sz="3400" dirty="0"/>
              <a:t>), está diseñado para cubrir todas las actividades que requieren gestionar, establecer y </a:t>
            </a:r>
            <a:r>
              <a:rPr lang="es-CO" sz="3400" dirty="0" smtClean="0"/>
              <a:t>prestar </a:t>
            </a:r>
            <a:r>
              <a:rPr lang="es-CO" sz="3400" dirty="0"/>
              <a:t>Servicios.</a:t>
            </a:r>
          </a:p>
          <a:p>
            <a:pPr algn="just"/>
            <a:endParaRPr lang="es-CO" dirty="0"/>
          </a:p>
        </p:txBody>
      </p:sp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590872" y="706686"/>
            <a:ext cx="8229600" cy="922114"/>
          </a:xfrm>
        </p:spPr>
        <p:txBody>
          <a:bodyPr>
            <a:noAutofit/>
          </a:bodyPr>
          <a:lstStyle/>
          <a:p>
            <a:pPr algn="r"/>
            <a:r>
              <a:rPr lang="es-ES" sz="6600" b="1" dirty="0" smtClean="0"/>
              <a:t>Modelo</a:t>
            </a:r>
            <a:endParaRPr lang="es-ES" sz="6600" b="1" dirty="0"/>
          </a:p>
        </p:txBody>
      </p:sp>
      <p:sp>
        <p:nvSpPr>
          <p:cNvPr id="6" name="Flecha derecha 5"/>
          <p:cNvSpPr/>
          <p:nvPr/>
        </p:nvSpPr>
        <p:spPr>
          <a:xfrm>
            <a:off x="611560" y="3068960"/>
            <a:ext cx="1224136" cy="79208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3000"/>
                </a:schemeClr>
              </a:gs>
              <a:gs pos="80000">
                <a:schemeClr val="accent1">
                  <a:shade val="93000"/>
                  <a:satMod val="130000"/>
                  <a:alpha val="43000"/>
                </a:schemeClr>
              </a:gs>
              <a:gs pos="100000">
                <a:schemeClr val="accent1">
                  <a:shade val="94000"/>
                  <a:satMod val="135000"/>
                  <a:alpha val="43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izquierda 8"/>
          <p:cNvSpPr/>
          <p:nvPr/>
        </p:nvSpPr>
        <p:spPr>
          <a:xfrm>
            <a:off x="4860032" y="188640"/>
            <a:ext cx="4032448" cy="2088232"/>
          </a:xfrm>
          <a:prstGeom prst="leftArrow">
            <a:avLst/>
          </a:prstGeom>
          <a:solidFill>
            <a:srgbClr val="4F6228">
              <a:alpha val="3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>
            <a:off x="611560" y="3933056"/>
            <a:ext cx="1224136" cy="79208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3000"/>
                </a:schemeClr>
              </a:gs>
              <a:gs pos="80000">
                <a:schemeClr val="accent1">
                  <a:shade val="93000"/>
                  <a:satMod val="130000"/>
                  <a:alpha val="43000"/>
                </a:schemeClr>
              </a:gs>
              <a:gs pos="100000">
                <a:schemeClr val="accent1">
                  <a:shade val="94000"/>
                  <a:satMod val="135000"/>
                  <a:alpha val="43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 derecha 10"/>
          <p:cNvSpPr/>
          <p:nvPr/>
        </p:nvSpPr>
        <p:spPr>
          <a:xfrm>
            <a:off x="539552" y="5085184"/>
            <a:ext cx="1224136" cy="79208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3000"/>
                </a:schemeClr>
              </a:gs>
              <a:gs pos="80000">
                <a:schemeClr val="accent1">
                  <a:shade val="93000"/>
                  <a:satMod val="130000"/>
                  <a:alpha val="43000"/>
                </a:schemeClr>
              </a:gs>
              <a:gs pos="100000">
                <a:schemeClr val="accent1">
                  <a:shade val="94000"/>
                  <a:satMod val="135000"/>
                  <a:alpha val="43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57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72208"/>
            <a:ext cx="8568952" cy="49251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O" b="1" dirty="0" smtClean="0"/>
              <a:t>Organización de las áreas de proceso:</a:t>
            </a:r>
          </a:p>
          <a:p>
            <a:endParaRPr lang="es-CO" sz="2400" dirty="0" smtClean="0"/>
          </a:p>
          <a:p>
            <a:pPr lvl="1"/>
            <a:r>
              <a:rPr lang="es-CO" dirty="0" smtClean="0"/>
              <a:t>   Notas introductorias</a:t>
            </a:r>
          </a:p>
          <a:p>
            <a:pPr lvl="1"/>
            <a:r>
              <a:rPr lang="es-CO" dirty="0" smtClean="0"/>
              <a:t>   Áreas </a:t>
            </a:r>
            <a:r>
              <a:rPr lang="es-CO" dirty="0"/>
              <a:t>de proceso </a:t>
            </a:r>
            <a:r>
              <a:rPr lang="es-CO" dirty="0" smtClean="0"/>
              <a:t>relacionadas</a:t>
            </a:r>
          </a:p>
          <a:p>
            <a:pPr lvl="1"/>
            <a:r>
              <a:rPr lang="es-CO" dirty="0" smtClean="0"/>
              <a:t>   Objetivos específicos</a:t>
            </a:r>
          </a:p>
          <a:p>
            <a:pPr lvl="1"/>
            <a:r>
              <a:rPr lang="es-CO" dirty="0" smtClean="0"/>
              <a:t>   Objetivos </a:t>
            </a:r>
            <a:r>
              <a:rPr lang="es-CO" dirty="0"/>
              <a:t>genéricos o </a:t>
            </a:r>
            <a:r>
              <a:rPr lang="es-CO" dirty="0" smtClean="0"/>
              <a:t>metas</a:t>
            </a:r>
          </a:p>
          <a:p>
            <a:pPr lvl="1"/>
            <a:r>
              <a:rPr lang="es-CO" dirty="0" smtClean="0"/>
              <a:t>   Resumen </a:t>
            </a:r>
            <a:r>
              <a:rPr lang="es-CO" dirty="0"/>
              <a:t>de prácticas y objetivos </a:t>
            </a:r>
            <a:r>
              <a:rPr lang="es-CO" dirty="0" smtClean="0"/>
              <a:t>específicos</a:t>
            </a:r>
          </a:p>
          <a:p>
            <a:pPr lvl="1"/>
            <a:r>
              <a:rPr lang="es-CO" dirty="0" smtClean="0"/>
              <a:t>   Prácticas específicas</a:t>
            </a:r>
          </a:p>
          <a:p>
            <a:pPr lvl="1"/>
            <a:r>
              <a:rPr lang="es-CO" dirty="0" smtClean="0"/>
              <a:t>   Ejemplos </a:t>
            </a:r>
            <a:r>
              <a:rPr lang="es-CO" dirty="0"/>
              <a:t>de resultados </a:t>
            </a:r>
            <a:r>
              <a:rPr lang="es-CO" dirty="0" smtClean="0"/>
              <a:t>esperados</a:t>
            </a:r>
          </a:p>
          <a:p>
            <a:pPr lvl="1"/>
            <a:r>
              <a:rPr lang="es-CO" dirty="0" smtClean="0"/>
              <a:t>   Subprácticas</a:t>
            </a:r>
          </a:p>
          <a:p>
            <a:pPr lvl="1"/>
            <a:r>
              <a:rPr lang="es-CO" dirty="0" smtClean="0"/>
              <a:t>   Prácticas genéricas</a:t>
            </a:r>
          </a:p>
          <a:p>
            <a:pPr lvl="1"/>
            <a:r>
              <a:rPr lang="es-CO" dirty="0" smtClean="0"/>
              <a:t>   Desarrollo </a:t>
            </a:r>
            <a:r>
              <a:rPr lang="es-CO" dirty="0"/>
              <a:t>o elaboración de la práctica </a:t>
            </a:r>
            <a:r>
              <a:rPr lang="es-CO" dirty="0" smtClean="0"/>
              <a:t>genérica</a:t>
            </a:r>
          </a:p>
          <a:p>
            <a:pPr lvl="1"/>
            <a:r>
              <a:rPr lang="es-CO" dirty="0" smtClean="0"/>
              <a:t>   Adiciones</a:t>
            </a:r>
            <a:endParaRPr lang="es-CO" dirty="0"/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590872" y="706686"/>
            <a:ext cx="8229600" cy="922114"/>
          </a:xfrm>
        </p:spPr>
        <p:txBody>
          <a:bodyPr>
            <a:noAutofit/>
          </a:bodyPr>
          <a:lstStyle/>
          <a:p>
            <a:pPr algn="r"/>
            <a:r>
              <a:rPr lang="es-ES" sz="6600" b="1" dirty="0" smtClean="0"/>
              <a:t>Modelo</a:t>
            </a:r>
            <a:endParaRPr lang="es-ES" sz="6600" b="1" dirty="0"/>
          </a:p>
        </p:txBody>
      </p:sp>
      <p:sp>
        <p:nvSpPr>
          <p:cNvPr id="7" name="Flecha izquierda 6"/>
          <p:cNvSpPr/>
          <p:nvPr/>
        </p:nvSpPr>
        <p:spPr>
          <a:xfrm>
            <a:off x="4860032" y="188640"/>
            <a:ext cx="4032448" cy="2088232"/>
          </a:xfrm>
          <a:prstGeom prst="leftArrow">
            <a:avLst/>
          </a:prstGeom>
          <a:solidFill>
            <a:srgbClr val="4F6228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abajo 7"/>
          <p:cNvSpPr/>
          <p:nvPr/>
        </p:nvSpPr>
        <p:spPr>
          <a:xfrm>
            <a:off x="-180528" y="908720"/>
            <a:ext cx="2088232" cy="5976664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48000"/>
                </a:schemeClr>
              </a:gs>
              <a:gs pos="80000">
                <a:schemeClr val="accent1">
                  <a:shade val="93000"/>
                  <a:satMod val="130000"/>
                  <a:alpha val="48000"/>
                </a:schemeClr>
              </a:gs>
              <a:gs pos="100000">
                <a:schemeClr val="accent1">
                  <a:shade val="94000"/>
                  <a:satMod val="135000"/>
                  <a:alpha val="4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7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sz="5400" b="1" dirty="0" err="1" smtClean="0"/>
              <a:t>CMMI</a:t>
            </a:r>
            <a:r>
              <a:rPr lang="es-CO" b="1" dirty="0" smtClean="0"/>
              <a:t> </a:t>
            </a:r>
            <a:r>
              <a:rPr lang="es-CO" b="1" dirty="0" err="1"/>
              <a:t>for</a:t>
            </a:r>
            <a:r>
              <a:rPr lang="es-CO" b="1" dirty="0"/>
              <a:t> </a:t>
            </a:r>
            <a:r>
              <a:rPr lang="es-CO" b="1" dirty="0" err="1" smtClean="0"/>
              <a:t>Services</a:t>
            </a:r>
            <a:r>
              <a:rPr lang="es-CO" b="1" dirty="0" smtClean="0"/>
              <a:t>:</a:t>
            </a:r>
          </a:p>
          <a:p>
            <a:pPr marL="457200" lvl="1" indent="0" algn="just">
              <a:buNone/>
            </a:pPr>
            <a:endParaRPr lang="es-CO" dirty="0"/>
          </a:p>
          <a:p>
            <a:pPr marL="90488" lvl="1" indent="0" algn="just">
              <a:buNone/>
            </a:pPr>
            <a:r>
              <a:rPr lang="es-CO" dirty="0" smtClean="0"/>
              <a:t>CMMI</a:t>
            </a:r>
            <a:r>
              <a:rPr lang="es-CO" dirty="0"/>
              <a:t>-SVC consta de 24 áreas de proceso. De esas áreas de proceso, 16 son áreas centrales de proceso, 1 es un área de proceso de residencia y 7 áreas de procesos son específicamente de SVC. </a:t>
            </a:r>
            <a:r>
              <a:rPr lang="es-CO" dirty="0" err="1"/>
              <a:t>CMMI</a:t>
            </a:r>
            <a:r>
              <a:rPr lang="es-CO" dirty="0"/>
              <a:t> </a:t>
            </a:r>
            <a:r>
              <a:rPr lang="es-CO" dirty="0" err="1"/>
              <a:t>for</a:t>
            </a:r>
            <a:r>
              <a:rPr lang="es-CO" dirty="0"/>
              <a:t> </a:t>
            </a:r>
            <a:r>
              <a:rPr lang="es-CO" dirty="0" err="1"/>
              <a:t>Service</a:t>
            </a:r>
            <a:r>
              <a:rPr lang="es-CO" dirty="0"/>
              <a:t> incluye una área de proceso como adición, se trata de </a:t>
            </a:r>
            <a:r>
              <a:rPr lang="es-CO" dirty="0" err="1"/>
              <a:t>Service</a:t>
            </a:r>
            <a:r>
              <a:rPr lang="es-CO" dirty="0"/>
              <a:t> </a:t>
            </a:r>
            <a:r>
              <a:rPr lang="es-CO" dirty="0" err="1"/>
              <a:t>System</a:t>
            </a:r>
            <a:r>
              <a:rPr lang="es-CO" dirty="0"/>
              <a:t> </a:t>
            </a:r>
            <a:r>
              <a:rPr lang="es-CO" dirty="0" err="1"/>
              <a:t>Development</a:t>
            </a:r>
            <a:r>
              <a:rPr lang="es-CO" dirty="0"/>
              <a:t> (</a:t>
            </a:r>
            <a:r>
              <a:rPr lang="es-CO" dirty="0" err="1"/>
              <a:t>SSD</a:t>
            </a:r>
            <a:r>
              <a:rPr lang="es-CO" dirty="0"/>
              <a:t>)</a:t>
            </a:r>
          </a:p>
        </p:txBody>
      </p:sp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590872" y="706686"/>
            <a:ext cx="8229600" cy="922114"/>
          </a:xfrm>
        </p:spPr>
        <p:txBody>
          <a:bodyPr>
            <a:noAutofit/>
          </a:bodyPr>
          <a:lstStyle/>
          <a:p>
            <a:pPr algn="r"/>
            <a:r>
              <a:rPr lang="es-ES" sz="6600" b="1" dirty="0" smtClean="0"/>
              <a:t>Modelo</a:t>
            </a:r>
            <a:endParaRPr lang="es-ES" sz="6600" b="1" dirty="0"/>
          </a:p>
        </p:txBody>
      </p:sp>
      <p:sp>
        <p:nvSpPr>
          <p:cNvPr id="6" name="Flecha izquierda 5"/>
          <p:cNvSpPr/>
          <p:nvPr/>
        </p:nvSpPr>
        <p:spPr>
          <a:xfrm>
            <a:off x="4860032" y="188640"/>
            <a:ext cx="4032448" cy="2088232"/>
          </a:xfrm>
          <a:prstGeom prst="leftArrow">
            <a:avLst/>
          </a:prstGeom>
          <a:solidFill>
            <a:srgbClr val="4F6228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erecha 7"/>
          <p:cNvSpPr/>
          <p:nvPr/>
        </p:nvSpPr>
        <p:spPr>
          <a:xfrm>
            <a:off x="467544" y="1196752"/>
            <a:ext cx="8424936" cy="187220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33000"/>
                </a:schemeClr>
              </a:gs>
              <a:gs pos="80000">
                <a:schemeClr val="accent1">
                  <a:shade val="93000"/>
                  <a:satMod val="130000"/>
                  <a:alpha val="33000"/>
                </a:schemeClr>
              </a:gs>
              <a:gs pos="100000">
                <a:schemeClr val="accent1">
                  <a:shade val="94000"/>
                  <a:satMod val="135000"/>
                  <a:alpha val="33000"/>
                </a:schemeClr>
              </a:gs>
            </a:gsLst>
            <a:lin ang="16200000" scaled="0"/>
            <a:tileRect/>
          </a:gra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878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540568" y="-85402"/>
            <a:ext cx="8229600" cy="922114"/>
          </a:xfrm>
        </p:spPr>
        <p:txBody>
          <a:bodyPr>
            <a:normAutofit/>
          </a:bodyPr>
          <a:lstStyle/>
          <a:p>
            <a:r>
              <a:rPr lang="es-ES" dirty="0" smtClean="0"/>
              <a:t>Áreas de Proceso </a:t>
            </a:r>
            <a:r>
              <a:rPr lang="es-ES" dirty="0" err="1" smtClean="0"/>
              <a:t>CMMI</a:t>
            </a:r>
            <a:r>
              <a:rPr lang="es-ES" dirty="0" smtClean="0"/>
              <a:t>-SVC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410046"/>
              </p:ext>
            </p:extLst>
          </p:nvPr>
        </p:nvGraphicFramePr>
        <p:xfrm>
          <a:off x="445722" y="116632"/>
          <a:ext cx="8230734" cy="6621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789"/>
                <a:gridCol w="1371789"/>
                <a:gridCol w="1371789"/>
                <a:gridCol w="1371789"/>
                <a:gridCol w="1371789"/>
                <a:gridCol w="1371789"/>
              </a:tblGrid>
              <a:tr h="3462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dirty="0" smtClean="0">
                          <a:effectLst/>
                        </a:rPr>
                        <a:t>Áreas de proceso de </a:t>
                      </a:r>
                      <a:r>
                        <a:rPr lang="es-CO" sz="1800" dirty="0" err="1" smtClean="0">
                          <a:effectLst/>
                        </a:rPr>
                        <a:t>CMMI</a:t>
                      </a:r>
                      <a:r>
                        <a:rPr lang="es-CO" sz="1800" dirty="0" smtClean="0">
                          <a:effectLst/>
                        </a:rPr>
                        <a:t>-SVC</a:t>
                      </a:r>
                      <a:endParaRPr lang="es-CO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06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Maturity level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Process Management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Project and Work Management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Support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Service Establishment and Delivery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# Process Areas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</a:tr>
              <a:tr h="562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5 Optimizing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Organizational Performance Management (OPM)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Causal Analysis and Resolution (CAR)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</a:tr>
              <a:tr h="562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4 Quantitatively Managed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Organizational Process Performance (OPP)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Quantitative Work Management (QWM)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</a:tr>
              <a:tr h="2250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3 Defined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Organizational Process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Focus (OPF)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/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Organizational Process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Definition + IPPD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(OPD)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/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Organizational Training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(OT)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Risk Management (RSKM)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050">
                          <a:effectLst/>
                        </a:rPr>
                        <a:t/>
                      </a:r>
                      <a:br>
                        <a:rPr lang="en-US" sz="105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Service Continuity (SCON)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050">
                          <a:effectLst/>
                        </a:rPr>
                        <a:t/>
                      </a:r>
                      <a:br>
                        <a:rPr lang="en-US" sz="105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Capacity and Availability Management (CAM)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050">
                          <a:effectLst/>
                        </a:rPr>
                        <a:t/>
                      </a:r>
                      <a:br>
                        <a:rPr lang="en-US" sz="105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Integrated Work Management (IWM)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Decision Analysis and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Resolution (DAR)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Service System Development (SSD)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050">
                          <a:effectLst/>
                        </a:rPr>
                        <a:t/>
                      </a:r>
                      <a:br>
                        <a:rPr lang="en-US" sz="105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Service System Transition (SST)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050">
                          <a:effectLst/>
                        </a:rPr>
                        <a:t/>
                      </a:r>
                      <a:br>
                        <a:rPr lang="en-US" sz="105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Strategic Service Management (STSM)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050">
                          <a:effectLst/>
                        </a:rPr>
                        <a:t/>
                      </a:r>
                      <a:br>
                        <a:rPr lang="en-US" sz="105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Incident Resolution and Prevention (IRP)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12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</a:tr>
              <a:tr h="200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2 Managed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Supplier Agreement Management (SAM)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050">
                          <a:effectLst/>
                        </a:rPr>
                        <a:t/>
                      </a:r>
                      <a:br>
                        <a:rPr lang="en-US" sz="1050">
                          <a:effectLst/>
                        </a:rPr>
                      </a:br>
                      <a:r>
                        <a:rPr lang="en-US" sz="1050">
                          <a:effectLst/>
                        </a:rPr>
                        <a:t/>
                      </a:r>
                      <a:br>
                        <a:rPr lang="en-US" sz="105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Requirements Management (REQM)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050">
                          <a:effectLst/>
                        </a:rPr>
                        <a:t/>
                      </a:r>
                      <a:br>
                        <a:rPr lang="en-US" sz="105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Work Monitoring and Control (WMC)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050">
                          <a:effectLst/>
                        </a:rPr>
                        <a:t/>
                      </a:r>
                      <a:br>
                        <a:rPr lang="en-US" sz="105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Work Planning (WP)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Configuration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Management (CM)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/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Process and Product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Quality Assurance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(PPQA)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/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Measurement and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Analysis (MA)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Service Delivery  (SD)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8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</a:tr>
              <a:tr h="187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1 Initial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0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</a:tr>
              <a:tr h="1875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# Process Areas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5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9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5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>
                          <a:effectLst/>
                        </a:rPr>
                        <a:t>5</a:t>
                      </a:r>
                      <a:endParaRPr lang="es-CO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100" dirty="0">
                          <a:effectLst/>
                        </a:rPr>
                        <a:t>24</a:t>
                      </a:r>
                      <a:endParaRPr lang="es-CO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6074" marR="2607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1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15405"/>
            <a:ext cx="83529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Área </a:t>
            </a:r>
            <a:r>
              <a:rPr lang="es-CO" dirty="0"/>
              <a:t>de </a:t>
            </a:r>
            <a:r>
              <a:rPr lang="es-CO" b="1" dirty="0"/>
              <a:t>Proceso Service Delivery  (SD) </a:t>
            </a:r>
            <a:r>
              <a:rPr lang="es-CO" dirty="0"/>
              <a:t>o Prestación de </a:t>
            </a:r>
            <a:r>
              <a:rPr lang="es-CO" dirty="0" smtClean="0"/>
              <a:t>Servicio – se centra en lo siguiente.</a:t>
            </a:r>
          </a:p>
          <a:p>
            <a:pPr marL="0" indent="0">
              <a:buNone/>
            </a:pPr>
            <a:endParaRPr lang="es-CO" sz="1200" dirty="0"/>
          </a:p>
          <a:p>
            <a:pPr lvl="1"/>
            <a:r>
              <a:rPr lang="es-CO" dirty="0" smtClean="0"/>
              <a:t>Establecer </a:t>
            </a:r>
            <a:r>
              <a:rPr lang="es-CO" dirty="0"/>
              <a:t>y mantener los acuerdos de servicios</a:t>
            </a:r>
          </a:p>
          <a:p>
            <a:pPr lvl="1"/>
            <a:r>
              <a:rPr lang="es-CO" dirty="0"/>
              <a:t>Preparar y mantener un enfoque de prestación de servicios</a:t>
            </a:r>
          </a:p>
          <a:p>
            <a:pPr lvl="1"/>
            <a:r>
              <a:rPr lang="es-CO" dirty="0"/>
              <a:t>Preparación para los servicios</a:t>
            </a:r>
          </a:p>
          <a:p>
            <a:pPr lvl="1"/>
            <a:r>
              <a:rPr lang="es-CO" dirty="0"/>
              <a:t>Recibir y tramitar las solicitudes de servicio</a:t>
            </a:r>
          </a:p>
          <a:p>
            <a:pPr lvl="1"/>
            <a:r>
              <a:rPr lang="es-CO" dirty="0"/>
              <a:t>El mantenimiento de los sistemas de servicios</a:t>
            </a:r>
          </a:p>
          <a:p>
            <a:endParaRPr lang="es-CO" dirty="0"/>
          </a:p>
        </p:txBody>
      </p:sp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590872" y="706686"/>
            <a:ext cx="8229600" cy="922114"/>
          </a:xfrm>
        </p:spPr>
        <p:txBody>
          <a:bodyPr>
            <a:noAutofit/>
          </a:bodyPr>
          <a:lstStyle/>
          <a:p>
            <a:pPr algn="r"/>
            <a:r>
              <a:rPr lang="es-ES" sz="6600" b="1" dirty="0" smtClean="0"/>
              <a:t>Modelo</a:t>
            </a:r>
            <a:endParaRPr lang="es-ES" sz="6600" b="1" dirty="0"/>
          </a:p>
        </p:txBody>
      </p:sp>
      <p:sp>
        <p:nvSpPr>
          <p:cNvPr id="6" name="Flecha izquierda 5"/>
          <p:cNvSpPr/>
          <p:nvPr/>
        </p:nvSpPr>
        <p:spPr>
          <a:xfrm>
            <a:off x="4860032" y="188640"/>
            <a:ext cx="4032448" cy="2088232"/>
          </a:xfrm>
          <a:prstGeom prst="leftArrow">
            <a:avLst/>
          </a:prstGeom>
          <a:solidFill>
            <a:srgbClr val="4F6228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/>
          <p:cNvSpPr/>
          <p:nvPr/>
        </p:nvSpPr>
        <p:spPr>
          <a:xfrm>
            <a:off x="899592" y="1844824"/>
            <a:ext cx="8424936" cy="626469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33000"/>
                </a:schemeClr>
              </a:gs>
              <a:gs pos="80000">
                <a:schemeClr val="accent1">
                  <a:shade val="93000"/>
                  <a:satMod val="130000"/>
                  <a:alpha val="33000"/>
                </a:schemeClr>
              </a:gs>
              <a:gs pos="100000">
                <a:schemeClr val="accent1">
                  <a:shade val="94000"/>
                  <a:satMod val="135000"/>
                  <a:alpha val="33000"/>
                </a:schemeClr>
              </a:gs>
            </a:gsLst>
            <a:lin ang="16200000" scaled="0"/>
            <a:tileRect/>
          </a:gra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8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1548680" y="-27384"/>
            <a:ext cx="8856984" cy="1296144"/>
          </a:xfrm>
        </p:spPr>
        <p:txBody>
          <a:bodyPr>
            <a:normAutofit fontScale="90000"/>
          </a:bodyPr>
          <a:lstStyle/>
          <a:p>
            <a:r>
              <a:rPr lang="es-ES" sz="7200" b="1" dirty="0" smtClean="0"/>
              <a:t>A</a:t>
            </a:r>
            <a:r>
              <a:rPr lang="es-ES" sz="5400" b="1" dirty="0" smtClean="0"/>
              <a:t>sí </a:t>
            </a:r>
            <a:r>
              <a:rPr lang="es-ES" sz="8000" b="1" dirty="0" smtClean="0"/>
              <a:t>I</a:t>
            </a:r>
            <a:r>
              <a:rPr lang="es-ES" sz="5400" b="1" dirty="0" smtClean="0"/>
              <a:t>nicié……….</a:t>
            </a:r>
            <a:endParaRPr lang="es-ES" sz="5400" b="1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5808485" cy="434961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-540568" y="5877272"/>
            <a:ext cx="8064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dirty="0" smtClean="0"/>
              <a:t>Fuente: </a:t>
            </a:r>
            <a:r>
              <a:rPr lang="es-CO" sz="1200" b="1" dirty="0" err="1" smtClean="0"/>
              <a:t>Monkey</a:t>
            </a:r>
            <a:r>
              <a:rPr lang="es-CO" sz="1200" b="1" dirty="0" smtClean="0"/>
              <a:t> </a:t>
            </a:r>
            <a:r>
              <a:rPr lang="es-CO" sz="1200" b="1" dirty="0" err="1" smtClean="0"/>
              <a:t>Thinking</a:t>
            </a:r>
            <a:r>
              <a:rPr lang="es-CO" sz="1200" b="1" dirty="0" smtClean="0"/>
              <a:t> : Originalhttp://www.flickr.com/photos/jonay/5187057437/</a:t>
            </a:r>
            <a:endParaRPr lang="es-CO" sz="1200" b="1" dirty="0"/>
          </a:p>
        </p:txBody>
      </p:sp>
      <p:sp>
        <p:nvSpPr>
          <p:cNvPr id="2" name="Llamada de nube 1"/>
          <p:cNvSpPr/>
          <p:nvPr/>
        </p:nvSpPr>
        <p:spPr>
          <a:xfrm>
            <a:off x="5940152" y="332656"/>
            <a:ext cx="2736304" cy="2304256"/>
          </a:xfrm>
          <a:prstGeom prst="cloudCallout">
            <a:avLst>
              <a:gd name="adj1" fmla="val -65257"/>
              <a:gd name="adj2" fmla="val 68799"/>
            </a:avLst>
          </a:prstGeom>
          <a:solidFill>
            <a:schemeClr val="accent3">
              <a:lumMod val="75000"/>
              <a:alpha val="5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/>
              <a:t>¿…?</a:t>
            </a:r>
            <a:endParaRPr lang="es-ES" sz="5400" b="1" dirty="0"/>
          </a:p>
        </p:txBody>
      </p:sp>
    </p:spTree>
    <p:extLst>
      <p:ext uri="{BB962C8B-B14F-4D97-AF65-F5344CB8AC3E}">
        <p14:creationId xmlns:p14="http://schemas.microsoft.com/office/powerpoint/2010/main" val="234592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25760"/>
            <a:ext cx="8229600" cy="1143000"/>
          </a:xfrm>
        </p:spPr>
        <p:txBody>
          <a:bodyPr>
            <a:normAutofit/>
          </a:bodyPr>
          <a:lstStyle/>
          <a:p>
            <a:r>
              <a:rPr lang="es-CO" sz="6600" b="1" dirty="0" smtClean="0"/>
              <a:t>Modelo Propuesto</a:t>
            </a:r>
            <a:endParaRPr lang="es-CO" sz="6600" b="1" dirty="0"/>
          </a:p>
        </p:txBody>
      </p:sp>
      <p:sp>
        <p:nvSpPr>
          <p:cNvPr id="5" name="3 Rectángulo"/>
          <p:cNvSpPr/>
          <p:nvPr/>
        </p:nvSpPr>
        <p:spPr>
          <a:xfrm>
            <a:off x="428596" y="1428736"/>
            <a:ext cx="8429684" cy="5214974"/>
          </a:xfrm>
          <a:prstGeom prst="rect">
            <a:avLst/>
          </a:prstGeom>
          <a:solidFill>
            <a:srgbClr val="407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CO" b="1" dirty="0" smtClean="0">
                <a:solidFill>
                  <a:schemeClr val="bg1"/>
                </a:solidFill>
              </a:rPr>
              <a:t>Se divide en 3 partes:</a:t>
            </a:r>
          </a:p>
          <a:p>
            <a:pPr algn="just">
              <a:buNone/>
            </a:pPr>
            <a:endParaRPr lang="es-CO" sz="2200" b="1" dirty="0" smtClean="0">
              <a:solidFill>
                <a:schemeClr val="bg1"/>
              </a:solidFill>
            </a:endParaRPr>
          </a:p>
          <a:p>
            <a:pPr lvl="1" algn="just"/>
            <a:r>
              <a:rPr lang="es-CO" b="1" dirty="0" smtClean="0">
                <a:solidFill>
                  <a:schemeClr val="bg1"/>
                </a:solidFill>
              </a:rPr>
              <a:t>Servicios, procesos, formatos y elementos claves </a:t>
            </a:r>
            <a:r>
              <a:rPr lang="es-CO" dirty="0" smtClean="0">
                <a:solidFill>
                  <a:schemeClr val="bg1"/>
                </a:solidFill>
              </a:rPr>
              <a:t>a presentar en las Bibliotecas Universitarias del Valle del Cauca</a:t>
            </a:r>
          </a:p>
          <a:p>
            <a:pPr lvl="1" algn="just"/>
            <a:r>
              <a:rPr lang="es-CO" b="1" dirty="0" smtClean="0">
                <a:solidFill>
                  <a:schemeClr val="bg1"/>
                </a:solidFill>
              </a:rPr>
              <a:t>Adaptación de las áreas de proceso de prestación de servicio</a:t>
            </a:r>
            <a:r>
              <a:rPr lang="es-CO" dirty="0" smtClean="0">
                <a:solidFill>
                  <a:schemeClr val="bg1"/>
                </a:solidFill>
              </a:rPr>
              <a:t> o </a:t>
            </a:r>
            <a:r>
              <a:rPr lang="es-CO" dirty="0" err="1" smtClean="0">
                <a:solidFill>
                  <a:schemeClr val="bg1"/>
                </a:solidFill>
              </a:rPr>
              <a:t>Service</a:t>
            </a:r>
            <a:r>
              <a:rPr lang="es-CO" dirty="0" smtClean="0">
                <a:solidFill>
                  <a:schemeClr val="bg1"/>
                </a:solidFill>
              </a:rPr>
              <a:t> </a:t>
            </a:r>
            <a:r>
              <a:rPr lang="es-CO" dirty="0" err="1" smtClean="0">
                <a:solidFill>
                  <a:schemeClr val="bg1"/>
                </a:solidFill>
              </a:rPr>
              <a:t>Delivery</a:t>
            </a:r>
            <a:r>
              <a:rPr lang="es-CO" dirty="0" smtClean="0">
                <a:solidFill>
                  <a:schemeClr val="bg1"/>
                </a:solidFill>
              </a:rPr>
              <a:t> –SD, a las bibliotecas universitarias.</a:t>
            </a:r>
          </a:p>
          <a:p>
            <a:pPr lvl="1" algn="just"/>
            <a:r>
              <a:rPr lang="es-CO" b="1" dirty="0" smtClean="0">
                <a:solidFill>
                  <a:schemeClr val="bg1"/>
                </a:solidFill>
              </a:rPr>
              <a:t>Guía de implementación del modelo de trabajo </a:t>
            </a:r>
            <a:r>
              <a:rPr lang="es-CO" dirty="0" smtClean="0">
                <a:solidFill>
                  <a:schemeClr val="bg1"/>
                </a:solidFill>
              </a:rPr>
              <a:t>de servicios creados a partir del modelo  </a:t>
            </a:r>
            <a:r>
              <a:rPr lang="es-CO" dirty="0" err="1" smtClean="0">
                <a:solidFill>
                  <a:schemeClr val="bg1"/>
                </a:solidFill>
              </a:rPr>
              <a:t>CMMI</a:t>
            </a:r>
            <a:r>
              <a:rPr lang="es-CO" dirty="0" smtClean="0">
                <a:solidFill>
                  <a:schemeClr val="bg1"/>
                </a:solidFill>
              </a:rPr>
              <a:t>-SVC en el área de proceso de SD.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Rectángulo"/>
          <p:cNvSpPr/>
          <p:nvPr/>
        </p:nvSpPr>
        <p:spPr>
          <a:xfrm>
            <a:off x="428596" y="1428736"/>
            <a:ext cx="8429684" cy="1500198"/>
          </a:xfrm>
          <a:prstGeom prst="rect">
            <a:avLst/>
          </a:prstGeom>
          <a:solidFill>
            <a:srgbClr val="407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514350" lvl="1" indent="-514350">
              <a:buFont typeface="+mj-lt"/>
              <a:buAutoNum type="arabicPeriod"/>
            </a:pPr>
            <a:r>
              <a:rPr lang="es-CO" b="1" dirty="0">
                <a:solidFill>
                  <a:schemeClr val="bg1"/>
                </a:solidFill>
              </a:rPr>
              <a:t>Servicios, procesos, formatos y elementos claves a presentar en las Bibliotecas Universitarias del Valle del </a:t>
            </a:r>
            <a:r>
              <a:rPr lang="es-CO" b="1" dirty="0" smtClean="0">
                <a:solidFill>
                  <a:schemeClr val="bg1"/>
                </a:solidFill>
              </a:rPr>
              <a:t>Cauca</a:t>
            </a:r>
          </a:p>
          <a:p>
            <a:pPr marL="0" lvl="1" indent="0">
              <a:buNone/>
            </a:pPr>
            <a:endParaRPr lang="es-CO" dirty="0"/>
          </a:p>
          <a:p>
            <a:pPr lvl="1"/>
            <a:r>
              <a:rPr lang="es-CO" dirty="0" smtClean="0"/>
              <a:t>Revisión </a:t>
            </a:r>
            <a:r>
              <a:rPr lang="es-CO" dirty="0"/>
              <a:t>Bibliográfica sobre Servicios de Bibliotecas </a:t>
            </a:r>
            <a:r>
              <a:rPr lang="es-CO" dirty="0" smtClean="0"/>
              <a:t>Universitarias</a:t>
            </a:r>
          </a:p>
          <a:p>
            <a:pPr lvl="1"/>
            <a:r>
              <a:rPr lang="es-CO" dirty="0" smtClean="0"/>
              <a:t>Informe  </a:t>
            </a:r>
            <a:r>
              <a:rPr lang="es-CO" dirty="0"/>
              <a:t>de Servicios del Valle del Cauca</a:t>
            </a:r>
            <a:r>
              <a:rPr lang="es-CO" dirty="0" smtClean="0"/>
              <a:t>.</a:t>
            </a:r>
          </a:p>
          <a:p>
            <a:pPr lvl="1"/>
            <a:r>
              <a:rPr lang="es-CO" dirty="0" smtClean="0"/>
              <a:t>Resultados </a:t>
            </a:r>
            <a:r>
              <a:rPr lang="es-CO" dirty="0"/>
              <a:t>de la comparación</a:t>
            </a:r>
          </a:p>
        </p:txBody>
      </p:sp>
      <p:sp>
        <p:nvSpPr>
          <p:cNvPr id="9" name="6 Rectángulo"/>
          <p:cNvSpPr/>
          <p:nvPr/>
        </p:nvSpPr>
        <p:spPr>
          <a:xfrm>
            <a:off x="428596" y="1428736"/>
            <a:ext cx="8429684" cy="52864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374848" y="125760"/>
            <a:ext cx="8229600" cy="1143000"/>
          </a:xfrm>
        </p:spPr>
        <p:txBody>
          <a:bodyPr>
            <a:normAutofit/>
          </a:bodyPr>
          <a:lstStyle/>
          <a:p>
            <a:r>
              <a:rPr lang="es-CO" sz="6600" b="1" dirty="0" smtClean="0"/>
              <a:t>Modelo Propuesto</a:t>
            </a:r>
            <a:endParaRPr lang="es-CO" sz="6600" b="1" dirty="0"/>
          </a:p>
        </p:txBody>
      </p:sp>
    </p:spTree>
    <p:extLst>
      <p:ext uri="{BB962C8B-B14F-4D97-AF65-F5344CB8AC3E}">
        <p14:creationId xmlns:p14="http://schemas.microsoft.com/office/powerpoint/2010/main" val="262258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74848" y="125760"/>
            <a:ext cx="8229600" cy="1143000"/>
          </a:xfrm>
        </p:spPr>
        <p:txBody>
          <a:bodyPr>
            <a:normAutofit/>
          </a:bodyPr>
          <a:lstStyle/>
          <a:p>
            <a:r>
              <a:rPr lang="es-CO" sz="6600" b="1" dirty="0" smtClean="0"/>
              <a:t>Modelo Propuesto</a:t>
            </a:r>
            <a:endParaRPr lang="es-CO" sz="6600" b="1" dirty="0"/>
          </a:p>
        </p:txBody>
      </p:sp>
      <p:sp>
        <p:nvSpPr>
          <p:cNvPr id="7" name="4 Rectángulo"/>
          <p:cNvSpPr/>
          <p:nvPr/>
        </p:nvSpPr>
        <p:spPr>
          <a:xfrm>
            <a:off x="428596" y="1428736"/>
            <a:ext cx="8429684" cy="1357322"/>
          </a:xfrm>
          <a:prstGeom prst="rect">
            <a:avLst/>
          </a:prstGeom>
          <a:solidFill>
            <a:srgbClr val="407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85000" lnSpcReduction="20000"/>
          </a:bodyPr>
          <a:lstStyle/>
          <a:p>
            <a:pPr marL="514350" lvl="1" indent="-514350" algn="just">
              <a:buFont typeface="+mj-lt"/>
              <a:buAutoNum type="arabicPeriod" startAt="2"/>
            </a:pPr>
            <a:r>
              <a:rPr lang="es-CO" sz="3300" b="1" dirty="0">
                <a:solidFill>
                  <a:schemeClr val="bg1"/>
                </a:solidFill>
              </a:rPr>
              <a:t>Adaptación de las áreas de proceso de prestación de servicio o </a:t>
            </a:r>
            <a:r>
              <a:rPr lang="es-CO" sz="3300" b="1" dirty="0" err="1">
                <a:solidFill>
                  <a:schemeClr val="bg1"/>
                </a:solidFill>
              </a:rPr>
              <a:t>Service</a:t>
            </a:r>
            <a:r>
              <a:rPr lang="es-CO" sz="3300" b="1" dirty="0">
                <a:solidFill>
                  <a:schemeClr val="bg1"/>
                </a:solidFill>
              </a:rPr>
              <a:t> </a:t>
            </a:r>
            <a:r>
              <a:rPr lang="es-CO" sz="3300" b="1" dirty="0" err="1">
                <a:solidFill>
                  <a:schemeClr val="bg1"/>
                </a:solidFill>
              </a:rPr>
              <a:t>Delivery</a:t>
            </a:r>
            <a:r>
              <a:rPr lang="es-CO" sz="3300" b="1" dirty="0">
                <a:solidFill>
                  <a:schemeClr val="bg1"/>
                </a:solidFill>
              </a:rPr>
              <a:t> –SD, a las bibliotecas universitarias</a:t>
            </a:r>
            <a:r>
              <a:rPr lang="es-CO" sz="3300" b="1" dirty="0" smtClean="0">
                <a:solidFill>
                  <a:schemeClr val="bg1"/>
                </a:solidFill>
              </a:rPr>
              <a:t>.</a:t>
            </a:r>
          </a:p>
          <a:p>
            <a:pPr marL="514350" lvl="1" indent="-514350">
              <a:buFont typeface="+mj-lt"/>
              <a:buAutoNum type="arabicPeriod" startAt="2"/>
            </a:pPr>
            <a:endParaRPr lang="es-CO" dirty="0"/>
          </a:p>
          <a:p>
            <a:pPr lvl="1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SG 1 Establecer acuerdos de servicios</a:t>
            </a:r>
            <a:endParaRPr lang="es-CO" b="1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es-ES" dirty="0" err="1"/>
              <a:t>SP</a:t>
            </a:r>
            <a:r>
              <a:rPr lang="es-ES" dirty="0"/>
              <a:t> 1.1 Analizar los acuerdos existentes y de servicios de datos</a:t>
            </a:r>
            <a:endParaRPr lang="es-CO" dirty="0"/>
          </a:p>
          <a:p>
            <a:pPr lvl="2"/>
            <a:r>
              <a:rPr lang="es-ES" dirty="0" err="1"/>
              <a:t>SP</a:t>
            </a:r>
            <a:r>
              <a:rPr lang="es-ES" dirty="0"/>
              <a:t> 1.2 Establecer el Acuerdo de Servicio</a:t>
            </a:r>
            <a:endParaRPr lang="es-CO" dirty="0"/>
          </a:p>
          <a:p>
            <a:pPr lvl="1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SG 2 Prepárese para la prestación de servicios</a:t>
            </a:r>
            <a:endParaRPr lang="es-CO" b="1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es-ES" dirty="0" err="1"/>
              <a:t>SP</a:t>
            </a:r>
            <a:r>
              <a:rPr lang="es-ES" dirty="0"/>
              <a:t> 2.1 Establecer el enfoque de la prestación de servicios</a:t>
            </a:r>
            <a:endParaRPr lang="es-CO" dirty="0"/>
          </a:p>
          <a:p>
            <a:pPr lvl="2"/>
            <a:r>
              <a:rPr lang="es-ES" dirty="0" err="1"/>
              <a:t>SP</a:t>
            </a:r>
            <a:r>
              <a:rPr lang="es-ES" dirty="0"/>
              <a:t> 2.2 Prepararse para la Operación del Sistema de Servicio</a:t>
            </a:r>
            <a:endParaRPr lang="es-CO" dirty="0"/>
          </a:p>
          <a:p>
            <a:pPr lvl="2"/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SP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2.3 Establecer un Sistema de Gestión de Solicitud</a:t>
            </a:r>
            <a:endParaRPr lang="es-CO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SG 3 Prestación de Servicios</a:t>
            </a:r>
            <a:endParaRPr lang="es-CO" b="1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es-ES" dirty="0" err="1"/>
              <a:t>SP</a:t>
            </a:r>
            <a:r>
              <a:rPr lang="es-ES" dirty="0"/>
              <a:t> 3.1 Recibir y tramitar las solicitudes de servicio</a:t>
            </a:r>
            <a:endParaRPr lang="es-CO" dirty="0"/>
          </a:p>
          <a:p>
            <a:pPr lvl="2"/>
            <a:r>
              <a:rPr lang="es-ES" dirty="0" err="1"/>
              <a:t>SP</a:t>
            </a:r>
            <a:r>
              <a:rPr lang="es-ES" dirty="0"/>
              <a:t> 3.2 Operar el Sistema de Servicio</a:t>
            </a:r>
            <a:endParaRPr lang="es-CO" dirty="0"/>
          </a:p>
          <a:p>
            <a:pPr lvl="2"/>
            <a:r>
              <a:rPr lang="es-ES" dirty="0" err="1"/>
              <a:t>SP</a:t>
            </a:r>
            <a:r>
              <a:rPr lang="es-ES" dirty="0"/>
              <a:t> 3.3 Mantener el Sistema de Servicio</a:t>
            </a:r>
            <a:endParaRPr lang="es-CO" dirty="0"/>
          </a:p>
          <a:p>
            <a:endParaRPr lang="es-CO" dirty="0"/>
          </a:p>
        </p:txBody>
      </p:sp>
      <p:sp>
        <p:nvSpPr>
          <p:cNvPr id="9" name="5 Rectángulo"/>
          <p:cNvSpPr/>
          <p:nvPr/>
        </p:nvSpPr>
        <p:spPr>
          <a:xfrm>
            <a:off x="428596" y="1428736"/>
            <a:ext cx="8429684" cy="52864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16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74848" y="125760"/>
            <a:ext cx="8229600" cy="1143000"/>
          </a:xfrm>
        </p:spPr>
        <p:txBody>
          <a:bodyPr>
            <a:normAutofit/>
          </a:bodyPr>
          <a:lstStyle/>
          <a:p>
            <a:r>
              <a:rPr lang="es-CO" sz="6600" b="1" dirty="0" smtClean="0"/>
              <a:t>Modelo Propuesto</a:t>
            </a:r>
            <a:endParaRPr lang="es-CO" sz="6600" b="1" dirty="0"/>
          </a:p>
        </p:txBody>
      </p:sp>
      <p:sp>
        <p:nvSpPr>
          <p:cNvPr id="10" name="6 Rectángulo"/>
          <p:cNvSpPr/>
          <p:nvPr/>
        </p:nvSpPr>
        <p:spPr>
          <a:xfrm>
            <a:off x="428596" y="1428736"/>
            <a:ext cx="8429684" cy="1357322"/>
          </a:xfrm>
          <a:prstGeom prst="rect">
            <a:avLst/>
          </a:prstGeom>
          <a:solidFill>
            <a:srgbClr val="407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514350" lvl="1" indent="-514350" algn="just">
              <a:buFont typeface="+mj-lt"/>
              <a:buAutoNum type="arabicPeriod" startAt="3"/>
            </a:pPr>
            <a:r>
              <a:rPr lang="es-CO" sz="3300" b="1" dirty="0">
                <a:solidFill>
                  <a:schemeClr val="bg1"/>
                </a:solidFill>
              </a:rPr>
              <a:t>Guía de implementación del modelo de trabajo de servicios creados a partir del modelo  </a:t>
            </a:r>
            <a:r>
              <a:rPr lang="es-CO" sz="3300" b="1" dirty="0" err="1">
                <a:solidFill>
                  <a:schemeClr val="bg1"/>
                </a:solidFill>
              </a:rPr>
              <a:t>CMMI</a:t>
            </a:r>
            <a:r>
              <a:rPr lang="es-CO" sz="3300" b="1" dirty="0">
                <a:solidFill>
                  <a:schemeClr val="bg1"/>
                </a:solidFill>
              </a:rPr>
              <a:t>-SVC en el área de proceso de SD</a:t>
            </a:r>
            <a:r>
              <a:rPr lang="es-CO" sz="3300" b="1" dirty="0" smtClean="0">
                <a:solidFill>
                  <a:schemeClr val="bg1"/>
                </a:solidFill>
              </a:rPr>
              <a:t>.</a:t>
            </a:r>
          </a:p>
          <a:p>
            <a:pPr marL="514350" lvl="1" indent="-514350" algn="just">
              <a:buFont typeface="+mj-lt"/>
              <a:buAutoNum type="arabicPeriod" startAt="3"/>
            </a:pPr>
            <a:endParaRPr lang="es-CO" dirty="0"/>
          </a:p>
          <a:p>
            <a:pPr algn="just"/>
            <a:r>
              <a:rPr lang="es-ES" sz="2800" dirty="0" smtClean="0"/>
              <a:t>Guía </a:t>
            </a:r>
            <a:r>
              <a:rPr lang="es-ES" sz="2800" dirty="0"/>
              <a:t>que recoge todos los elementos descritos en las prácticas y </a:t>
            </a:r>
            <a:r>
              <a:rPr lang="es-ES" sz="2800" dirty="0" err="1"/>
              <a:t>subprácticas</a:t>
            </a:r>
            <a:r>
              <a:rPr lang="es-ES" sz="2800" dirty="0"/>
              <a:t> y los adapta al contexto de las bibliotecas. </a:t>
            </a:r>
            <a:endParaRPr lang="es-ES" sz="2800" dirty="0" smtClean="0"/>
          </a:p>
          <a:p>
            <a:pPr algn="just"/>
            <a:r>
              <a:rPr lang="es-ES" sz="2800" dirty="0" smtClean="0"/>
              <a:t>4 </a:t>
            </a:r>
            <a:r>
              <a:rPr lang="es-ES" sz="2800" dirty="0"/>
              <a:t>fases de </a:t>
            </a:r>
            <a:r>
              <a:rPr lang="es-ES" sz="2800" dirty="0" smtClean="0"/>
              <a:t>implementación</a:t>
            </a:r>
          </a:p>
          <a:p>
            <a:pPr algn="just"/>
            <a:r>
              <a:rPr lang="es-ES" sz="2800" dirty="0" smtClean="0"/>
              <a:t>Cada </a:t>
            </a:r>
            <a:r>
              <a:rPr lang="es-ES" sz="2800" dirty="0"/>
              <a:t>fase se divide en </a:t>
            </a:r>
            <a:r>
              <a:rPr lang="es-ES" sz="2800" dirty="0" err="1" smtClean="0"/>
              <a:t>subfases</a:t>
            </a:r>
            <a:endParaRPr lang="es-ES" sz="2800" dirty="0"/>
          </a:p>
          <a:p>
            <a:pPr algn="just"/>
            <a:r>
              <a:rPr lang="es-ES" sz="2800" dirty="0" smtClean="0"/>
              <a:t>Cada </a:t>
            </a:r>
            <a:r>
              <a:rPr lang="es-ES" sz="2800" dirty="0" err="1" smtClean="0"/>
              <a:t>subface</a:t>
            </a:r>
            <a:r>
              <a:rPr lang="es-ES" sz="2800" dirty="0" smtClean="0"/>
              <a:t> cuenta con: propósito, </a:t>
            </a:r>
            <a:r>
              <a:rPr lang="es-ES" sz="2800" dirty="0"/>
              <a:t>objetivos, requisitos para la implementación, actividades y ejemplos, técnicas o herramientas de apoyo.</a:t>
            </a:r>
            <a:endParaRPr lang="es-CO" sz="2800" dirty="0"/>
          </a:p>
        </p:txBody>
      </p:sp>
      <p:sp>
        <p:nvSpPr>
          <p:cNvPr id="12" name="7 Rectángulo"/>
          <p:cNvSpPr/>
          <p:nvPr/>
        </p:nvSpPr>
        <p:spPr>
          <a:xfrm>
            <a:off x="428596" y="1428736"/>
            <a:ext cx="8429684" cy="52864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832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5000660"/>
          </a:xfr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400" b="1" dirty="0"/>
              <a:t>Fase 1. </a:t>
            </a:r>
            <a:r>
              <a:rPr lang="es-CO" sz="2400" b="1" dirty="0"/>
              <a:t>Comprensión del plan </a:t>
            </a:r>
            <a:r>
              <a:rPr lang="es-CO" sz="2400" b="1" dirty="0" smtClean="0"/>
              <a:t>de</a:t>
            </a:r>
          </a:p>
          <a:p>
            <a:pPr marL="0" indent="0" algn="just">
              <a:buNone/>
            </a:pPr>
            <a:r>
              <a:rPr lang="es-CO" sz="2400" b="1" dirty="0" smtClean="0"/>
              <a:t>trabajo </a:t>
            </a:r>
            <a:r>
              <a:rPr lang="es-CO" sz="2400" b="1" dirty="0"/>
              <a:t>de trabajo de </a:t>
            </a:r>
            <a:r>
              <a:rPr lang="es-CO" sz="2400" b="1" dirty="0" smtClean="0"/>
              <a:t>prestación de</a:t>
            </a:r>
          </a:p>
          <a:p>
            <a:pPr algn="just">
              <a:buNone/>
            </a:pPr>
            <a:r>
              <a:rPr lang="es-CO" sz="2400" b="1" dirty="0" smtClean="0"/>
              <a:t>servicios </a:t>
            </a:r>
            <a:r>
              <a:rPr lang="es-CO" sz="2400" b="1" dirty="0"/>
              <a:t>(</a:t>
            </a:r>
            <a:r>
              <a:rPr lang="es-CO" sz="2400" b="1" dirty="0" err="1"/>
              <a:t>Service</a:t>
            </a:r>
            <a:r>
              <a:rPr lang="es-CO" sz="2400" b="1" dirty="0"/>
              <a:t> </a:t>
            </a:r>
            <a:r>
              <a:rPr lang="es-CO" sz="2400" b="1" dirty="0" err="1"/>
              <a:t>Delivery</a:t>
            </a:r>
            <a:r>
              <a:rPr lang="es-CO" sz="2400" b="1" dirty="0"/>
              <a:t>  SD), consta de  las </a:t>
            </a:r>
            <a:r>
              <a:rPr lang="es-CO" sz="2400" b="1" dirty="0" err="1"/>
              <a:t>subfases</a:t>
            </a:r>
            <a:r>
              <a:rPr lang="es-CO" sz="2400" b="1" dirty="0"/>
              <a:t>: </a:t>
            </a:r>
            <a:endParaRPr lang="es-CO" sz="2400" b="1" dirty="0" smtClean="0"/>
          </a:p>
          <a:p>
            <a:pPr algn="just"/>
            <a:endParaRPr lang="es-CO" sz="1400" dirty="0"/>
          </a:p>
          <a:p>
            <a:pPr algn="just"/>
            <a:r>
              <a:rPr lang="es-CO" sz="2200" dirty="0"/>
              <a:t>Comprensión del área de proceso de prestación de servicios (</a:t>
            </a:r>
            <a:r>
              <a:rPr lang="es-CO" sz="2200" dirty="0" err="1"/>
              <a:t>Service</a:t>
            </a:r>
            <a:r>
              <a:rPr lang="es-CO" sz="2200" dirty="0"/>
              <a:t> </a:t>
            </a:r>
            <a:r>
              <a:rPr lang="es-CO" sz="2200" dirty="0" err="1"/>
              <a:t>Delivery</a:t>
            </a:r>
            <a:r>
              <a:rPr lang="es-CO" sz="2200" dirty="0"/>
              <a:t>  – SD de </a:t>
            </a:r>
            <a:r>
              <a:rPr lang="es-CO" sz="2200" dirty="0" err="1"/>
              <a:t>CMMI</a:t>
            </a:r>
            <a:r>
              <a:rPr lang="es-CO" sz="2200" dirty="0"/>
              <a:t> para servicios)</a:t>
            </a:r>
          </a:p>
          <a:p>
            <a:pPr algn="just"/>
            <a:r>
              <a:rPr lang="es-CO" sz="2200" dirty="0"/>
              <a:t>Definición de plan de trabajo</a:t>
            </a:r>
          </a:p>
          <a:p>
            <a:pPr algn="just"/>
            <a:r>
              <a:rPr lang="es-CO" sz="2200" dirty="0"/>
              <a:t>Definición de criterios que determinen la incorporación o modificación de </a:t>
            </a:r>
            <a:r>
              <a:rPr lang="es-CO" sz="2200" dirty="0" smtClean="0"/>
              <a:t>servicios.</a:t>
            </a:r>
          </a:p>
          <a:p>
            <a:pPr marL="457200" lvl="1" indent="0" algn="just">
              <a:buNone/>
            </a:pPr>
            <a:endParaRPr lang="es-CO" sz="1400" dirty="0" smtClean="0"/>
          </a:p>
          <a:p>
            <a:pPr marL="0" lvl="1" indent="0" algn="just">
              <a:buNone/>
            </a:pPr>
            <a:r>
              <a:rPr lang="es-CO" sz="2400" dirty="0" smtClean="0">
                <a:solidFill>
                  <a:schemeClr val="accent1">
                    <a:lumMod val="75000"/>
                  </a:schemeClr>
                </a:solidFill>
              </a:rPr>
              <a:t>Esto 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es ampliado con 13 actividades que apoyan la implementación de esta fase.</a:t>
            </a:r>
          </a:p>
          <a:p>
            <a:pPr lvl="1" algn="just"/>
            <a:endParaRPr lang="es-CO" sz="2400" dirty="0"/>
          </a:p>
          <a:p>
            <a:pPr algn="just"/>
            <a:endParaRPr lang="es-CO" dirty="0"/>
          </a:p>
        </p:txBody>
      </p:sp>
      <p:sp>
        <p:nvSpPr>
          <p:cNvPr id="6" name="4 Rectángulo"/>
          <p:cNvSpPr/>
          <p:nvPr/>
        </p:nvSpPr>
        <p:spPr>
          <a:xfrm>
            <a:off x="5072066" y="1214422"/>
            <a:ext cx="3714776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just"/>
            <a:r>
              <a:rPr lang="es-CO" b="1" dirty="0" smtClean="0">
                <a:solidFill>
                  <a:schemeClr val="bg1"/>
                </a:solidFill>
              </a:rPr>
              <a:t>Guía de implementación del modelo de trabajo de servicios creados a partir del modelo  CMMI-SVC en el área de proceso de SD.</a:t>
            </a:r>
          </a:p>
        </p:txBody>
      </p:sp>
      <p:sp>
        <p:nvSpPr>
          <p:cNvPr id="8" name="Título 3"/>
          <p:cNvSpPr>
            <a:spLocks noGrp="1"/>
          </p:cNvSpPr>
          <p:nvPr>
            <p:ph type="title"/>
          </p:nvPr>
        </p:nvSpPr>
        <p:spPr>
          <a:xfrm>
            <a:off x="590872" y="116632"/>
            <a:ext cx="8229600" cy="922114"/>
          </a:xfrm>
        </p:spPr>
        <p:txBody>
          <a:bodyPr>
            <a:noAutofit/>
          </a:bodyPr>
          <a:lstStyle/>
          <a:p>
            <a:pPr algn="r"/>
            <a:r>
              <a:rPr lang="es-ES" sz="6600" b="1" dirty="0" smtClean="0"/>
              <a:t>Modelo Propuesto</a:t>
            </a:r>
            <a:endParaRPr lang="es-ES" sz="6600" b="1" dirty="0"/>
          </a:p>
        </p:txBody>
      </p:sp>
    </p:spTree>
    <p:extLst>
      <p:ext uri="{BB962C8B-B14F-4D97-AF65-F5344CB8AC3E}">
        <p14:creationId xmlns:p14="http://schemas.microsoft.com/office/powerpoint/2010/main" val="3671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590872" y="116632"/>
            <a:ext cx="8229600" cy="922114"/>
          </a:xfrm>
        </p:spPr>
        <p:txBody>
          <a:bodyPr>
            <a:noAutofit/>
          </a:bodyPr>
          <a:lstStyle/>
          <a:p>
            <a:pPr algn="r"/>
            <a:r>
              <a:rPr lang="es-ES" sz="6600" b="1" dirty="0" smtClean="0"/>
              <a:t>Modelo Propuesto</a:t>
            </a:r>
            <a:endParaRPr lang="es-ES" sz="6600" b="1" dirty="0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5043510"/>
          </a:xfr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es-CO" sz="2400" b="1" dirty="0"/>
              <a:t>Fase 2. Análisis del estado de </a:t>
            </a:r>
            <a:r>
              <a:rPr lang="es-CO" sz="2400" b="1" dirty="0" smtClean="0"/>
              <a:t>los</a:t>
            </a:r>
          </a:p>
          <a:p>
            <a:pPr algn="just">
              <a:buNone/>
            </a:pPr>
            <a:r>
              <a:rPr lang="es-CO" sz="2400" b="1" dirty="0" smtClean="0"/>
              <a:t>servicios </a:t>
            </a:r>
            <a:r>
              <a:rPr lang="es-CO" sz="2400" b="1" dirty="0"/>
              <a:t>y levantamiento </a:t>
            </a:r>
            <a:r>
              <a:rPr lang="es-CO" sz="2400" b="1" dirty="0" smtClean="0"/>
              <a:t>de</a:t>
            </a:r>
          </a:p>
          <a:p>
            <a:pPr algn="just">
              <a:buNone/>
            </a:pPr>
            <a:r>
              <a:rPr lang="es-CO" sz="2400" b="1" dirty="0" smtClean="0"/>
              <a:t>necesidades</a:t>
            </a:r>
            <a:r>
              <a:rPr lang="es-CO" sz="2400" b="1" dirty="0"/>
              <a:t>, consta de  las </a:t>
            </a:r>
            <a:r>
              <a:rPr lang="es-CO" sz="2400" b="1" dirty="0" err="1"/>
              <a:t>subfases</a:t>
            </a:r>
            <a:r>
              <a:rPr lang="es-CO" sz="2400" b="1" dirty="0" smtClean="0"/>
              <a:t>:</a:t>
            </a:r>
          </a:p>
          <a:p>
            <a:pPr marL="400050" lvl="1" indent="0" algn="just">
              <a:buNone/>
            </a:pPr>
            <a:endParaRPr lang="es-CO" sz="2600" dirty="0"/>
          </a:p>
          <a:p>
            <a:pPr algn="just"/>
            <a:r>
              <a:rPr lang="es-CO" sz="2400" dirty="0"/>
              <a:t>Identificación del entorno, servicios o buenas prácticas de los mismos</a:t>
            </a:r>
          </a:p>
          <a:p>
            <a:pPr algn="just"/>
            <a:r>
              <a:rPr lang="es-CO" sz="2400" dirty="0"/>
              <a:t>Evaluación de los servicios existentes sus características, acuerdos e interacción con los stakeholders</a:t>
            </a:r>
            <a:r>
              <a:rPr lang="es-CO" sz="2400" dirty="0" smtClean="0"/>
              <a:t>.</a:t>
            </a:r>
          </a:p>
          <a:p>
            <a:pPr lvl="1" algn="just"/>
            <a:endParaRPr lang="es-CO" sz="2600" dirty="0"/>
          </a:p>
          <a:p>
            <a:pPr marL="0" lvl="1" indent="0" algn="just">
              <a:buNone/>
            </a:pP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Con el apoyo de 8 actividades que distribuyen el soporte para el logro de los objetivos de las </a:t>
            </a:r>
            <a:r>
              <a:rPr lang="es-CO" sz="2400" dirty="0" err="1">
                <a:solidFill>
                  <a:schemeClr val="accent1">
                    <a:lumMod val="75000"/>
                  </a:schemeClr>
                </a:solidFill>
              </a:rPr>
              <a:t>subfases</a:t>
            </a: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s-CO" dirty="0"/>
          </a:p>
        </p:txBody>
      </p:sp>
      <p:sp>
        <p:nvSpPr>
          <p:cNvPr id="8" name="4 Rectángulo"/>
          <p:cNvSpPr/>
          <p:nvPr/>
        </p:nvSpPr>
        <p:spPr>
          <a:xfrm>
            <a:off x="5072066" y="1214422"/>
            <a:ext cx="3714776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just"/>
            <a:r>
              <a:rPr lang="es-CO" b="1" dirty="0" smtClean="0">
                <a:solidFill>
                  <a:srgbClr val="000000"/>
                </a:solidFill>
              </a:rPr>
              <a:t>Guía de implementación del modelo de trabajo de servicios creados a partir del modelo  CMMI-SVC en el área de proceso de SD.</a:t>
            </a:r>
          </a:p>
        </p:txBody>
      </p:sp>
    </p:spTree>
    <p:extLst>
      <p:ext uri="{BB962C8B-B14F-4D97-AF65-F5344CB8AC3E}">
        <p14:creationId xmlns:p14="http://schemas.microsoft.com/office/powerpoint/2010/main" val="19939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5114948"/>
          </a:xfr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es-CO" sz="2400" b="1" dirty="0" smtClean="0"/>
              <a:t>Fase 3. Creación de propuesta </a:t>
            </a:r>
          </a:p>
          <a:p>
            <a:pPr algn="just">
              <a:buNone/>
            </a:pPr>
            <a:r>
              <a:rPr lang="es-CO" sz="2400" b="1" dirty="0" smtClean="0"/>
              <a:t>de servicios a implementar, </a:t>
            </a:r>
          </a:p>
          <a:p>
            <a:pPr algn="just">
              <a:buNone/>
            </a:pPr>
            <a:r>
              <a:rPr lang="es-CO" sz="2400" b="1" dirty="0" smtClean="0"/>
              <a:t>consta de  las </a:t>
            </a:r>
            <a:r>
              <a:rPr lang="es-CO" sz="2400" b="1" dirty="0" err="1" smtClean="0"/>
              <a:t>subfases</a:t>
            </a:r>
            <a:r>
              <a:rPr lang="es-CO" sz="2400" b="1" dirty="0" smtClean="0"/>
              <a:t>:</a:t>
            </a:r>
          </a:p>
          <a:p>
            <a:pPr algn="just"/>
            <a:endParaRPr lang="es-CO" sz="2800" dirty="0"/>
          </a:p>
          <a:p>
            <a:pPr algn="just"/>
            <a:r>
              <a:rPr lang="es-CO" sz="2600" dirty="0"/>
              <a:t>Creación de categorías de los servicios a implementar</a:t>
            </a:r>
          </a:p>
          <a:p>
            <a:pPr algn="just"/>
            <a:r>
              <a:rPr lang="es-CO" sz="2600" dirty="0"/>
              <a:t>Creación de acuerdos de niveles de </a:t>
            </a:r>
            <a:r>
              <a:rPr lang="es-CO" sz="2600" dirty="0" smtClean="0"/>
              <a:t>servicio</a:t>
            </a:r>
          </a:p>
          <a:p>
            <a:pPr lvl="1" algn="just"/>
            <a:endParaRPr lang="es-CO" sz="2400" dirty="0"/>
          </a:p>
          <a:p>
            <a:pPr marL="0" lvl="1" indent="0" algn="just">
              <a:buNone/>
            </a:pP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Con el apoyo de 28 actividades. Aunque esta es la fase que tiene más actividades, sus herramientas y recursos propuestas son más comunes y sencillos de ubicar desde los recursos para la gestión de bibliotecas.</a:t>
            </a:r>
          </a:p>
          <a:p>
            <a:endParaRPr lang="es-CO" dirty="0"/>
          </a:p>
        </p:txBody>
      </p:sp>
      <p:sp>
        <p:nvSpPr>
          <p:cNvPr id="6" name="4 Rectángulo"/>
          <p:cNvSpPr/>
          <p:nvPr/>
        </p:nvSpPr>
        <p:spPr>
          <a:xfrm>
            <a:off x="5072066" y="1214422"/>
            <a:ext cx="3714776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1" algn="just"/>
            <a:r>
              <a:rPr lang="es-CO" b="1" dirty="0" smtClean="0">
                <a:solidFill>
                  <a:schemeClr val="bg1"/>
                </a:solidFill>
              </a:rPr>
              <a:t>Guía de implementación del modelo de trabajo de servicios creados a partir del modelo  CMMI-SVC en el área de proceso de SD.</a:t>
            </a:r>
          </a:p>
        </p:txBody>
      </p:sp>
      <p:sp>
        <p:nvSpPr>
          <p:cNvPr id="8" name="Título 3"/>
          <p:cNvSpPr>
            <a:spLocks noGrp="1"/>
          </p:cNvSpPr>
          <p:nvPr>
            <p:ph type="title"/>
          </p:nvPr>
        </p:nvSpPr>
        <p:spPr>
          <a:xfrm>
            <a:off x="590872" y="116632"/>
            <a:ext cx="8229600" cy="922114"/>
          </a:xfrm>
        </p:spPr>
        <p:txBody>
          <a:bodyPr>
            <a:noAutofit/>
          </a:bodyPr>
          <a:lstStyle/>
          <a:p>
            <a:pPr algn="r"/>
            <a:r>
              <a:rPr lang="es-ES" sz="6600" b="1" dirty="0" smtClean="0"/>
              <a:t>Modelo Propuesto</a:t>
            </a:r>
            <a:endParaRPr lang="es-ES" sz="6600" b="1" dirty="0"/>
          </a:p>
        </p:txBody>
      </p:sp>
    </p:spTree>
    <p:extLst>
      <p:ext uri="{BB962C8B-B14F-4D97-AF65-F5344CB8AC3E}">
        <p14:creationId xmlns:p14="http://schemas.microsoft.com/office/powerpoint/2010/main" val="12986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582530"/>
            <a:ext cx="8543956" cy="5043510"/>
          </a:xfr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400" b="1" dirty="0"/>
              <a:t>Fase 4. Aprobación y creación </a:t>
            </a:r>
            <a:r>
              <a:rPr lang="es-CO" sz="2400" b="1" dirty="0" smtClean="0"/>
              <a:t>de</a:t>
            </a:r>
          </a:p>
          <a:p>
            <a:pPr marL="0" indent="0" algn="just">
              <a:buNone/>
            </a:pPr>
            <a:r>
              <a:rPr lang="es-CO" sz="2400" b="1" dirty="0" smtClean="0"/>
              <a:t>plan </a:t>
            </a:r>
            <a:r>
              <a:rPr lang="es-CO" sz="2400" b="1" dirty="0"/>
              <a:t>de implementación </a:t>
            </a:r>
            <a:r>
              <a:rPr lang="es-CO" sz="2400" b="1" dirty="0" smtClean="0"/>
              <a:t>de</a:t>
            </a:r>
          </a:p>
          <a:p>
            <a:pPr marL="0" indent="0" algn="just">
              <a:buNone/>
            </a:pPr>
            <a:r>
              <a:rPr lang="es-CO" sz="2400" b="1" dirty="0" smtClean="0"/>
              <a:t>servicios</a:t>
            </a:r>
            <a:r>
              <a:rPr lang="es-CO" sz="2400" b="1" dirty="0"/>
              <a:t>, consta de  las </a:t>
            </a:r>
            <a:r>
              <a:rPr lang="es-CO" sz="2400" b="1" dirty="0" err="1"/>
              <a:t>subfases</a:t>
            </a:r>
            <a:r>
              <a:rPr lang="es-CO" sz="2400" b="1" dirty="0" smtClean="0"/>
              <a:t>:</a:t>
            </a:r>
          </a:p>
          <a:p>
            <a:pPr algn="just"/>
            <a:endParaRPr lang="es-CO" sz="3000" dirty="0"/>
          </a:p>
          <a:p>
            <a:pPr algn="just"/>
            <a:r>
              <a:rPr lang="es-CO" sz="2200" dirty="0"/>
              <a:t>Selección y aprobación de los servicios a implementar</a:t>
            </a:r>
          </a:p>
          <a:p>
            <a:pPr algn="just"/>
            <a:r>
              <a:rPr lang="es-CO" sz="2200" dirty="0"/>
              <a:t>Creación de plan de implementación.</a:t>
            </a:r>
          </a:p>
          <a:p>
            <a:pPr marL="457200" lvl="1" indent="0" algn="just">
              <a:buNone/>
            </a:pPr>
            <a:r>
              <a:rPr lang="es-CO" sz="2600" dirty="0"/>
              <a:t> </a:t>
            </a:r>
          </a:p>
          <a:p>
            <a:pPr marL="57150" indent="0" algn="just">
              <a:buNone/>
            </a:pPr>
            <a:r>
              <a:rPr lang="es-CO" sz="2400" dirty="0">
                <a:solidFill>
                  <a:schemeClr val="accent1">
                    <a:lumMod val="75000"/>
                  </a:schemeClr>
                </a:solidFill>
              </a:rPr>
              <a:t>Con el apoyo de 10 actividades que buscan la aprobación de los servicios que se obtienen como resultado de las fases anteriores y la posterior planeación de implementación de los mismos.</a:t>
            </a:r>
          </a:p>
          <a:p>
            <a:endParaRPr lang="es-CO" dirty="0"/>
          </a:p>
        </p:txBody>
      </p:sp>
      <p:sp>
        <p:nvSpPr>
          <p:cNvPr id="6" name="4 Rectángulo"/>
          <p:cNvSpPr/>
          <p:nvPr/>
        </p:nvSpPr>
        <p:spPr>
          <a:xfrm>
            <a:off x="5072066" y="1196752"/>
            <a:ext cx="3714776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1" algn="just"/>
            <a:r>
              <a:rPr lang="es-CO" b="1" dirty="0" smtClean="0">
                <a:solidFill>
                  <a:schemeClr val="bg1"/>
                </a:solidFill>
              </a:rPr>
              <a:t>Guía de implementación del modelo de trabajo de servicios creados a partir del modelo  CMMI-SVC en el área de proceso de SD.</a:t>
            </a:r>
          </a:p>
        </p:txBody>
      </p:sp>
      <p:sp>
        <p:nvSpPr>
          <p:cNvPr id="8" name="Título 3"/>
          <p:cNvSpPr>
            <a:spLocks noGrp="1"/>
          </p:cNvSpPr>
          <p:nvPr>
            <p:ph type="title"/>
          </p:nvPr>
        </p:nvSpPr>
        <p:spPr>
          <a:xfrm>
            <a:off x="590872" y="116632"/>
            <a:ext cx="8229600" cy="922114"/>
          </a:xfrm>
        </p:spPr>
        <p:txBody>
          <a:bodyPr>
            <a:noAutofit/>
          </a:bodyPr>
          <a:lstStyle/>
          <a:p>
            <a:pPr algn="r"/>
            <a:r>
              <a:rPr lang="es-ES" sz="6600" b="1" dirty="0" smtClean="0"/>
              <a:t>Modelo Propuesto</a:t>
            </a:r>
            <a:endParaRPr lang="es-ES" sz="6600" b="1" dirty="0"/>
          </a:p>
        </p:txBody>
      </p:sp>
    </p:spTree>
    <p:extLst>
      <p:ext uri="{BB962C8B-B14F-4D97-AF65-F5344CB8AC3E}">
        <p14:creationId xmlns:p14="http://schemas.microsoft.com/office/powerpoint/2010/main" val="22410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002" y="3075384"/>
            <a:ext cx="3327400" cy="3810000"/>
          </a:xfrm>
          <a:prstGeom prst="rect">
            <a:avLst/>
          </a:prstGeo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-252536" y="341784"/>
            <a:ext cx="9540552" cy="1143000"/>
          </a:xfrm>
        </p:spPr>
        <p:txBody>
          <a:bodyPr>
            <a:noAutofit/>
          </a:bodyPr>
          <a:lstStyle/>
          <a:p>
            <a:r>
              <a:rPr lang="es-CO" sz="6000" b="1" dirty="0" smtClean="0">
                <a:solidFill>
                  <a:srgbClr val="800000"/>
                </a:solidFill>
              </a:rPr>
              <a:t>Validación</a:t>
            </a:r>
            <a:r>
              <a:rPr lang="es-CO" sz="6000" b="1" dirty="0" smtClean="0"/>
              <a:t> de la Propuesta</a:t>
            </a:r>
            <a:endParaRPr lang="es-CO" sz="6000" b="1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07504" y="1590544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CO" sz="2800" b="1" dirty="0" smtClean="0"/>
              <a:t>La validación se realizó con el apoyo de:</a:t>
            </a:r>
          </a:p>
          <a:p>
            <a:pPr algn="just"/>
            <a:endParaRPr lang="es-CO" sz="1700" dirty="0" smtClean="0"/>
          </a:p>
          <a:p>
            <a:pPr lvl="1" algn="just"/>
            <a:r>
              <a:rPr lang="es-CO" sz="2400" b="1" dirty="0" smtClean="0">
                <a:solidFill>
                  <a:schemeClr val="accent1">
                    <a:lumMod val="75000"/>
                  </a:schemeClr>
                </a:solidFill>
              </a:rPr>
              <a:t>Clemencia </a:t>
            </a: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García</a:t>
            </a:r>
            <a:r>
              <a:rPr lang="es-CO" sz="2400" dirty="0"/>
              <a:t>, Jefe Sistema de Bibliotecas en Universidad del Valle, responsables de las bibliotecas de las cedes en Cali, Buga, </a:t>
            </a:r>
            <a:r>
              <a:rPr lang="es-CO" sz="2400" dirty="0" err="1"/>
              <a:t>Caicedonia</a:t>
            </a:r>
            <a:r>
              <a:rPr lang="es-CO" sz="2400" dirty="0"/>
              <a:t>, Cartago, Tuluá, Norte del Cauca y </a:t>
            </a:r>
            <a:r>
              <a:rPr lang="es-CO" sz="2400" dirty="0" smtClean="0"/>
              <a:t>Pacífico</a:t>
            </a:r>
          </a:p>
          <a:p>
            <a:pPr lvl="1" algn="just"/>
            <a:endParaRPr lang="es-CO" sz="1800" dirty="0" smtClean="0"/>
          </a:p>
          <a:p>
            <a:pPr lvl="1" algn="just"/>
            <a:r>
              <a:rPr lang="es-CO" sz="2400" b="1" dirty="0" smtClean="0">
                <a:solidFill>
                  <a:schemeClr val="accent1">
                    <a:lumMod val="75000"/>
                  </a:schemeClr>
                </a:solidFill>
              </a:rPr>
              <a:t>Nancy </a:t>
            </a: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Vanegas</a:t>
            </a:r>
            <a:r>
              <a:rPr lang="es-CO" sz="2400" dirty="0"/>
              <a:t>, directora de la biblioteca de la Pontificia Universidad Javeriana de </a:t>
            </a:r>
            <a:r>
              <a:rPr lang="es-CO" sz="2400" dirty="0" smtClean="0"/>
              <a:t>Cali</a:t>
            </a:r>
          </a:p>
          <a:p>
            <a:pPr lvl="1" algn="just"/>
            <a:endParaRPr lang="es-CO" sz="1800" dirty="0" smtClean="0"/>
          </a:p>
          <a:p>
            <a:pPr lvl="1" algn="just"/>
            <a:r>
              <a:rPr lang="es-CO" sz="2400" b="1" dirty="0" smtClean="0">
                <a:solidFill>
                  <a:schemeClr val="accent1">
                    <a:lumMod val="75000"/>
                  </a:schemeClr>
                </a:solidFill>
              </a:rPr>
              <a:t>Ruby </a:t>
            </a: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Chaux</a:t>
            </a:r>
            <a:r>
              <a:rPr lang="es-CO" sz="2400" dirty="0"/>
              <a:t>, directora de la biblioteca de la Universidad de San Buenaventura de Cali.</a:t>
            </a:r>
          </a:p>
          <a:p>
            <a:pPr algn="just"/>
            <a:endParaRPr lang="es-CO" sz="2800" dirty="0"/>
          </a:p>
        </p:txBody>
      </p:sp>
      <p:cxnSp>
        <p:nvCxnSpPr>
          <p:cNvPr id="7" name="11 Conector recto"/>
          <p:cNvCxnSpPr/>
          <p:nvPr/>
        </p:nvCxnSpPr>
        <p:spPr>
          <a:xfrm>
            <a:off x="675176" y="6163716"/>
            <a:ext cx="8072494" cy="158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  <a:solidFill>
            <a:schemeClr val="accent2">
              <a:lumMod val="50000"/>
            </a:schemeClr>
          </a:solidFill>
        </p:spPr>
        <p:txBody>
          <a:bodyPr>
            <a:normAutofit fontScale="77500" lnSpcReduction="20000"/>
          </a:bodyPr>
          <a:lstStyle/>
          <a:p>
            <a:pPr algn="just"/>
            <a:r>
              <a:rPr lang="es-CO" dirty="0" smtClean="0">
                <a:solidFill>
                  <a:schemeClr val="bg1"/>
                </a:solidFill>
              </a:rPr>
              <a:t>La </a:t>
            </a:r>
            <a:r>
              <a:rPr lang="es-CO" dirty="0">
                <a:solidFill>
                  <a:schemeClr val="bg1"/>
                </a:solidFill>
              </a:rPr>
              <a:t>propuesta presenta un camino claro para lograr procesos de </a:t>
            </a:r>
            <a:r>
              <a:rPr lang="es-CO" sz="4100" b="1" dirty="0">
                <a:solidFill>
                  <a:schemeClr val="bg1"/>
                </a:solidFill>
              </a:rPr>
              <a:t>calidad</a:t>
            </a:r>
            <a:r>
              <a:rPr lang="es-CO" dirty="0">
                <a:solidFill>
                  <a:schemeClr val="bg1"/>
                </a:solidFill>
              </a:rPr>
              <a:t> en los servicios, basado en las necesidades de los </a:t>
            </a:r>
            <a:r>
              <a:rPr lang="es-CO" dirty="0" err="1" smtClean="0">
                <a:solidFill>
                  <a:schemeClr val="bg1"/>
                </a:solidFill>
              </a:rPr>
              <a:t>stakeholders</a:t>
            </a:r>
            <a:r>
              <a:rPr lang="es-CO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s-CO" dirty="0" smtClean="0">
                <a:solidFill>
                  <a:schemeClr val="bg1"/>
                </a:solidFill>
              </a:rPr>
              <a:t>Se busca pasar de un estado “ad hoc” a un nivel </a:t>
            </a:r>
            <a:r>
              <a:rPr lang="es-CO" sz="3600" b="1" dirty="0" smtClean="0">
                <a:solidFill>
                  <a:schemeClr val="bg1"/>
                </a:solidFill>
              </a:rPr>
              <a:t>2 de madurez</a:t>
            </a:r>
            <a:r>
              <a:rPr lang="es-CO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s-CO" dirty="0">
                <a:solidFill>
                  <a:schemeClr val="bg1"/>
                </a:solidFill>
              </a:rPr>
              <a:t>S</a:t>
            </a:r>
            <a:r>
              <a:rPr lang="es-CO" dirty="0" smtClean="0">
                <a:solidFill>
                  <a:schemeClr val="bg1"/>
                </a:solidFill>
              </a:rPr>
              <a:t>e </a:t>
            </a:r>
            <a:r>
              <a:rPr lang="es-CO" dirty="0">
                <a:solidFill>
                  <a:schemeClr val="bg1"/>
                </a:solidFill>
              </a:rPr>
              <a:t>hace necesario </a:t>
            </a:r>
            <a:r>
              <a:rPr lang="es-CO" sz="4100" b="1" dirty="0">
                <a:solidFill>
                  <a:schemeClr val="bg1"/>
                </a:solidFill>
              </a:rPr>
              <a:t>mejorar</a:t>
            </a:r>
            <a:r>
              <a:rPr lang="es-CO" dirty="0">
                <a:solidFill>
                  <a:schemeClr val="bg1"/>
                </a:solidFill>
              </a:rPr>
              <a:t> en una nueva </a:t>
            </a:r>
            <a:r>
              <a:rPr lang="es-CO" dirty="0" smtClean="0">
                <a:solidFill>
                  <a:schemeClr val="bg1"/>
                </a:solidFill>
              </a:rPr>
              <a:t>etapa</a:t>
            </a:r>
          </a:p>
          <a:p>
            <a:pPr algn="just"/>
            <a:r>
              <a:rPr lang="es-CO" dirty="0" smtClean="0">
                <a:solidFill>
                  <a:schemeClr val="bg1"/>
                </a:solidFill>
              </a:rPr>
              <a:t>Se </a:t>
            </a:r>
            <a:r>
              <a:rPr lang="es-CO" dirty="0">
                <a:solidFill>
                  <a:schemeClr val="bg1"/>
                </a:solidFill>
              </a:rPr>
              <a:t>hace necesario la participación de las áreas de </a:t>
            </a:r>
            <a:r>
              <a:rPr lang="es-CO" sz="4100" b="1" dirty="0">
                <a:solidFill>
                  <a:schemeClr val="bg1"/>
                </a:solidFill>
              </a:rPr>
              <a:t>tecnología</a:t>
            </a:r>
            <a:r>
              <a:rPr lang="es-CO" dirty="0">
                <a:solidFill>
                  <a:schemeClr val="bg1"/>
                </a:solidFill>
              </a:rPr>
              <a:t> de las </a:t>
            </a:r>
            <a:r>
              <a:rPr lang="es-CO" dirty="0" smtClean="0">
                <a:solidFill>
                  <a:schemeClr val="bg1"/>
                </a:solidFill>
              </a:rPr>
              <a:t>universidades.</a:t>
            </a:r>
          </a:p>
          <a:p>
            <a:pPr algn="just"/>
            <a:r>
              <a:rPr lang="es-CO" dirty="0">
                <a:solidFill>
                  <a:schemeClr val="bg1"/>
                </a:solidFill>
              </a:rPr>
              <a:t>El modelo que se propone constituye la proyección del mejoramiento de  los servicios de una Biblioteca </a:t>
            </a:r>
            <a:r>
              <a:rPr lang="es-CO" b="1" dirty="0">
                <a:solidFill>
                  <a:schemeClr val="bg1"/>
                </a:solidFill>
              </a:rPr>
              <a:t>univers</a:t>
            </a:r>
            <a:r>
              <a:rPr lang="es-CO" sz="4100" b="1" dirty="0">
                <a:solidFill>
                  <a:schemeClr val="bg1"/>
                </a:solidFill>
              </a:rPr>
              <a:t>itaria</a:t>
            </a:r>
            <a:r>
              <a:rPr lang="es-CO" dirty="0">
                <a:solidFill>
                  <a:schemeClr val="bg1"/>
                </a:solidFill>
              </a:rPr>
              <a:t> con la aplicación de herramientas y tendencias de </a:t>
            </a:r>
            <a:r>
              <a:rPr lang="es-CO" sz="4100" b="1" dirty="0" smtClean="0">
                <a:solidFill>
                  <a:schemeClr val="bg1"/>
                </a:solidFill>
              </a:rPr>
              <a:t>actualidad</a:t>
            </a:r>
            <a:r>
              <a:rPr lang="es-CO" dirty="0" smtClean="0">
                <a:solidFill>
                  <a:schemeClr val="bg1"/>
                </a:solidFill>
              </a:rPr>
              <a:t>.</a:t>
            </a:r>
          </a:p>
          <a:p>
            <a:pPr lvl="0" algn="just"/>
            <a:r>
              <a:rPr lang="es-CO" dirty="0" smtClean="0">
                <a:solidFill>
                  <a:schemeClr val="bg1"/>
                </a:solidFill>
              </a:rPr>
              <a:t>La </a:t>
            </a:r>
            <a:r>
              <a:rPr lang="es-CO" dirty="0">
                <a:solidFill>
                  <a:schemeClr val="bg1"/>
                </a:solidFill>
              </a:rPr>
              <a:t>aplicación de los objetivos genéricos y practicas genéricas están por fuera del alcance y deben hacer parte del proceso </a:t>
            </a:r>
            <a:r>
              <a:rPr lang="es-CO" sz="4100" b="1" dirty="0">
                <a:solidFill>
                  <a:schemeClr val="bg1"/>
                </a:solidFill>
              </a:rPr>
              <a:t>institucionalización</a:t>
            </a:r>
            <a:r>
              <a:rPr lang="es-CO" dirty="0">
                <a:solidFill>
                  <a:schemeClr val="bg1"/>
                </a:solidFill>
              </a:rPr>
              <a:t>, organizado por cada universidad</a:t>
            </a:r>
            <a:r>
              <a:rPr lang="es-CO" dirty="0" smtClean="0">
                <a:solidFill>
                  <a:schemeClr val="bg1"/>
                </a:solidFill>
              </a:rPr>
              <a:t>.</a:t>
            </a:r>
          </a:p>
          <a:p>
            <a:pPr lvl="0" algn="just"/>
            <a:endParaRPr lang="es-CO" dirty="0">
              <a:solidFill>
                <a:schemeClr val="bg1"/>
              </a:solidFill>
            </a:endParaRPr>
          </a:p>
          <a:p>
            <a:pPr algn="just"/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-252536" y="197768"/>
            <a:ext cx="9756576" cy="1143000"/>
          </a:xfrm>
        </p:spPr>
        <p:txBody>
          <a:bodyPr>
            <a:noAutofit/>
          </a:bodyPr>
          <a:lstStyle/>
          <a:p>
            <a:r>
              <a:rPr lang="es-CO" sz="5400" b="1" dirty="0" smtClean="0"/>
              <a:t>Conclusiones y  Futuro Trabajo</a:t>
            </a:r>
            <a:endParaRPr lang="es-CO" sz="5400" b="1" dirty="0"/>
          </a:p>
        </p:txBody>
      </p:sp>
    </p:spTree>
    <p:extLst>
      <p:ext uri="{BB962C8B-B14F-4D97-AF65-F5344CB8AC3E}">
        <p14:creationId xmlns:p14="http://schemas.microsoft.com/office/powerpoint/2010/main" val="30918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3419872" y="5373216"/>
            <a:ext cx="5759400" cy="864096"/>
          </a:xfrm>
          <a:prstGeom prst="rect">
            <a:avLst/>
          </a:prstGeom>
          <a:solidFill>
            <a:schemeClr val="accent3">
              <a:lumMod val="5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0" y="2780928"/>
            <a:ext cx="7596336" cy="8640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38000"/>
                </a:schemeClr>
              </a:gs>
              <a:gs pos="80000">
                <a:schemeClr val="accent1">
                  <a:shade val="93000"/>
                  <a:satMod val="130000"/>
                  <a:alpha val="38000"/>
                </a:schemeClr>
              </a:gs>
              <a:gs pos="100000">
                <a:schemeClr val="accent1">
                  <a:shade val="94000"/>
                  <a:satMod val="135000"/>
                  <a:alpha val="38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430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sz="7200" b="1" dirty="0" smtClean="0"/>
              <a:t>T</a:t>
            </a:r>
            <a:r>
              <a:rPr lang="es-CO" sz="5400" b="1" dirty="0" smtClean="0"/>
              <a:t>he </a:t>
            </a:r>
            <a:r>
              <a:rPr lang="es-CO" sz="8000" b="1" dirty="0" smtClean="0"/>
              <a:t>P</a:t>
            </a:r>
            <a:r>
              <a:rPr lang="es-CO" sz="5400" b="1" dirty="0" smtClean="0"/>
              <a:t>artners</a:t>
            </a:r>
            <a:endParaRPr lang="es-CO" sz="5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779912" y="551897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Jacobo Nader Ceballos</a:t>
            </a:r>
          </a:p>
          <a:p>
            <a:pPr algn="ctr"/>
            <a:r>
              <a:rPr lang="es-CO" b="1" dirty="0" smtClean="0"/>
              <a:t>Ingeniero Telemático</a:t>
            </a:r>
            <a:endParaRPr lang="es-CO" b="1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2060848"/>
            <a:ext cx="2376265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CuadroTexto"/>
          <p:cNvSpPr txBox="1"/>
          <p:nvPr/>
        </p:nvSpPr>
        <p:spPr>
          <a:xfrm>
            <a:off x="-36512" y="2852936"/>
            <a:ext cx="273630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Robin Alberto Castro </a:t>
            </a:r>
            <a:r>
              <a:rPr lang="es-CO" b="1" dirty="0" err="1" smtClean="0"/>
              <a:t>Gíl</a:t>
            </a:r>
            <a:endParaRPr lang="es-CO" b="1" dirty="0" smtClean="0"/>
          </a:p>
          <a:p>
            <a:pPr algn="ctr"/>
            <a:r>
              <a:rPr lang="es-CO" b="1" dirty="0" smtClean="0"/>
              <a:t>Ingeniero de Sistemas</a:t>
            </a:r>
            <a:endParaRPr lang="es-CO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21088"/>
            <a:ext cx="2088232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lipse 2"/>
          <p:cNvSpPr/>
          <p:nvPr/>
        </p:nvSpPr>
        <p:spPr>
          <a:xfrm>
            <a:off x="2699792" y="2134597"/>
            <a:ext cx="2232248" cy="2160240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6444208" y="4437112"/>
            <a:ext cx="1944216" cy="1944216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Conector recto 5"/>
          <p:cNvCxnSpPr/>
          <p:nvPr/>
        </p:nvCxnSpPr>
        <p:spPr>
          <a:xfrm flipH="1" flipV="1">
            <a:off x="4860032" y="3646765"/>
            <a:ext cx="1656184" cy="122239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4644008" y="1558533"/>
            <a:ext cx="1656184" cy="996070"/>
          </a:xfrm>
          <a:prstGeom prst="line">
            <a:avLst/>
          </a:prstGeom>
          <a:ln w="381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lipse 16"/>
          <p:cNvSpPr/>
          <p:nvPr/>
        </p:nvSpPr>
        <p:spPr>
          <a:xfrm>
            <a:off x="6156176" y="404664"/>
            <a:ext cx="1656184" cy="1513909"/>
          </a:xfrm>
          <a:prstGeom prst="ellipse">
            <a:avLst/>
          </a:prstGeom>
          <a:solidFill>
            <a:srgbClr val="80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19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  <a:solidFill>
            <a:srgbClr val="632523"/>
          </a:solidFill>
        </p:spPr>
        <p:txBody>
          <a:bodyPr>
            <a:normAutofit/>
          </a:bodyPr>
          <a:lstStyle/>
          <a:p>
            <a:pPr algn="just"/>
            <a:r>
              <a:rPr lang="es-CO" dirty="0" smtClean="0">
                <a:solidFill>
                  <a:srgbClr val="FFFFFF"/>
                </a:solidFill>
              </a:rPr>
              <a:t>Se está mejorando la </a:t>
            </a:r>
            <a:r>
              <a:rPr lang="es-CO" dirty="0">
                <a:solidFill>
                  <a:srgbClr val="FFFFFF"/>
                </a:solidFill>
              </a:rPr>
              <a:t>propuesta presentada y </a:t>
            </a:r>
            <a:r>
              <a:rPr lang="es-CO" dirty="0" smtClean="0">
                <a:solidFill>
                  <a:srgbClr val="FFFFFF"/>
                </a:solidFill>
              </a:rPr>
              <a:t>se está llevando </a:t>
            </a:r>
            <a:r>
              <a:rPr lang="es-CO" dirty="0">
                <a:solidFill>
                  <a:srgbClr val="FFFFFF"/>
                </a:solidFill>
              </a:rPr>
              <a:t>a la práctica por medio de la implementación de un </a:t>
            </a:r>
            <a:r>
              <a:rPr lang="es-CO" sz="4400" b="1" dirty="0">
                <a:solidFill>
                  <a:srgbClr val="FFFFFF"/>
                </a:solidFill>
              </a:rPr>
              <a:t>piloto</a:t>
            </a:r>
            <a:r>
              <a:rPr lang="es-CO" dirty="0">
                <a:solidFill>
                  <a:srgbClr val="FFFFFF"/>
                </a:solidFill>
              </a:rPr>
              <a:t> en la biblioteca de la Universidad Icesi</a:t>
            </a:r>
            <a:r>
              <a:rPr lang="es-CO" dirty="0" smtClean="0">
                <a:solidFill>
                  <a:srgbClr val="FFFFFF"/>
                </a:solidFill>
              </a:rPr>
              <a:t>.</a:t>
            </a:r>
          </a:p>
          <a:p>
            <a:pPr algn="just"/>
            <a:endParaRPr lang="es-CO" sz="2000" dirty="0" smtClean="0">
              <a:solidFill>
                <a:srgbClr val="FFFFFF"/>
              </a:solidFill>
            </a:endParaRPr>
          </a:p>
          <a:p>
            <a:pPr algn="just"/>
            <a:r>
              <a:rPr lang="es-CO" dirty="0" smtClean="0">
                <a:solidFill>
                  <a:srgbClr val="FFFFFF"/>
                </a:solidFill>
              </a:rPr>
              <a:t>El piloto de la Universidad Icesi será el </a:t>
            </a:r>
            <a:r>
              <a:rPr lang="es-CO" sz="4400" b="1" dirty="0" smtClean="0">
                <a:solidFill>
                  <a:srgbClr val="FFFFFF"/>
                </a:solidFill>
              </a:rPr>
              <a:t>modelo para continuar</a:t>
            </a:r>
            <a:r>
              <a:rPr lang="es-CO" dirty="0" smtClean="0">
                <a:solidFill>
                  <a:srgbClr val="FFFFFF"/>
                </a:solidFill>
              </a:rPr>
              <a:t> con la implementación en la Universidad del Valle, Pontificia Universidad Javeriana y Universidad de San Buenaventura</a:t>
            </a:r>
            <a:r>
              <a:rPr lang="es-CO" dirty="0" smtClean="0"/>
              <a:t>.</a:t>
            </a:r>
          </a:p>
          <a:p>
            <a:pPr algn="just"/>
            <a:endParaRPr lang="es-CO" dirty="0" smtClean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4 Título"/>
          <p:cNvSpPr>
            <a:spLocks noGrp="1"/>
          </p:cNvSpPr>
          <p:nvPr>
            <p:ph type="title"/>
          </p:nvPr>
        </p:nvSpPr>
        <p:spPr>
          <a:xfrm>
            <a:off x="-252536" y="197768"/>
            <a:ext cx="9756576" cy="1143000"/>
          </a:xfrm>
        </p:spPr>
        <p:txBody>
          <a:bodyPr>
            <a:noAutofit/>
          </a:bodyPr>
          <a:lstStyle/>
          <a:p>
            <a:r>
              <a:rPr lang="es-CO" sz="5400" b="1" dirty="0" smtClean="0"/>
              <a:t>Conclusiones y  Futuro Trabajo</a:t>
            </a:r>
            <a:endParaRPr lang="es-CO" sz="5400" b="1" dirty="0"/>
          </a:p>
        </p:txBody>
      </p:sp>
    </p:spTree>
    <p:extLst>
      <p:ext uri="{BB962C8B-B14F-4D97-AF65-F5344CB8AC3E}">
        <p14:creationId xmlns:p14="http://schemas.microsoft.com/office/powerpoint/2010/main" val="10498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2008" y="548680"/>
            <a:ext cx="8964488" cy="62373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b="1" dirty="0">
                <a:solidFill>
                  <a:srgbClr val="FFFFFF"/>
                </a:solidFill>
                <a:latin typeface="American Typewriter"/>
                <a:cs typeface="American Typewriter"/>
              </a:rPr>
              <a:t>V</a:t>
            </a:r>
            <a:r>
              <a:rPr lang="es-ES" b="1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ivimos </a:t>
            </a:r>
            <a:r>
              <a:rPr lang="es-ES" b="1" dirty="0">
                <a:solidFill>
                  <a:srgbClr val="FFFFFF"/>
                </a:solidFill>
                <a:latin typeface="American Typewriter"/>
                <a:cs typeface="American Typewriter"/>
              </a:rPr>
              <a:t>en un mundo cada vez mas cambiante, donde no hay limitantes para seguir desarrollando nuevas tecnologías, y esto </a:t>
            </a:r>
            <a:r>
              <a:rPr lang="es-ES" b="1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esta impactando a </a:t>
            </a:r>
            <a:r>
              <a:rPr lang="es-ES" b="1" dirty="0">
                <a:solidFill>
                  <a:srgbClr val="FFFFFF"/>
                </a:solidFill>
                <a:latin typeface="American Typewriter"/>
                <a:cs typeface="American Typewriter"/>
              </a:rPr>
              <a:t>la humanidad de diversas </a:t>
            </a:r>
            <a:r>
              <a:rPr lang="es-ES" b="1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maneras…</a:t>
            </a:r>
          </a:p>
          <a:p>
            <a:pPr marL="0" indent="0" algn="just">
              <a:buNone/>
            </a:pPr>
            <a:endParaRPr lang="es-ES" b="1" dirty="0" smtClean="0">
              <a:solidFill>
                <a:srgbClr val="FFFFFF"/>
              </a:solidFill>
              <a:latin typeface="American Typewriter"/>
              <a:cs typeface="American Typewriter"/>
            </a:endParaRPr>
          </a:p>
          <a:p>
            <a:pPr marL="0" indent="0" algn="ctr">
              <a:buNone/>
            </a:pPr>
            <a:r>
              <a:rPr lang="es-ES" sz="4000" b="1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¿Y las </a:t>
            </a:r>
            <a:r>
              <a:rPr lang="es-ES" sz="4800" b="1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bibliotecas</a:t>
            </a:r>
            <a:r>
              <a:rPr lang="es-ES" sz="4000" b="1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 están respondiendo a este cambio? </a:t>
            </a:r>
            <a:r>
              <a:rPr lang="es-CO" sz="4000" b="1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¿Se están moviendo a la velocidad que el mundo exige para su evolución?</a:t>
            </a:r>
            <a:endParaRPr lang="es-ES" sz="4000" b="1" dirty="0" smtClean="0">
              <a:solidFill>
                <a:srgbClr val="FFFFFF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8761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24744"/>
            <a:ext cx="8316416" cy="44644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sz="6600" b="1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¿CÓMO SUEÑAS LA BIBLIOTECA EN LA QUE LABORAS?</a:t>
            </a:r>
            <a:endParaRPr lang="es-ES" sz="6600" b="1" dirty="0" smtClean="0">
              <a:solidFill>
                <a:srgbClr val="FFFFFF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5983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512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168" y="1207293"/>
            <a:ext cx="9082336" cy="4525963"/>
          </a:xfrm>
        </p:spPr>
        <p:txBody>
          <a:bodyPr>
            <a:noAutofit/>
          </a:bodyPr>
          <a:lstStyle/>
          <a:p>
            <a:pPr algn="just"/>
            <a:r>
              <a:rPr lang="es-CO" sz="1400" dirty="0"/>
              <a:t>DAZA JIMÉNEZ, Gustavo Adolfo; MORENO MURILLO, Mónica y PALOMINO ARROYO, Luis Guillermo. Desarrollo de una guía para la implementación del modelo </a:t>
            </a:r>
            <a:r>
              <a:rPr lang="es-CO" sz="1400" dirty="0" err="1"/>
              <a:t>CMMI</a:t>
            </a:r>
            <a:r>
              <a:rPr lang="es-CO" sz="1400" dirty="0"/>
              <a:t> en la unidad de tecnología informática Coomeva. Trabajo de grado (Especialista en gerencia de informática organizacional). Cali: Universidad Icesi. Facultad de Ingeniería.</a:t>
            </a:r>
          </a:p>
          <a:p>
            <a:pPr algn="just"/>
            <a:r>
              <a:rPr lang="es-CO" sz="1400" dirty="0"/>
              <a:t>Especialización en gerencia de informática </a:t>
            </a:r>
            <a:r>
              <a:rPr lang="es-CO" sz="1400" dirty="0" err="1"/>
              <a:t>organizaciona</a:t>
            </a:r>
            <a:r>
              <a:rPr lang="es-CO" sz="1400" dirty="0"/>
              <a:t>, 2005. 32 </a:t>
            </a:r>
            <a:r>
              <a:rPr lang="es-CO" sz="1400" dirty="0" err="1"/>
              <a:t>p.FAGERHEIM</a:t>
            </a:r>
            <a:r>
              <a:rPr lang="es-CO" sz="1400" dirty="0"/>
              <a:t>, </a:t>
            </a:r>
            <a:r>
              <a:rPr lang="es-CO" sz="1400" dirty="0" err="1"/>
              <a:t>Britt</a:t>
            </a:r>
            <a:r>
              <a:rPr lang="es-CO" sz="1400" dirty="0"/>
              <a:t> Anna and </a:t>
            </a:r>
            <a:r>
              <a:rPr lang="es-CO" sz="1400" dirty="0" err="1"/>
              <a:t>WEINGART</a:t>
            </a:r>
            <a:r>
              <a:rPr lang="es-CO" sz="1400" dirty="0"/>
              <a:t>, Sandra J. "</a:t>
            </a:r>
            <a:r>
              <a:rPr lang="es-CO" sz="1400" dirty="0" err="1"/>
              <a:t>Using</a:t>
            </a:r>
            <a:r>
              <a:rPr lang="es-CO" sz="1400" dirty="0"/>
              <a:t> </a:t>
            </a:r>
            <a:r>
              <a:rPr lang="es-CO" sz="1400" dirty="0" err="1"/>
              <a:t>focus</a:t>
            </a:r>
            <a:r>
              <a:rPr lang="es-CO" sz="1400" dirty="0"/>
              <a:t> </a:t>
            </a:r>
            <a:r>
              <a:rPr lang="es-CO" sz="1400" dirty="0" err="1"/>
              <a:t>groups</a:t>
            </a:r>
            <a:r>
              <a:rPr lang="es-CO" sz="1400" dirty="0"/>
              <a:t> </a:t>
            </a:r>
            <a:r>
              <a:rPr lang="es-CO" sz="1400" dirty="0" err="1"/>
              <a:t>to</a:t>
            </a:r>
            <a:r>
              <a:rPr lang="es-CO" sz="1400" dirty="0"/>
              <a:t> </a:t>
            </a:r>
            <a:r>
              <a:rPr lang="es-CO" sz="1400" dirty="0" err="1"/>
              <a:t>assess</a:t>
            </a:r>
            <a:r>
              <a:rPr lang="es-CO" sz="1400" dirty="0"/>
              <a:t> </a:t>
            </a:r>
            <a:r>
              <a:rPr lang="es-CO" sz="1400" dirty="0" err="1"/>
              <a:t>student</a:t>
            </a:r>
            <a:r>
              <a:rPr lang="es-CO" sz="1400" dirty="0"/>
              <a:t> </a:t>
            </a:r>
            <a:r>
              <a:rPr lang="es-CO" sz="1400" dirty="0" err="1"/>
              <a:t>needs</a:t>
            </a:r>
            <a:r>
              <a:rPr lang="es-CO" sz="1400" dirty="0"/>
              <a:t>". [Online]. In: Library </a:t>
            </a:r>
            <a:r>
              <a:rPr lang="es-CO" sz="1400" dirty="0" err="1"/>
              <a:t>Review</a:t>
            </a:r>
            <a:r>
              <a:rPr lang="es-CO" sz="1400" dirty="0"/>
              <a:t>. 2005, Vol. 54, No.9, p.524-530 [Citado el 02 de marzo de 2012] Disponible en la base de datos </a:t>
            </a:r>
            <a:r>
              <a:rPr lang="es-CO" sz="1400" dirty="0" err="1"/>
              <a:t>Emerald</a:t>
            </a:r>
            <a:endParaRPr lang="es-CO" sz="1400" dirty="0"/>
          </a:p>
          <a:p>
            <a:pPr algn="just"/>
            <a:r>
              <a:rPr lang="en-US" sz="1400" dirty="0" err="1"/>
              <a:t>GALUP</a:t>
            </a:r>
            <a:r>
              <a:rPr lang="en-US" sz="1400" dirty="0"/>
              <a:t>, S.D., </a:t>
            </a:r>
            <a:r>
              <a:rPr lang="en-US" sz="1400" dirty="0" err="1"/>
              <a:t>DATTERO</a:t>
            </a:r>
            <a:r>
              <a:rPr lang="en-US" sz="1400" dirty="0"/>
              <a:t>, R., </a:t>
            </a:r>
            <a:r>
              <a:rPr lang="en-US" sz="1400" dirty="0" err="1"/>
              <a:t>QUAN</a:t>
            </a:r>
            <a:r>
              <a:rPr lang="en-US" sz="1400" dirty="0"/>
              <a:t>, </a:t>
            </a:r>
            <a:r>
              <a:rPr lang="en-US" sz="1400" dirty="0" err="1"/>
              <a:t>J.J</a:t>
            </a:r>
            <a:r>
              <a:rPr lang="en-US" sz="1400" dirty="0"/>
              <a:t>. AND CONGER, </a:t>
            </a:r>
            <a:r>
              <a:rPr lang="en-US" sz="1400" dirty="0" err="1"/>
              <a:t>S.U.E</a:t>
            </a:r>
            <a:r>
              <a:rPr lang="en-US" sz="1400" dirty="0"/>
              <a:t>. An Overview of IT Service Management. </a:t>
            </a:r>
            <a:r>
              <a:rPr lang="es-CO" sz="1400" dirty="0"/>
              <a:t>In: </a:t>
            </a:r>
            <a:r>
              <a:rPr lang="es-CO" sz="1400" dirty="0" err="1"/>
              <a:t>Communications</a:t>
            </a:r>
            <a:r>
              <a:rPr lang="es-CO" sz="1400" dirty="0"/>
              <a:t> of </a:t>
            </a:r>
            <a:r>
              <a:rPr lang="es-CO" sz="1400" dirty="0" err="1"/>
              <a:t>the</a:t>
            </a:r>
            <a:r>
              <a:rPr lang="es-CO" sz="1400" dirty="0"/>
              <a:t> </a:t>
            </a:r>
            <a:r>
              <a:rPr lang="es-CO" sz="1400" dirty="0" err="1"/>
              <a:t>ACM</a:t>
            </a:r>
            <a:r>
              <a:rPr lang="es-CO" sz="1400" dirty="0"/>
              <a:t>, 2009, vol. 52, no. 5, p. 124-127.</a:t>
            </a:r>
          </a:p>
          <a:p>
            <a:pPr algn="just"/>
            <a:r>
              <a:rPr lang="es-CO" sz="1400" dirty="0"/>
              <a:t>GONZÁLEZ </a:t>
            </a:r>
            <a:r>
              <a:rPr lang="es-CO" sz="1400" dirty="0" err="1"/>
              <a:t>GUITIÁN</a:t>
            </a:r>
            <a:r>
              <a:rPr lang="es-CO" sz="1400" dirty="0"/>
              <a:t>, María Virginia y MOLINA PIÑEIRO, Maricela. Las bibliotecas universitarias: breve aproximación a sus nuevos escenarios y retos. En:  </a:t>
            </a:r>
            <a:r>
              <a:rPr lang="es-CO" sz="1400" dirty="0" err="1"/>
              <a:t>Acimed</a:t>
            </a:r>
            <a:r>
              <a:rPr lang="es-CO" sz="1400" dirty="0"/>
              <a:t>, Agosto 2008, Vol. 18, No. 2, p. 1-21.  (Citado </a:t>
            </a:r>
            <a:r>
              <a:rPr lang="es-CO" sz="1400" dirty="0" err="1"/>
              <a:t>November</a:t>
            </a:r>
            <a:r>
              <a:rPr lang="es-CO" sz="1400" dirty="0"/>
              <a:t> 2, 2011).Fuente Académica, </a:t>
            </a:r>
            <a:r>
              <a:rPr lang="es-CO" sz="1400" dirty="0" err="1"/>
              <a:t>EBSCOhost</a:t>
            </a:r>
            <a:r>
              <a:rPr lang="es-CO" sz="1400" dirty="0"/>
              <a:t> </a:t>
            </a:r>
          </a:p>
          <a:p>
            <a:pPr algn="just"/>
            <a:r>
              <a:rPr lang="en-US" sz="1400" dirty="0"/>
              <a:t>HATHAWAY, Joy. Service level agreements: keeping a rein on expectations. En: Service level agreements: keeping a rein on expectations (23: New York). Proceedings. New York : ACM, 1995. p. 131-133</a:t>
            </a:r>
            <a:endParaRPr lang="es-CO" sz="1400" dirty="0"/>
          </a:p>
          <a:p>
            <a:pPr algn="just"/>
            <a:r>
              <a:rPr lang="en-US" sz="1400" dirty="0"/>
              <a:t>HAYNE, Stephen C. The facilitators perspective on meetings and implications for group support systems design. </a:t>
            </a:r>
            <a:r>
              <a:rPr lang="es-CO" sz="1400" dirty="0"/>
              <a:t>[Online]. In: </a:t>
            </a:r>
            <a:r>
              <a:rPr lang="es-CO" sz="1400" dirty="0" err="1"/>
              <a:t>ACM</a:t>
            </a:r>
            <a:r>
              <a:rPr lang="es-CO" sz="1400" dirty="0"/>
              <a:t> </a:t>
            </a:r>
            <a:r>
              <a:rPr lang="es-CO" sz="1400" dirty="0" err="1"/>
              <a:t>SIGMIS</a:t>
            </a:r>
            <a:r>
              <a:rPr lang="es-CO" sz="1400" dirty="0"/>
              <a:t> </a:t>
            </a:r>
            <a:r>
              <a:rPr lang="es-CO" sz="1400" dirty="0" err="1"/>
              <a:t>Database</a:t>
            </a:r>
            <a:r>
              <a:rPr lang="es-CO" sz="1400" dirty="0"/>
              <a:t>, </a:t>
            </a:r>
            <a:r>
              <a:rPr lang="es-CO" sz="1400" dirty="0" err="1"/>
              <a:t>Summer</a:t>
            </a:r>
            <a:r>
              <a:rPr lang="es-CO" sz="1400" dirty="0"/>
              <a:t>/</a:t>
            </a:r>
            <a:r>
              <a:rPr lang="es-CO" sz="1400" dirty="0" err="1"/>
              <a:t>Fall</a:t>
            </a:r>
            <a:r>
              <a:rPr lang="es-CO" sz="1400" dirty="0"/>
              <a:t> 1999, Vol. 30, No. 3-4, p. 72-91 [Citado el 03 de marzo de 2012]. Disponible en la base de datos </a:t>
            </a:r>
            <a:r>
              <a:rPr lang="es-CO" sz="1400" dirty="0" err="1"/>
              <a:t>ACM</a:t>
            </a:r>
            <a:endParaRPr lang="es-CO" sz="1400" dirty="0"/>
          </a:p>
          <a:p>
            <a:pPr algn="just"/>
            <a:r>
              <a:rPr lang="es-CO" sz="1400" dirty="0"/>
              <a:t>HERRERA-VIEDMA, Enrique y LÓPEZ-GIJÓN, Javier. El Modelo </a:t>
            </a:r>
            <a:r>
              <a:rPr lang="es-CO" sz="1400" dirty="0" err="1"/>
              <a:t>LibQual</a:t>
            </a:r>
            <a:r>
              <a:rPr lang="es-CO" sz="1400" dirty="0"/>
              <a:t>+  y SECABA para la evaluación de calidad de bibliotecas universitarias basada en satisfacción de usuarios. En: XVI Asamblea Anual de </a:t>
            </a:r>
            <a:r>
              <a:rPr lang="es-CO" sz="1400" dirty="0" err="1"/>
              <a:t>Rebiun</a:t>
            </a:r>
            <a:r>
              <a:rPr lang="es-CO" sz="1400" dirty="0"/>
              <a:t> (16: Cádiz). Memorias. Cádiz: </a:t>
            </a:r>
            <a:r>
              <a:rPr lang="es-CO" sz="1400" dirty="0" err="1"/>
              <a:t>Rebiun</a:t>
            </a:r>
            <a:r>
              <a:rPr lang="es-CO" sz="1400" dirty="0"/>
              <a:t>, 2008. </a:t>
            </a:r>
            <a:r>
              <a:rPr lang="en-US" sz="1400" dirty="0"/>
              <a:t>6 p.</a:t>
            </a:r>
            <a:endParaRPr lang="es-CO" sz="1400" dirty="0"/>
          </a:p>
          <a:p>
            <a:pPr algn="just"/>
            <a:r>
              <a:rPr lang="en-US" sz="1400" dirty="0"/>
              <a:t>HUGHES-HASSEL, Sandra and BISHOP, Kay. "Using focus group interviews to improve library services for youth."[Online] In: Teacher Librarian,  October 2004, Vol. 32, no. 1, p. 8-12. [</a:t>
            </a:r>
            <a:r>
              <a:rPr lang="en-US" sz="1400" dirty="0" err="1"/>
              <a:t>Citado</a:t>
            </a:r>
            <a:r>
              <a:rPr lang="en-US" sz="1400" dirty="0"/>
              <a:t> 25 de </a:t>
            </a:r>
            <a:r>
              <a:rPr lang="en-US" sz="1400" dirty="0" err="1"/>
              <a:t>febrero</a:t>
            </a:r>
            <a:r>
              <a:rPr lang="en-US" sz="1400" dirty="0"/>
              <a:t> de 2012] </a:t>
            </a:r>
            <a:r>
              <a:rPr lang="en-US" sz="1400" dirty="0" err="1"/>
              <a:t>Disponible</a:t>
            </a:r>
            <a:r>
              <a:rPr lang="en-US" sz="1400" dirty="0"/>
              <a:t> en </a:t>
            </a:r>
            <a:r>
              <a:rPr lang="en-US" sz="1400" dirty="0" err="1"/>
              <a:t>MasterFILE</a:t>
            </a:r>
            <a:r>
              <a:rPr lang="en-US" sz="1400" dirty="0"/>
              <a:t> Elite, </a:t>
            </a:r>
            <a:r>
              <a:rPr lang="en-US" sz="1400" dirty="0" err="1"/>
              <a:t>EBSCOhost</a:t>
            </a:r>
            <a:endParaRPr lang="es-CO" sz="1400" dirty="0"/>
          </a:p>
          <a:p>
            <a:pPr algn="just"/>
            <a:r>
              <a:rPr lang="en-US" sz="1400" dirty="0"/>
              <a:t>HULBERT, D. Assertive management in libraries. In: Journal of Academic Librarianship, 1990, vol. 16, no. 3, p. 158.</a:t>
            </a:r>
            <a:endParaRPr lang="es-CO" sz="1400" dirty="0"/>
          </a:p>
          <a:p>
            <a:pPr algn="just"/>
            <a:endParaRPr lang="es-CO" sz="1400" dirty="0"/>
          </a:p>
        </p:txBody>
      </p:sp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230832" y="53752"/>
            <a:ext cx="8229600" cy="1143000"/>
          </a:xfrm>
        </p:spPr>
        <p:txBody>
          <a:bodyPr>
            <a:normAutofit/>
          </a:bodyPr>
          <a:lstStyle/>
          <a:p>
            <a:r>
              <a:rPr lang="es-CO" sz="6000" b="1" dirty="0" smtClean="0"/>
              <a:t>Bibliografía</a:t>
            </a:r>
            <a:endParaRPr lang="es-CO" sz="6000" b="1" dirty="0"/>
          </a:p>
        </p:txBody>
      </p:sp>
    </p:spTree>
    <p:extLst>
      <p:ext uri="{BB962C8B-B14F-4D97-AF65-F5344CB8AC3E}">
        <p14:creationId xmlns:p14="http://schemas.microsoft.com/office/powerpoint/2010/main" val="144570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6512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6512" y="260648"/>
            <a:ext cx="9144000" cy="4525963"/>
          </a:xfrm>
        </p:spPr>
        <p:txBody>
          <a:bodyPr>
            <a:noAutofit/>
          </a:bodyPr>
          <a:lstStyle/>
          <a:p>
            <a:pPr algn="just"/>
            <a:r>
              <a:rPr lang="en-US" sz="1400" dirty="0" err="1"/>
              <a:t>KAJKO-MATTSSON</a:t>
            </a:r>
            <a:r>
              <a:rPr lang="en-US" sz="1400" dirty="0"/>
              <a:t>, Mira. SLA management process model. En: </a:t>
            </a:r>
            <a:r>
              <a:rPr lang="en-US" sz="1400" dirty="0" err="1"/>
              <a:t>ICIS</a:t>
            </a:r>
            <a:r>
              <a:rPr lang="en-US" sz="1400" dirty="0"/>
              <a:t> '09 Proceedings of the 2nd International Conference on Interaction Sciences: Information Technology, Culture and Human. (2 : 24-26 Nov. : </a:t>
            </a:r>
            <a:r>
              <a:rPr lang="en-US" sz="1400" dirty="0" err="1"/>
              <a:t>Seul</a:t>
            </a:r>
            <a:r>
              <a:rPr lang="en-US" sz="1400" dirty="0"/>
              <a:t>, Korea). </a:t>
            </a:r>
            <a:r>
              <a:rPr lang="en-US" sz="1400" dirty="0" err="1"/>
              <a:t>Seul</a:t>
            </a:r>
            <a:r>
              <a:rPr lang="en-US" sz="1400" dirty="0"/>
              <a:t>, Korea: </a:t>
            </a:r>
            <a:r>
              <a:rPr lang="en-US" sz="1400" dirty="0" err="1"/>
              <a:t>ICIS</a:t>
            </a:r>
            <a:r>
              <a:rPr lang="en-US" sz="1400" dirty="0"/>
              <a:t>, 2009. p. 240-249.</a:t>
            </a:r>
            <a:endParaRPr lang="es-CO" sz="1400" dirty="0"/>
          </a:p>
          <a:p>
            <a:pPr algn="just"/>
            <a:r>
              <a:rPr lang="en-US" sz="1400" dirty="0"/>
              <a:t>LACY, Shirley and  MACFARLANE, Ivor. Service Transition Book (</a:t>
            </a:r>
            <a:r>
              <a:rPr lang="en-US" sz="1400" dirty="0" err="1"/>
              <a:t>Itil</a:t>
            </a:r>
            <a:r>
              <a:rPr lang="en-US" sz="1400" dirty="0"/>
              <a:t>). United States: The Stationery Office, 2007. </a:t>
            </a:r>
            <a:endParaRPr lang="es-CO" sz="1400" dirty="0"/>
          </a:p>
          <a:p>
            <a:pPr algn="just"/>
            <a:r>
              <a:rPr lang="en-US" sz="1400" dirty="0" err="1"/>
              <a:t>LALIWALA</a:t>
            </a:r>
            <a:r>
              <a:rPr lang="en-US" sz="1400" dirty="0"/>
              <a:t>, </a:t>
            </a:r>
            <a:r>
              <a:rPr lang="en-US" sz="1400" dirty="0" err="1"/>
              <a:t>Zakir</a:t>
            </a:r>
            <a:r>
              <a:rPr lang="en-US" sz="1400" dirty="0"/>
              <a:t> and </a:t>
            </a:r>
            <a:r>
              <a:rPr lang="en-US" sz="1400" dirty="0" err="1"/>
              <a:t>CHAUDHARY</a:t>
            </a:r>
            <a:r>
              <a:rPr lang="en-US" sz="1400" dirty="0"/>
              <a:t>, Sanjay. Service grouping and group notification in grid business process. En: COMPUTE '08 Proceedings of the 1st Bangalore Annual Compute Conference (01: New York). Proceedings. New York: ACM, 2008</a:t>
            </a:r>
            <a:endParaRPr lang="es-CO" sz="1400" dirty="0"/>
          </a:p>
          <a:p>
            <a:pPr algn="just"/>
            <a:r>
              <a:rPr lang="en-US" sz="1400" dirty="0"/>
              <a:t>LARSON, Kent D. The role of service level agreements in IT Service Delivery . </a:t>
            </a:r>
            <a:r>
              <a:rPr lang="es-CO" sz="1400" dirty="0"/>
              <a:t>[Online]. En: </a:t>
            </a:r>
            <a:r>
              <a:rPr lang="es-CO" sz="1400" dirty="0" err="1"/>
              <a:t>Information</a:t>
            </a:r>
            <a:r>
              <a:rPr lang="es-CO" sz="1400" dirty="0"/>
              <a:t> Management &amp; </a:t>
            </a:r>
            <a:r>
              <a:rPr lang="es-CO" sz="1400" dirty="0" err="1"/>
              <a:t>Computer</a:t>
            </a:r>
            <a:r>
              <a:rPr lang="es-CO" sz="1400" dirty="0"/>
              <a:t> Security, 1998, Vol. 6, No. 3, p. 128-132 [Citado el 04 de marzo de 2012] Disponible en la base de datos </a:t>
            </a:r>
            <a:r>
              <a:rPr lang="es-CO" sz="1400" dirty="0" err="1"/>
              <a:t>Emerald</a:t>
            </a:r>
            <a:r>
              <a:rPr lang="es-CO" sz="1400" dirty="0"/>
              <a:t>.</a:t>
            </a:r>
          </a:p>
          <a:p>
            <a:pPr algn="just"/>
            <a:r>
              <a:rPr lang="en-US" sz="1400" dirty="0" err="1"/>
              <a:t>MARRONE</a:t>
            </a:r>
            <a:r>
              <a:rPr lang="en-US" sz="1400" dirty="0"/>
              <a:t>, M. AND KOLBE, </a:t>
            </a:r>
            <a:r>
              <a:rPr lang="en-US" sz="1400" dirty="0" err="1"/>
              <a:t>L.M</a:t>
            </a:r>
            <a:r>
              <a:rPr lang="en-US" sz="1400" dirty="0"/>
              <a:t>. Impact of IT Service Management Frameworks on the IT Organization. In: Business &amp; Information Systems Engineering, Feb 2011, vol. 3, no. 1, p. 5-18.</a:t>
            </a:r>
            <a:endParaRPr lang="es-CO" sz="1400" dirty="0"/>
          </a:p>
          <a:p>
            <a:pPr algn="just"/>
            <a:r>
              <a:rPr lang="es-CO" sz="1400" dirty="0" err="1"/>
              <a:t>PALIWAL</a:t>
            </a:r>
            <a:r>
              <a:rPr lang="es-CO" sz="1400" dirty="0"/>
              <a:t>, </a:t>
            </a:r>
            <a:r>
              <a:rPr lang="es-CO" sz="1400" dirty="0" err="1"/>
              <a:t>Aabhas</a:t>
            </a:r>
            <a:r>
              <a:rPr lang="es-CO" sz="1400" dirty="0"/>
              <a:t> V. et. al. </a:t>
            </a:r>
            <a:r>
              <a:rPr lang="en-US" sz="1400" dirty="0"/>
              <a:t>Web Service Discovery via Semantic Association Ranking and </a:t>
            </a:r>
            <a:r>
              <a:rPr lang="en-US" sz="1400" dirty="0" err="1"/>
              <a:t>Hyperclique</a:t>
            </a:r>
            <a:r>
              <a:rPr lang="en-US" sz="1400" dirty="0"/>
              <a:t> Pattern Discovery. En: WI '06 Proceedings of the 2006 IEEE/WIC/ACM International Conference on Web Intelligence. (6: Washington, DC, USA). Proceedings. Washington, DC, USA: IEEE Computer Society, 2006. </a:t>
            </a:r>
            <a:endParaRPr lang="es-CO" sz="1400" dirty="0"/>
          </a:p>
          <a:p>
            <a:pPr algn="just"/>
            <a:r>
              <a:rPr lang="es-CO" sz="1400" dirty="0"/>
              <a:t>PONTIFICIA UNIVERSIDAD </a:t>
            </a:r>
            <a:r>
              <a:rPr lang="es-CO" sz="1400" dirty="0" err="1"/>
              <a:t>JAVERIAANA</a:t>
            </a:r>
            <a:r>
              <a:rPr lang="es-CO" sz="1400" dirty="0"/>
              <a:t>. Biblioteca. [online]. Cali: Pontificia Universidad Javeriana, 2012 [Citado 18 de enero de 2012] URL disponible en http://www.puj.edu.co/Paginas/Servicios/Biblioteca/Biblioteca_Index.aspx</a:t>
            </a:r>
          </a:p>
          <a:p>
            <a:pPr algn="just"/>
            <a:r>
              <a:rPr lang="en-US" sz="1400" dirty="0"/>
              <a:t>PUGH, L.C. Leading and learning: how to get the best out of library staff. </a:t>
            </a:r>
            <a:r>
              <a:rPr lang="en-US" sz="1400" dirty="0" err="1"/>
              <a:t>Londres</a:t>
            </a:r>
            <a:r>
              <a:rPr lang="en-US" sz="1400" dirty="0"/>
              <a:t>: Scarecrow Press. 2001.</a:t>
            </a:r>
            <a:endParaRPr lang="es-CO" sz="1400" dirty="0"/>
          </a:p>
          <a:p>
            <a:pPr algn="just"/>
            <a:r>
              <a:rPr lang="en-US" sz="1400" dirty="0" err="1"/>
              <a:t>RAFFOUL</a:t>
            </a:r>
            <a:r>
              <a:rPr lang="en-US" sz="1400" dirty="0"/>
              <a:t>, Eduardo, et. al.  “Quality model for the selection of floss-based issue tracking system”. En: SE '08 Proceedings of the </a:t>
            </a:r>
            <a:r>
              <a:rPr lang="en-US" sz="1400" dirty="0" err="1"/>
              <a:t>IASTED</a:t>
            </a:r>
            <a:r>
              <a:rPr lang="en-US" sz="1400" dirty="0"/>
              <a:t> International Conference on Software Engineering. (1: United States). Proceedings. United States: </a:t>
            </a:r>
            <a:r>
              <a:rPr lang="en-US" sz="1400" dirty="0" err="1"/>
              <a:t>ACTA</a:t>
            </a:r>
            <a:r>
              <a:rPr lang="en-US" sz="1400" dirty="0"/>
              <a:t> Press Anaheim, 2008.</a:t>
            </a:r>
            <a:endParaRPr lang="es-CO" sz="1400" dirty="0"/>
          </a:p>
          <a:p>
            <a:pPr algn="just"/>
            <a:r>
              <a:rPr lang="en-US" sz="1400" dirty="0" err="1"/>
              <a:t>SAHAI</a:t>
            </a:r>
            <a:r>
              <a:rPr lang="en-US" sz="1400" dirty="0"/>
              <a:t>, </a:t>
            </a:r>
            <a:r>
              <a:rPr lang="en-US" sz="1400" dirty="0" err="1"/>
              <a:t>Akhil</a:t>
            </a:r>
            <a:r>
              <a:rPr lang="en-US" sz="1400" dirty="0"/>
              <a:t>; DURANTE, Anna y </a:t>
            </a:r>
            <a:r>
              <a:rPr lang="en-US" sz="1400" dirty="0" err="1"/>
              <a:t>MACHIRAJU</a:t>
            </a:r>
            <a:r>
              <a:rPr lang="en-US" sz="1400" dirty="0"/>
              <a:t>, Vijay. Towards Automated SLA Management for Web Services [Online]. </a:t>
            </a:r>
            <a:r>
              <a:rPr lang="es-CO" sz="1400" dirty="0"/>
              <a:t>Palo Alto: HP </a:t>
            </a:r>
            <a:r>
              <a:rPr lang="es-CO" sz="1400" dirty="0" err="1"/>
              <a:t>Laboratories</a:t>
            </a:r>
            <a:r>
              <a:rPr lang="es-CO" sz="1400" dirty="0"/>
              <a:t>, 2002. 32 p. [Citado 01 de marzo de 2012] URL disponible en http://www.hpl.hp.com/techreports/2001/HPL-2001-310R1.pdf</a:t>
            </a:r>
          </a:p>
          <a:p>
            <a:pPr algn="just"/>
            <a:r>
              <a:rPr lang="en-US" sz="1400" dirty="0" err="1"/>
              <a:t>SAULNIER</a:t>
            </a:r>
            <a:r>
              <a:rPr lang="en-US" sz="1400" dirty="0"/>
              <a:t>, </a:t>
            </a:r>
            <a:r>
              <a:rPr lang="en-US" sz="1400" dirty="0" err="1"/>
              <a:t>B.M</a:t>
            </a:r>
            <a:r>
              <a:rPr lang="en-US" sz="1400" dirty="0"/>
              <a:t>., LANDRY, J.P., </a:t>
            </a:r>
            <a:r>
              <a:rPr lang="en-US" sz="1400" dirty="0" err="1"/>
              <a:t>LONGENECKER</a:t>
            </a:r>
            <a:r>
              <a:rPr lang="en-US" sz="1400" dirty="0"/>
              <a:t>, </a:t>
            </a:r>
            <a:r>
              <a:rPr lang="en-US" sz="1400" dirty="0" err="1"/>
              <a:t>J.H.E</a:t>
            </a:r>
            <a:r>
              <a:rPr lang="en-US" sz="1400" dirty="0"/>
              <a:t>. AND WAGNER, </a:t>
            </a:r>
            <a:r>
              <a:rPr lang="en-US" sz="1400" dirty="0" err="1"/>
              <a:t>T.A</a:t>
            </a:r>
            <a:r>
              <a:rPr lang="en-US" sz="1400" dirty="0"/>
              <a:t>. From Teaching to Learning: Learner-Centered Teaching and Assessment in Information Systems Education. In: Journal of Information Systems Education, Summer, 2008, vol. 19, no. 2, p. 169-174.</a:t>
            </a:r>
            <a:endParaRPr lang="es-CO" sz="1400" dirty="0"/>
          </a:p>
          <a:p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245960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6512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991269"/>
            <a:ext cx="8820472" cy="4525963"/>
          </a:xfrm>
        </p:spPr>
        <p:txBody>
          <a:bodyPr>
            <a:noAutofit/>
          </a:bodyPr>
          <a:lstStyle/>
          <a:p>
            <a:pPr algn="just"/>
            <a:r>
              <a:rPr lang="en-US" sz="1400" dirty="0"/>
              <a:t>SOFTWARE ENGINEERING INSTITUTE. </a:t>
            </a:r>
            <a:r>
              <a:rPr lang="en-US" sz="1400" dirty="0" err="1"/>
              <a:t>CMMI</a:t>
            </a:r>
            <a:r>
              <a:rPr lang="en-US" sz="1400" dirty="0"/>
              <a:t> for Service.  [online] Pittsburgh: Carnegie Mellon University, 2010 [</a:t>
            </a:r>
            <a:r>
              <a:rPr lang="en-US" sz="1400" dirty="0" err="1"/>
              <a:t>Citado</a:t>
            </a:r>
            <a:r>
              <a:rPr lang="en-US" sz="1400" dirty="0"/>
              <a:t> 13-feb-2012] </a:t>
            </a:r>
            <a:r>
              <a:rPr lang="en-US" sz="1400" dirty="0" err="1"/>
              <a:t>Disponible</a:t>
            </a:r>
            <a:r>
              <a:rPr lang="en-US" sz="1400" dirty="0"/>
              <a:t> en Internet: http://www.sei.cmu.edu/cmmi/solutions/acq/?location=tertiary-nav&amp;source=652886</a:t>
            </a:r>
            <a:endParaRPr lang="es-CO" sz="1400" dirty="0"/>
          </a:p>
          <a:p>
            <a:pPr algn="just"/>
            <a:r>
              <a:rPr lang="en-US" sz="1400" dirty="0"/>
              <a:t>SOFTWARE ENGINEERING INSTITUTE. </a:t>
            </a:r>
            <a:r>
              <a:rPr lang="en-US" sz="1400" dirty="0" err="1"/>
              <a:t>CMMI</a:t>
            </a:r>
            <a:r>
              <a:rPr lang="en-US" sz="1400" dirty="0"/>
              <a:t> for Development. [online] Op. </a:t>
            </a:r>
            <a:r>
              <a:rPr lang="en-US" sz="1400" dirty="0" err="1"/>
              <a:t>Cit</a:t>
            </a:r>
            <a:r>
              <a:rPr lang="en-US" sz="1400" dirty="0"/>
              <a:t>.,Pittsburgh: Carnegie Mellon University, 2012 [</a:t>
            </a:r>
            <a:r>
              <a:rPr lang="en-US" sz="1400" dirty="0" err="1"/>
              <a:t>Citado</a:t>
            </a:r>
            <a:r>
              <a:rPr lang="en-US" sz="1400" dirty="0"/>
              <a:t> 13-feb-2012] </a:t>
            </a:r>
            <a:r>
              <a:rPr lang="en-US" sz="1400" dirty="0" err="1"/>
              <a:t>Disponible</a:t>
            </a:r>
            <a:r>
              <a:rPr lang="en-US" sz="1400" dirty="0"/>
              <a:t> en Internet: http://www.sei.cmu.edu/cmmi/solutions/svc/?location=tertiary-nav&amp;source=652886</a:t>
            </a:r>
            <a:endParaRPr lang="es-CO" sz="1400" dirty="0"/>
          </a:p>
          <a:p>
            <a:pPr algn="just"/>
            <a:r>
              <a:rPr lang="en-US" sz="1400" dirty="0"/>
              <a:t>SOFTWARE ENGINEERING INSTITUTE. </a:t>
            </a:r>
            <a:r>
              <a:rPr lang="en-US" sz="1400" dirty="0" err="1"/>
              <a:t>CMMI</a:t>
            </a:r>
            <a:r>
              <a:rPr lang="en-US" sz="1400" dirty="0"/>
              <a:t> for services, version 1.3. </a:t>
            </a:r>
            <a:r>
              <a:rPr lang="es-CO" sz="1400" dirty="0"/>
              <a:t>Pittsburgh: Carnegie </a:t>
            </a:r>
            <a:r>
              <a:rPr lang="es-CO" sz="1400" dirty="0" err="1"/>
              <a:t>Mellon</a:t>
            </a:r>
            <a:r>
              <a:rPr lang="es-CO" sz="1400" dirty="0"/>
              <a:t> </a:t>
            </a:r>
            <a:r>
              <a:rPr lang="es-CO" sz="1400" dirty="0" err="1"/>
              <a:t>University</a:t>
            </a:r>
            <a:r>
              <a:rPr lang="es-CO" sz="1400" dirty="0"/>
              <a:t>, 2010.</a:t>
            </a:r>
          </a:p>
          <a:p>
            <a:pPr algn="just"/>
            <a:r>
              <a:rPr lang="es-CO" sz="1400" dirty="0" err="1"/>
              <a:t>SOLIMINE</a:t>
            </a:r>
            <a:r>
              <a:rPr lang="es-CO" sz="1400" dirty="0"/>
              <a:t>, Giovanni; DI </a:t>
            </a:r>
            <a:r>
              <a:rPr lang="es-CO" sz="1400" dirty="0" err="1"/>
              <a:t>DOMENICO</a:t>
            </a:r>
            <a:r>
              <a:rPr lang="es-CO" sz="1400" dirty="0"/>
              <a:t>, Giovanni y PÉREZ PULIDO, Margarita. Gestión y planificación en bibliotecas. Buenos Aires: </a:t>
            </a:r>
            <a:r>
              <a:rPr lang="es-CO" sz="1400" dirty="0" err="1"/>
              <a:t>Alfagrama</a:t>
            </a:r>
            <a:r>
              <a:rPr lang="es-CO" sz="1400" dirty="0"/>
              <a:t>, 2010. 318 p. ISBN 9871305532</a:t>
            </a:r>
          </a:p>
          <a:p>
            <a:pPr algn="just"/>
            <a:r>
              <a:rPr lang="en-US" sz="1400" dirty="0"/>
              <a:t>STORYTELLING IN the Context of Modern Library Technology. In: Library Technology Reports [serial on the Internet]. Vol. 45, No. 7(2009, Oct); p.  9-14 . [cited October 19, 2011]; Available from: </a:t>
            </a:r>
            <a:r>
              <a:rPr lang="en-US" sz="1400" dirty="0" err="1"/>
              <a:t>MasterFILE</a:t>
            </a:r>
            <a:r>
              <a:rPr lang="en-US" sz="1400" dirty="0"/>
              <a:t> Elite.</a:t>
            </a:r>
            <a:endParaRPr lang="es-CO" sz="1400" dirty="0"/>
          </a:p>
          <a:p>
            <a:pPr algn="just"/>
            <a:r>
              <a:rPr lang="es-CO" sz="1400" dirty="0"/>
              <a:t>UNIVERSIDAD </a:t>
            </a:r>
            <a:r>
              <a:rPr lang="es-CO" sz="1400" dirty="0" err="1"/>
              <a:t>AUTONOMA</a:t>
            </a:r>
            <a:r>
              <a:rPr lang="es-CO" sz="1400" dirty="0"/>
              <a:t> DE OCCIDENTE. Biblioteca [online]. Cali: Universidad </a:t>
            </a:r>
            <a:r>
              <a:rPr lang="es-CO" sz="1400" dirty="0" err="1"/>
              <a:t>Autonoma</a:t>
            </a:r>
            <a:r>
              <a:rPr lang="es-CO" sz="1400" dirty="0"/>
              <a:t> de Occidente, 2012 [Citado 18 de enero de 2012] URL disponible. http://dali.uao.edu.co:7777/portal/page?_pageid=246,851690&amp;_dad=portal&amp;_schema=PORTAL</a:t>
            </a:r>
          </a:p>
          <a:p>
            <a:pPr algn="just"/>
            <a:r>
              <a:rPr lang="es-CO" sz="1400" dirty="0"/>
              <a:t>UNIVERSIDAD DEL VALLE. División de Bibliotecas. [Online]. Cali: </a:t>
            </a:r>
            <a:r>
              <a:rPr lang="es-CO" sz="1400" dirty="0" err="1"/>
              <a:t>Universdad</a:t>
            </a:r>
            <a:r>
              <a:rPr lang="es-CO" sz="1400" dirty="0"/>
              <a:t> del Valle, 2011 [Citado el 10 de noviembre de 2011]. URL Disponible en </a:t>
            </a:r>
            <a:r>
              <a:rPr lang="es-CO" sz="1400" u="sng" dirty="0">
                <a:hlinkClick r:id="rId3"/>
              </a:rPr>
              <a:t>http://biblioteca.univalle.edu.co/</a:t>
            </a:r>
            <a:endParaRPr lang="es-CO" sz="1400" dirty="0"/>
          </a:p>
          <a:p>
            <a:pPr algn="just"/>
            <a:r>
              <a:rPr lang="es-CO" sz="1400" dirty="0"/>
              <a:t>UNIVERSIDAD ICESI. Acuerdo de Nivel de Servicios. [Documento electrónico]. Cali: Universidad Icesi, 2011. 2 p. [Citado el 01 de marzo de 2012] Disponible en la Intranet de la Universidad.</a:t>
            </a:r>
          </a:p>
          <a:p>
            <a:pPr algn="just"/>
            <a:r>
              <a:rPr lang="en-US" sz="1400" dirty="0" err="1"/>
              <a:t>VARON</a:t>
            </a:r>
            <a:r>
              <a:rPr lang="en-US" sz="1400" dirty="0"/>
              <a:t>, E. Smarter IT Service Delivery. In: CIO, 2006, vol. 19, no. 22, p. 20-20.</a:t>
            </a:r>
            <a:endParaRPr lang="es-CO" sz="1400" dirty="0"/>
          </a:p>
          <a:p>
            <a:pPr algn="just"/>
            <a:r>
              <a:rPr lang="en-US" sz="1400" dirty="0"/>
              <a:t>WALKER, </a:t>
            </a:r>
            <a:r>
              <a:rPr lang="en-US" sz="1400" dirty="0" err="1"/>
              <a:t>A.J</a:t>
            </a:r>
            <a:r>
              <a:rPr lang="en-US" sz="1400" dirty="0"/>
              <a:t>. Enterprise Maturity Models: Have We Lost the Plot?.[online]. </a:t>
            </a:r>
            <a:r>
              <a:rPr lang="es-CO" sz="1400" dirty="0"/>
              <a:t>In: </a:t>
            </a:r>
            <a:r>
              <a:rPr lang="es-CO" sz="1400" dirty="0" err="1"/>
              <a:t>Computer</a:t>
            </a:r>
            <a:r>
              <a:rPr lang="es-CO" sz="1400" dirty="0"/>
              <a:t>, Nov., 2008, Vol. 41 , No. 11, p. 96 – 98. [Citado el 02 de noviembre de 2011] Disponible en IEEE </a:t>
            </a:r>
            <a:r>
              <a:rPr lang="es-CO" sz="1400" dirty="0" err="1"/>
              <a:t>Xplore</a:t>
            </a:r>
            <a:endParaRPr lang="es-CO" sz="1400" dirty="0"/>
          </a:p>
          <a:p>
            <a:pPr algn="just"/>
            <a:r>
              <a:rPr lang="en-US" sz="1400" dirty="0" err="1"/>
              <a:t>ZHANGY</a:t>
            </a:r>
            <a:r>
              <a:rPr lang="en-US" sz="1400" dirty="0"/>
              <a:t>, Ying, et. al. Facilitating meetings with playful feedback. En: CHI </a:t>
            </a:r>
            <a:r>
              <a:rPr lang="en-US" sz="1400" dirty="0" err="1"/>
              <a:t>EA</a:t>
            </a:r>
            <a:r>
              <a:rPr lang="en-US" sz="1400" dirty="0"/>
              <a:t> '10 Proceedings of the 28th of the international conference extended abstracts on Human factors in computing systems (26: 10-15 : Abril : New York). Proceedings. New York : ACM, 2010. p. 4033-4038.</a:t>
            </a:r>
            <a:endParaRPr lang="es-CO" sz="1400" dirty="0"/>
          </a:p>
          <a:p>
            <a:pPr algn="just"/>
            <a:endParaRPr lang="es-CO" sz="1400" dirty="0"/>
          </a:p>
        </p:txBody>
      </p:sp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467544" y="-90264"/>
            <a:ext cx="8229600" cy="1143000"/>
          </a:xfrm>
        </p:spPr>
        <p:txBody>
          <a:bodyPr>
            <a:normAutofit/>
          </a:bodyPr>
          <a:lstStyle/>
          <a:p>
            <a:r>
              <a:rPr lang="es-CO" sz="6000" b="1" dirty="0" smtClean="0"/>
              <a:t>Bibliografía</a:t>
            </a:r>
            <a:endParaRPr lang="es-CO" sz="6000" b="1" dirty="0"/>
          </a:p>
        </p:txBody>
      </p:sp>
    </p:spTree>
    <p:extLst>
      <p:ext uri="{BB962C8B-B14F-4D97-AF65-F5344CB8AC3E}">
        <p14:creationId xmlns:p14="http://schemas.microsoft.com/office/powerpoint/2010/main" val="52801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756592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O" sz="4800" b="1" dirty="0" smtClean="0"/>
              <a:t>Con la </a:t>
            </a:r>
            <a:r>
              <a:rPr lang="es-CO" sz="6600" b="1" dirty="0" smtClean="0"/>
              <a:t>Ayuda</a:t>
            </a:r>
            <a:r>
              <a:rPr lang="es-CO" sz="4800" b="1" dirty="0" smtClean="0"/>
              <a:t> de…</a:t>
            </a:r>
            <a:endParaRPr lang="es-CO" sz="4800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21736"/>
            <a:ext cx="6552728" cy="444356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23528" y="2852936"/>
            <a:ext cx="19398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b="1" dirty="0" smtClean="0">
                <a:solidFill>
                  <a:srgbClr val="632523">
                    <a:alpha val="60000"/>
                  </a:srgbClr>
                </a:solidFill>
              </a:rPr>
              <a:t>HELP</a:t>
            </a:r>
            <a:endParaRPr lang="es-ES" sz="6600" b="1" dirty="0">
              <a:solidFill>
                <a:srgbClr val="632523">
                  <a:alpha val="60000"/>
                </a:srgb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 rot="1897302">
            <a:off x="6372200" y="908720"/>
            <a:ext cx="19398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b="1" dirty="0" smtClean="0">
                <a:solidFill>
                  <a:srgbClr val="632523">
                    <a:alpha val="60000"/>
                  </a:srgbClr>
                </a:solidFill>
              </a:rPr>
              <a:t>HELP</a:t>
            </a:r>
            <a:endParaRPr lang="es-ES" sz="6600" b="1" dirty="0">
              <a:solidFill>
                <a:srgbClr val="632523">
                  <a:alpha val="60000"/>
                </a:srgb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952639" y="5007411"/>
            <a:ext cx="19398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b="1" dirty="0" smtClean="0">
                <a:solidFill>
                  <a:srgbClr val="632523">
                    <a:alpha val="60000"/>
                  </a:srgbClr>
                </a:solidFill>
              </a:rPr>
              <a:t>HELP</a:t>
            </a:r>
            <a:endParaRPr lang="es-ES" sz="6600" b="1" dirty="0">
              <a:solidFill>
                <a:srgbClr val="632523">
                  <a:alpha val="60000"/>
                </a:srgb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 rot="20048654">
            <a:off x="467544" y="5380708"/>
            <a:ext cx="19398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b="1" dirty="0" smtClean="0">
                <a:solidFill>
                  <a:srgbClr val="632523">
                    <a:alpha val="60000"/>
                  </a:srgbClr>
                </a:solidFill>
              </a:rPr>
              <a:t>HELP</a:t>
            </a:r>
            <a:endParaRPr lang="es-ES" sz="6600" b="1" dirty="0">
              <a:solidFill>
                <a:srgbClr val="632523">
                  <a:alpha val="60000"/>
                </a:srgb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356468" y="5413239"/>
            <a:ext cx="19398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b="1" dirty="0" smtClean="0">
                <a:solidFill>
                  <a:srgbClr val="632523">
                    <a:alpha val="60000"/>
                  </a:srgbClr>
                </a:solidFill>
              </a:rPr>
              <a:t>HELP</a:t>
            </a:r>
            <a:endParaRPr lang="es-ES" sz="6600" b="1" dirty="0">
              <a:solidFill>
                <a:srgbClr val="632523">
                  <a:alpha val="60000"/>
                </a:srgb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707904" y="2492896"/>
            <a:ext cx="19398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b="1" dirty="0" smtClean="0">
                <a:solidFill>
                  <a:schemeClr val="bg1">
                    <a:alpha val="60000"/>
                  </a:schemeClr>
                </a:solidFill>
              </a:rPr>
              <a:t>HELP</a:t>
            </a:r>
            <a:endParaRPr lang="es-ES" sz="6600" b="1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 rot="5400000">
            <a:off x="7612462" y="3068960"/>
            <a:ext cx="19398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b="1" dirty="0" smtClean="0">
                <a:solidFill>
                  <a:srgbClr val="632523">
                    <a:alpha val="60000"/>
                  </a:srgbClr>
                </a:solidFill>
              </a:rPr>
              <a:t>HELP</a:t>
            </a:r>
            <a:endParaRPr lang="es-ES" sz="6600" b="1" dirty="0">
              <a:solidFill>
                <a:srgbClr val="632523">
                  <a:alpha val="60000"/>
                </a:srgb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 rot="8729787">
            <a:off x="339653" y="712614"/>
            <a:ext cx="19398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b="1" dirty="0" smtClean="0">
                <a:solidFill>
                  <a:schemeClr val="accent2">
                    <a:lumMod val="50000"/>
                    <a:alpha val="60000"/>
                  </a:schemeClr>
                </a:solidFill>
              </a:rPr>
              <a:t>HELP</a:t>
            </a:r>
            <a:endParaRPr lang="es-ES" sz="6600" b="1" dirty="0">
              <a:solidFill>
                <a:schemeClr val="accent2">
                  <a:lumMod val="50000"/>
                  <a:alpha val="60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 rot="1672926">
            <a:off x="2411760" y="4337228"/>
            <a:ext cx="19398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b="1" dirty="0" smtClean="0">
                <a:solidFill>
                  <a:schemeClr val="bg1">
                    <a:alpha val="60000"/>
                  </a:schemeClr>
                </a:solidFill>
              </a:rPr>
              <a:t>HELP</a:t>
            </a:r>
            <a:endParaRPr lang="es-ES" sz="6600" b="1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 rot="21417946">
            <a:off x="7170740" y="-33816"/>
            <a:ext cx="19398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b="1" dirty="0" smtClean="0">
                <a:solidFill>
                  <a:srgbClr val="632523">
                    <a:alpha val="60000"/>
                  </a:srgbClr>
                </a:solidFill>
              </a:rPr>
              <a:t>HELP</a:t>
            </a:r>
            <a:endParaRPr lang="es-ES" sz="6600" b="1" dirty="0">
              <a:solidFill>
                <a:srgbClr val="632523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98"/>
            <a:ext cx="5148064" cy="686408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4176464" cy="5280587"/>
          </a:xfrm>
          <a:prstGeom prst="rect">
            <a:avLst/>
          </a:prstGeom>
        </p:spPr>
      </p:pic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115616" y="4221088"/>
            <a:ext cx="8208912" cy="18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3600" b="1" dirty="0" smtClean="0">
                <a:solidFill>
                  <a:srgbClr val="FFFFFF"/>
                </a:solidFill>
              </a:rPr>
              <a:t>Uso del área de pro</a:t>
            </a:r>
            <a:r>
              <a:rPr lang="es-CO" sz="3600" b="1" dirty="0" smtClean="0"/>
              <a:t>ceso </a:t>
            </a:r>
            <a:r>
              <a:rPr lang="es-CO" sz="3600" b="1" dirty="0" err="1"/>
              <a:t>S</a:t>
            </a:r>
            <a:r>
              <a:rPr lang="es-CO" sz="3600" b="1" dirty="0" err="1" smtClean="0"/>
              <a:t>ervice</a:t>
            </a:r>
            <a:r>
              <a:rPr lang="es-CO" sz="3600" b="1" dirty="0" smtClean="0"/>
              <a:t> </a:t>
            </a:r>
            <a:r>
              <a:rPr lang="es-CO" sz="3600" b="1" dirty="0" err="1"/>
              <a:t>D</a:t>
            </a:r>
            <a:r>
              <a:rPr lang="es-CO" sz="3600" b="1" dirty="0" err="1" smtClean="0"/>
              <a:t>elivery</a:t>
            </a:r>
            <a:r>
              <a:rPr lang="es-CO" sz="3600" b="1" dirty="0" smtClean="0"/>
              <a:t>  </a:t>
            </a:r>
            <a:r>
              <a:rPr lang="es-CO" sz="3600" b="1" dirty="0" smtClean="0">
                <a:solidFill>
                  <a:srgbClr val="FFFFFF"/>
                </a:solidFill>
              </a:rPr>
              <a:t>(SD) de </a:t>
            </a:r>
            <a:r>
              <a:rPr lang="es-CO" sz="4800" b="1" dirty="0" err="1" smtClean="0">
                <a:solidFill>
                  <a:srgbClr val="FFFFFF"/>
                </a:solidFill>
              </a:rPr>
              <a:t>CMMI</a:t>
            </a:r>
            <a:r>
              <a:rPr lang="es-CO" sz="3600" b="1" dirty="0" smtClean="0">
                <a:solidFill>
                  <a:srgbClr val="FFFFFF"/>
                </a:solidFill>
              </a:rPr>
              <a:t> </a:t>
            </a:r>
            <a:r>
              <a:rPr lang="es-CO" sz="3600" b="1" dirty="0" err="1" smtClean="0">
                <a:solidFill>
                  <a:srgbClr val="FFFFFF"/>
                </a:solidFill>
              </a:rPr>
              <a:t>for</a:t>
            </a:r>
            <a:r>
              <a:rPr lang="es-CO" sz="3600" b="1" dirty="0" smtClean="0">
                <a:solidFill>
                  <a:srgbClr val="FFFFFF"/>
                </a:solidFill>
              </a:rPr>
              <a:t> </a:t>
            </a:r>
            <a:r>
              <a:rPr lang="es-CO" sz="3600" b="1" dirty="0" err="1"/>
              <a:t>S</a:t>
            </a:r>
            <a:r>
              <a:rPr lang="es-CO" sz="3600" b="1" dirty="0" err="1" smtClean="0"/>
              <a:t>ervices</a:t>
            </a:r>
            <a:r>
              <a:rPr lang="es-CO" sz="3600" b="1" dirty="0" smtClean="0"/>
              <a:t>, versión 1.3 </a:t>
            </a:r>
            <a:r>
              <a:rPr lang="es-CO" sz="3600" b="1" dirty="0" smtClean="0">
                <a:solidFill>
                  <a:srgbClr val="FFFFFF"/>
                </a:solidFill>
              </a:rPr>
              <a:t>como guía para se</a:t>
            </a:r>
            <a:r>
              <a:rPr lang="es-CO" sz="3600" b="1" dirty="0" smtClean="0"/>
              <a:t>rvicios en bibliotecas </a:t>
            </a:r>
            <a:r>
              <a:rPr lang="es-CO" sz="3600" b="1" dirty="0" smtClean="0">
                <a:solidFill>
                  <a:srgbClr val="FFFFFF"/>
                </a:solidFill>
              </a:rPr>
              <a:t>universitarias en </a:t>
            </a:r>
            <a:r>
              <a:rPr lang="es-CO" sz="3600" b="1" dirty="0" smtClean="0"/>
              <a:t>el Valle del Cauca</a:t>
            </a:r>
            <a:endParaRPr lang="es-CO" sz="3600" dirty="0" smtClean="0"/>
          </a:p>
          <a:p>
            <a:pPr algn="ctr"/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367227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3000" detail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6885384" cy="688538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972616" y="-171400"/>
            <a:ext cx="9361040" cy="2304256"/>
          </a:xfrm>
        </p:spPr>
        <p:txBody>
          <a:bodyPr>
            <a:normAutofit/>
          </a:bodyPr>
          <a:lstStyle/>
          <a:p>
            <a:pPr algn="r"/>
            <a:r>
              <a:rPr lang="es-ES" sz="6000" b="1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ibliotecas </a:t>
            </a:r>
            <a:r>
              <a:rPr lang="es-ES" sz="6700" b="1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iglos </a:t>
            </a:r>
            <a:b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6700" b="1" dirty="0" smtClean="0">
                <a:solidFill>
                  <a:schemeClr val="accent1">
                    <a:lumMod val="50000"/>
                  </a:schemeClr>
                </a:solidFill>
              </a:rPr>
              <a:t>XIX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s-ES" sz="6700" b="1" dirty="0" smtClean="0">
                <a:solidFill>
                  <a:schemeClr val="accent1">
                    <a:lumMod val="50000"/>
                  </a:schemeClr>
                </a:solidFill>
              </a:rPr>
              <a:t>XX</a:t>
            </a:r>
            <a:endParaRPr lang="es-ES" sz="6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-324544" y="2204864"/>
            <a:ext cx="58008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b="1" dirty="0" smtClean="0">
              <a:solidFill>
                <a:srgbClr val="800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s-CO" sz="3600" b="1" dirty="0" smtClean="0">
                <a:solidFill>
                  <a:srgbClr val="800000"/>
                </a:solidFill>
              </a:rPr>
              <a:t>Almacén de documentos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s-CO" sz="3600" b="1" dirty="0" smtClean="0">
              <a:solidFill>
                <a:srgbClr val="800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s-CO" sz="3600" b="1" dirty="0" smtClean="0">
                <a:solidFill>
                  <a:srgbClr val="800000"/>
                </a:solidFill>
              </a:rPr>
              <a:t>Proliferación de </a:t>
            </a:r>
            <a:r>
              <a:rPr lang="es-CO" sz="3600" b="1" dirty="0">
                <a:solidFill>
                  <a:srgbClr val="800000"/>
                </a:solidFill>
              </a:rPr>
              <a:t>formatos como audio, video y microfilm</a:t>
            </a:r>
            <a:endParaRPr lang="es-CO" sz="3600" b="1" dirty="0" smtClean="0">
              <a:solidFill>
                <a:srgbClr val="800000"/>
              </a:solidFill>
            </a:endParaRPr>
          </a:p>
          <a:p>
            <a:endParaRPr lang="es-CO" dirty="0" smtClean="0"/>
          </a:p>
          <a:p>
            <a:endParaRPr lang="es-CO" dirty="0" smtClean="0"/>
          </a:p>
          <a:p>
            <a:pPr marL="285750" indent="-285750">
              <a:buFont typeface="Arial" pitchFamily="34" charset="0"/>
              <a:buChar char="•"/>
            </a:pPr>
            <a:endParaRPr lang="es-CO" dirty="0" smtClean="0"/>
          </a:p>
          <a:p>
            <a:pPr marL="285750" indent="-285750">
              <a:buFont typeface="Arial" pitchFamily="34" charset="0"/>
              <a:buChar char="•"/>
            </a:pPr>
            <a:endParaRPr lang="es-CO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284984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-2289448" y="548680"/>
            <a:ext cx="10173816" cy="2952328"/>
          </a:xfrm>
        </p:spPr>
        <p:txBody>
          <a:bodyPr>
            <a:normAutofit/>
          </a:bodyPr>
          <a:lstStyle/>
          <a:p>
            <a:r>
              <a:rPr lang="es-CO" sz="6000" b="1" dirty="0" smtClean="0">
                <a:solidFill>
                  <a:srgbClr val="800000"/>
                </a:solidFill>
              </a:rPr>
              <a:t>5</a:t>
            </a:r>
            <a:r>
              <a:rPr lang="es-CO" b="1" dirty="0" smtClean="0">
                <a:solidFill>
                  <a:srgbClr val="800000"/>
                </a:solidFill>
              </a:rPr>
              <a:t> Principios de </a:t>
            </a:r>
            <a:br>
              <a:rPr lang="es-CO" b="1" dirty="0" smtClean="0">
                <a:solidFill>
                  <a:srgbClr val="800000"/>
                </a:solidFill>
              </a:rPr>
            </a:br>
            <a:r>
              <a:rPr lang="es-CO" sz="6000" b="1" dirty="0" smtClean="0">
                <a:solidFill>
                  <a:srgbClr val="800000"/>
                </a:solidFill>
              </a:rPr>
              <a:t>Ranganathan</a:t>
            </a:r>
            <a:endParaRPr lang="es-CO" sz="6000" b="1" dirty="0">
              <a:solidFill>
                <a:srgbClr val="80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652120" y="5653697"/>
            <a:ext cx="3114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 err="1" smtClean="0"/>
              <a:t>Shiyali</a:t>
            </a:r>
            <a:r>
              <a:rPr lang="es-CO" sz="2000" b="1" dirty="0" smtClean="0"/>
              <a:t> </a:t>
            </a:r>
            <a:r>
              <a:rPr lang="es-CO" sz="2000" b="1" dirty="0" err="1" smtClean="0"/>
              <a:t>Ramamrita</a:t>
            </a:r>
            <a:r>
              <a:rPr lang="es-CO" sz="2000" b="1" dirty="0" smtClean="0"/>
              <a:t> </a:t>
            </a:r>
            <a:r>
              <a:rPr lang="es-CO" sz="2000" b="1" dirty="0" err="1" smtClean="0"/>
              <a:t>Ranganathan</a:t>
            </a:r>
            <a:endParaRPr lang="es-CO" sz="2000" b="1" dirty="0" smtClean="0"/>
          </a:p>
          <a:p>
            <a:pPr algn="ctr"/>
            <a:r>
              <a:rPr lang="es-CO" sz="2000" dirty="0" smtClean="0"/>
              <a:t>(1892-1972)</a:t>
            </a:r>
            <a:endParaRPr lang="es-CO" sz="2000" dirty="0"/>
          </a:p>
        </p:txBody>
      </p:sp>
      <p:sp>
        <p:nvSpPr>
          <p:cNvPr id="8" name="7 Rectángulo"/>
          <p:cNvSpPr/>
          <p:nvPr/>
        </p:nvSpPr>
        <p:spPr>
          <a:xfrm>
            <a:off x="179512" y="4581128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O" sz="2400" b="1" dirty="0"/>
              <a:t>Los libros son para usarse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2400" b="1" dirty="0"/>
              <a:t>Para cada lector, su libro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2400" b="1" dirty="0"/>
              <a:t>Para cada libro, su lector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2400" b="1" dirty="0"/>
              <a:t>Ahorre tiempo a los lectores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2400" b="1" dirty="0"/>
              <a:t>La biblioteca es un organismo </a:t>
            </a:r>
            <a:r>
              <a:rPr lang="es-CO" sz="2400" b="1" dirty="0" smtClean="0"/>
              <a:t>que </a:t>
            </a:r>
            <a:r>
              <a:rPr lang="es-CO" sz="2400" b="1" dirty="0"/>
              <a:t>crece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67544" y="35730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363" indent="-360363" algn="r"/>
            <a:r>
              <a:rPr lang="en-US" i="1" dirty="0" err="1">
                <a:solidFill>
                  <a:srgbClr val="254061"/>
                </a:solidFill>
              </a:rPr>
              <a:t>Ranganathan</a:t>
            </a:r>
            <a:r>
              <a:rPr lang="en-US" i="1" dirty="0">
                <a:solidFill>
                  <a:srgbClr val="254061"/>
                </a:solidFill>
              </a:rPr>
              <a:t>, S.R. (1931). The five laws of library science. Madras: Madras Library Association.</a:t>
            </a:r>
            <a:endParaRPr lang="es-CO" dirty="0">
              <a:solidFill>
                <a:srgbClr val="25406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9252" y="576064"/>
            <a:ext cx="1944216" cy="249289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Conector recto 12"/>
          <p:cNvCxnSpPr/>
          <p:nvPr/>
        </p:nvCxnSpPr>
        <p:spPr>
          <a:xfrm>
            <a:off x="0" y="3068960"/>
            <a:ext cx="5292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99784" y="576064"/>
            <a:ext cx="1944216" cy="24928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92080" y="3068960"/>
            <a:ext cx="1944216" cy="24928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7199784" y="3068960"/>
            <a:ext cx="1944216" cy="24928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4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633264" y="116632"/>
            <a:ext cx="8229600" cy="1143000"/>
          </a:xfrm>
        </p:spPr>
        <p:txBody>
          <a:bodyPr/>
          <a:lstStyle/>
          <a:p>
            <a:r>
              <a:rPr lang="es-CO" sz="6600" b="1" dirty="0" smtClean="0">
                <a:latin typeface="+mn-lt"/>
              </a:rPr>
              <a:t>B</a:t>
            </a:r>
            <a:r>
              <a:rPr lang="es-CO" b="1" dirty="0" smtClean="0">
                <a:latin typeface="+mn-lt"/>
              </a:rPr>
              <a:t>ibliotecas </a:t>
            </a:r>
            <a:r>
              <a:rPr lang="es-CO" sz="6600" b="1" dirty="0" smtClean="0">
                <a:latin typeface="+mn-lt"/>
              </a:rPr>
              <a:t>T</a:t>
            </a:r>
            <a:r>
              <a:rPr lang="es-CO" b="1" dirty="0" smtClean="0">
                <a:latin typeface="+mn-lt"/>
              </a:rPr>
              <a:t>radicionales</a:t>
            </a:r>
            <a:endParaRPr lang="es-CO" b="1" dirty="0">
              <a:latin typeface="+mn-lt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048000" cy="303847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50" y="1916832"/>
            <a:ext cx="4010144" cy="311187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564904"/>
            <a:ext cx="3020191" cy="302019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84984"/>
            <a:ext cx="3645995" cy="273449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77072"/>
            <a:ext cx="2769096" cy="236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0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852936"/>
            <a:ext cx="4032448" cy="4032448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927373"/>
            <a:ext cx="8676456" cy="4525963"/>
          </a:xfrm>
        </p:spPr>
        <p:txBody>
          <a:bodyPr>
            <a:noAutofit/>
          </a:bodyPr>
          <a:lstStyle/>
          <a:p>
            <a:pPr algn="just">
              <a:buClr>
                <a:srgbClr val="0000FF"/>
              </a:buClr>
              <a:buFont typeface="Arial"/>
              <a:buChar char="•"/>
            </a:pPr>
            <a:r>
              <a:rPr lang="es-CO" sz="2400" b="1" dirty="0" smtClean="0"/>
              <a:t>Las </a:t>
            </a:r>
            <a:r>
              <a:rPr lang="es-CO" sz="2400" b="1" dirty="0"/>
              <a:t>bibliotecas ayudan a facilitar y promover la práctica de la crítica y el análisis del </a:t>
            </a:r>
            <a:r>
              <a:rPr lang="es-CO" sz="2400" b="1" dirty="0" smtClean="0"/>
              <a:t>entorno</a:t>
            </a:r>
            <a:endParaRPr lang="es-CO" sz="2400" b="1" dirty="0"/>
          </a:p>
          <a:p>
            <a:pPr algn="just">
              <a:buClr>
                <a:srgbClr val="0000FF"/>
              </a:buClr>
              <a:buFont typeface="Arial"/>
              <a:buChar char="•"/>
            </a:pPr>
            <a:r>
              <a:rPr lang="es-CO" sz="2400" b="1" dirty="0"/>
              <a:t>Nuevos </a:t>
            </a:r>
            <a:r>
              <a:rPr lang="es-CO" sz="2400" b="1" dirty="0" smtClean="0"/>
              <a:t>requerimientos:</a:t>
            </a:r>
            <a:endParaRPr lang="es-CO" sz="2400" b="1" dirty="0"/>
          </a:p>
          <a:p>
            <a:pPr marL="3411538" lvl="1" indent="-454025" algn="just">
              <a:buClr>
                <a:srgbClr val="0000FF"/>
              </a:buClr>
              <a:buFont typeface="Arial"/>
              <a:buChar char="•"/>
            </a:pPr>
            <a:r>
              <a:rPr lang="es-CO" sz="2400" b="1" dirty="0"/>
              <a:t>Requerimientos de los nuevos modelos de enseñanza y </a:t>
            </a:r>
            <a:r>
              <a:rPr lang="es-CO" sz="2400" b="1" dirty="0" smtClean="0"/>
              <a:t>aprendizaje</a:t>
            </a:r>
          </a:p>
          <a:p>
            <a:pPr marL="3411538" lvl="1" indent="-454025" algn="just">
              <a:buClr>
                <a:srgbClr val="0000FF"/>
              </a:buClr>
              <a:buFont typeface="Arial"/>
              <a:buChar char="•"/>
            </a:pPr>
            <a:r>
              <a:rPr lang="es-CO" sz="2400" b="1" dirty="0" smtClean="0"/>
              <a:t>Integración </a:t>
            </a:r>
            <a:r>
              <a:rPr lang="es-CO" sz="2400" b="1" dirty="0"/>
              <a:t>de las TIC en los sistemas </a:t>
            </a:r>
            <a:r>
              <a:rPr lang="es-CO" sz="2400" b="1" dirty="0" smtClean="0"/>
              <a:t>educativos</a:t>
            </a:r>
            <a:r>
              <a:rPr lang="es-CO" sz="2400" b="1" dirty="0"/>
              <a:t>.</a:t>
            </a:r>
          </a:p>
          <a:p>
            <a:pPr marL="3411538" lvl="1" indent="-454025" algn="just">
              <a:buClr>
                <a:srgbClr val="0000FF"/>
              </a:buClr>
              <a:buFont typeface="Arial"/>
              <a:buChar char="•"/>
            </a:pPr>
            <a:r>
              <a:rPr lang="es-CO" sz="2400" b="1" dirty="0"/>
              <a:t>Implementación de bibliotecas </a:t>
            </a:r>
            <a:r>
              <a:rPr lang="es-CO" sz="2400" b="1" dirty="0" smtClean="0"/>
              <a:t>híbridas</a:t>
            </a:r>
          </a:p>
          <a:p>
            <a:pPr marL="3411538" lvl="1" indent="-454025" algn="just">
              <a:buClr>
                <a:srgbClr val="0000FF"/>
              </a:buClr>
              <a:buFont typeface="Arial"/>
              <a:buChar char="•"/>
            </a:pPr>
            <a:r>
              <a:rPr lang="es-CO" sz="2400" b="1" dirty="0" smtClean="0"/>
              <a:t>Emergencia </a:t>
            </a:r>
            <a:r>
              <a:rPr lang="es-CO" sz="2400" b="1" dirty="0"/>
              <a:t>de acuerdos de cooperación entre </a:t>
            </a:r>
            <a:r>
              <a:rPr lang="es-CO" sz="2400" b="1" dirty="0" smtClean="0"/>
              <a:t>bibliotecas</a:t>
            </a:r>
            <a:endParaRPr lang="es-CO" sz="2400" b="1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36512" y="404664"/>
            <a:ext cx="8928992" cy="922114"/>
          </a:xfrm>
        </p:spPr>
        <p:txBody>
          <a:bodyPr>
            <a:noAutofit/>
          </a:bodyPr>
          <a:lstStyle/>
          <a:p>
            <a:pPr marL="285750" indent="-285750" algn="r"/>
            <a:r>
              <a:rPr lang="es-CO" sz="5400" b="1" dirty="0" smtClean="0"/>
              <a:t>B</a:t>
            </a:r>
            <a:r>
              <a:rPr lang="es-CO" sz="4000" b="1" dirty="0" smtClean="0"/>
              <a:t>ibliotecas Siglo </a:t>
            </a:r>
            <a:r>
              <a:rPr lang="es-CO" sz="5400" b="1" dirty="0" smtClean="0"/>
              <a:t>XXI</a:t>
            </a:r>
            <a:r>
              <a:rPr lang="es-CO" sz="4000" b="1" dirty="0" smtClean="0"/>
              <a:t> </a:t>
            </a:r>
            <a:br>
              <a:rPr lang="es-CO" sz="4000" b="1" dirty="0" smtClean="0"/>
            </a:br>
            <a:r>
              <a:rPr lang="es-CO" sz="4000" b="1" dirty="0">
                <a:solidFill>
                  <a:srgbClr val="800000"/>
                </a:solidFill>
                <a:latin typeface="Andale Mono"/>
                <a:cs typeface="Andale Mono"/>
              </a:rPr>
              <a:t>(</a:t>
            </a:r>
            <a:r>
              <a:rPr lang="es-CO" sz="4000" b="1" dirty="0" smtClean="0">
                <a:solidFill>
                  <a:srgbClr val="800000"/>
                </a:solidFill>
                <a:latin typeface="Andale Mono"/>
                <a:cs typeface="Andale Mono"/>
              </a:rPr>
              <a:t>Revolución Digital)</a:t>
            </a:r>
            <a:endParaRPr lang="es-CO" sz="4000" b="1" dirty="0">
              <a:solidFill>
                <a:srgbClr val="800000"/>
              </a:solidFill>
              <a:latin typeface="Andale Mono"/>
              <a:cs typeface="Andale Mono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8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3189</Words>
  <Application>Microsoft Office PowerPoint</Application>
  <PresentationFormat>Presentación en pantalla (4:3)</PresentationFormat>
  <Paragraphs>362</Paragraphs>
  <Slides>35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Los servicios y espacios de bibliotecas universitarias diseñados y mejorados con la ayuda de CMMI for service, un modelo de Gobierno de TI</vt:lpstr>
      <vt:lpstr>Así Inicié……….</vt:lpstr>
      <vt:lpstr>The Partners</vt:lpstr>
      <vt:lpstr>Con la Ayuda de…</vt:lpstr>
      <vt:lpstr>Presentación de PowerPoint</vt:lpstr>
      <vt:lpstr>Bibliotecas siglos  XIX y XX</vt:lpstr>
      <vt:lpstr>5 Principios de  Ranganathan</vt:lpstr>
      <vt:lpstr>Bibliotecas Tradicionales</vt:lpstr>
      <vt:lpstr>Bibliotecas Siglo XXI  (Revolución Digital)</vt:lpstr>
      <vt:lpstr>Las Leyes de Gorman</vt:lpstr>
      <vt:lpstr>Nuevo modelo de Bibliotecas</vt:lpstr>
      <vt:lpstr>Presentación de PowerPoint</vt:lpstr>
      <vt:lpstr>Presentación de PowerPoint</vt:lpstr>
      <vt:lpstr>Modelo</vt:lpstr>
      <vt:lpstr>Modelo</vt:lpstr>
      <vt:lpstr>Modelo</vt:lpstr>
      <vt:lpstr>Modelo</vt:lpstr>
      <vt:lpstr>Áreas de Proceso CMMI-SVC</vt:lpstr>
      <vt:lpstr>Modelo</vt:lpstr>
      <vt:lpstr>Modelo Propuesto</vt:lpstr>
      <vt:lpstr>Modelo Propuesto</vt:lpstr>
      <vt:lpstr>Modelo Propuesto</vt:lpstr>
      <vt:lpstr>Modelo Propuesto</vt:lpstr>
      <vt:lpstr>Modelo Propuesto</vt:lpstr>
      <vt:lpstr>Modelo Propuesto</vt:lpstr>
      <vt:lpstr>Modelo Propuesto</vt:lpstr>
      <vt:lpstr>Modelo Propuesto</vt:lpstr>
      <vt:lpstr>Validación de la Propuesta</vt:lpstr>
      <vt:lpstr>Conclusiones y  Futuro Trabajo</vt:lpstr>
      <vt:lpstr>Conclusiones y  Futuro Trabajo</vt:lpstr>
      <vt:lpstr>Presentación de PowerPoint</vt:lpstr>
      <vt:lpstr>Presentación de PowerPoint</vt:lpstr>
      <vt:lpstr>Bibliografía</vt:lpstr>
      <vt:lpstr>Presentación de PowerPoint</vt:lpstr>
      <vt:lpstr>Bibliografía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servicios y espacios de bibliotecas universitarias diseñados y mejorados con la ayuda de CMMI for service, un modelo de Gobierno de TI</dc:title>
  <dc:creator>71383212</dc:creator>
  <cp:lastModifiedBy>71383212</cp:lastModifiedBy>
  <cp:revision>37</cp:revision>
  <dcterms:created xsi:type="dcterms:W3CDTF">2012-11-09T03:15:01Z</dcterms:created>
  <dcterms:modified xsi:type="dcterms:W3CDTF">2012-11-09T14:25:47Z</dcterms:modified>
</cp:coreProperties>
</file>