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sldIdLst>
    <p:sldId id="256" r:id="rId2"/>
  </p:sldIdLst>
  <p:sldSz cx="30267275" cy="42794238"/>
  <p:notesSz cx="6794500" cy="10007600"/>
  <p:defaultTextStyle>
    <a:defPPr>
      <a:defRPr lang="en-US"/>
    </a:defPPr>
    <a:lvl1pPr marL="0" algn="l" defTabSz="4173625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6813" algn="l" defTabSz="4173625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3625" algn="l" defTabSz="4173625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0438" algn="l" defTabSz="4173625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47250" algn="l" defTabSz="4173625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34058" algn="l" defTabSz="4173625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0871" algn="l" defTabSz="4173625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07683" algn="l" defTabSz="4173625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694496" algn="l" defTabSz="4173625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000000"/>
    <a:srgbClr val="DBEAED"/>
    <a:srgbClr val="D8E9EC"/>
    <a:srgbClr val="CCECFF"/>
    <a:srgbClr val="FF9900"/>
    <a:srgbClr val="FF9933"/>
    <a:srgbClr val="FFCC00"/>
    <a:srgbClr val="0000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84E427A-3D55-4303-BF80-6455036E1DE7}" styleName="Estilo com Tema 1 - Destaqu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660B408-B3CF-4A94-85FC-2B1E0A45F4A2}" styleName="Estilo Escuro 2 - Destaque 1/Destaqu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74" autoAdjust="0"/>
    <p:restoredTop sz="96864" autoAdjust="0"/>
  </p:normalViewPr>
  <p:slideViewPr>
    <p:cSldViewPr>
      <p:cViewPr>
        <p:scale>
          <a:sx n="40" d="100"/>
          <a:sy n="40" d="100"/>
        </p:scale>
        <p:origin x="-58" y="8059"/>
      </p:cViewPr>
      <p:guideLst>
        <p:guide orient="horz" pos="13479"/>
        <p:guide pos="953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24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Gr&#225;fico%20no%20Microsoft%20PowerPoint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Gr&#225;fico%20no%20Microsoft%20PowerPoint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4000" b="1">
                <a:latin typeface="+mn-lt"/>
                <a:cs typeface="Arial" panose="020B0604020202020204" pitchFamily="34" charset="0"/>
              </a:defRPr>
            </a:pPr>
            <a:r>
              <a:rPr lang="pt-PT" sz="4000" b="1" dirty="0" smtClean="0">
                <a:latin typeface="+mn-lt"/>
                <a:cs typeface="Arial" panose="020B0604020202020204" pitchFamily="34" charset="0"/>
              </a:rPr>
              <a:t>Opinião</a:t>
            </a:r>
            <a:endParaRPr lang="pt-PT" sz="4000" b="1" dirty="0">
              <a:latin typeface="+mn-lt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43222113672420931"/>
          <c:y val="4.9504950495049514E-2"/>
        </c:manualLayout>
      </c:layout>
      <c:overlay val="0"/>
    </c:title>
    <c:autoTitleDeleted val="0"/>
    <c:view3D>
      <c:rotX val="15"/>
      <c:rotY val="20"/>
      <c:rAngAx val="0"/>
      <c:perspective val="30"/>
    </c:view3D>
    <c:floor>
      <c:thickness val="0"/>
      <c:spPr>
        <a:ln w="9525"/>
      </c:spPr>
    </c:floor>
    <c:sideWall>
      <c:thickness val="0"/>
      <c:spPr>
        <a:ln>
          <a:solidFill>
            <a:srgbClr val="564B3C"/>
          </a:solidFill>
        </a:ln>
      </c:spPr>
    </c:sideWall>
    <c:backWall>
      <c:thickness val="0"/>
      <c:spPr>
        <a:ln>
          <a:solidFill>
            <a:srgbClr val="564B3C"/>
          </a:solidFill>
        </a:ln>
      </c:spPr>
    </c:backWall>
    <c:plotArea>
      <c:layout>
        <c:manualLayout>
          <c:layoutTarget val="inner"/>
          <c:xMode val="edge"/>
          <c:yMode val="edge"/>
          <c:x val="0"/>
          <c:y val="0.17612474911224338"/>
          <c:w val="1"/>
          <c:h val="0.54903221656116541"/>
        </c:manualLayout>
      </c:layout>
      <c:bar3DChart>
        <c:barDir val="col"/>
        <c:grouping val="percentStack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2.1136084856276389E-2"/>
                  <c:y val="-3.032493522117341E-2"/>
                </c:manualLayout>
              </c:layout>
              <c:tx>
                <c:rich>
                  <a:bodyPr/>
                  <a:lstStyle/>
                  <a:p>
                    <a:r>
                      <a:rPr lang="en-US" sz="3600" dirty="0" smtClean="0">
                        <a:solidFill>
                          <a:srgbClr val="FFFFFF"/>
                        </a:solidFill>
                        <a:latin typeface="+mn-lt"/>
                        <a:cs typeface="Arial" panose="020B0604020202020204" pitchFamily="34" charset="0"/>
                      </a:rPr>
                      <a:t>52%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4597592482622017E-2"/>
                  <c:y val="-2.0018045530260976E-2"/>
                </c:manualLayout>
              </c:layout>
              <c:tx>
                <c:rich>
                  <a:bodyPr/>
                  <a:lstStyle/>
                  <a:p>
                    <a:r>
                      <a:rPr lang="en-US" sz="3600" dirty="0" smtClean="0">
                        <a:solidFill>
                          <a:srgbClr val="FFFFFF"/>
                        </a:solidFill>
                        <a:latin typeface="+mn-lt"/>
                      </a:rPr>
                      <a:t>48%</a:t>
                    </a:r>
                    <a:endParaRPr lang="en-US" dirty="0">
                      <a:solidFill>
                        <a:schemeClr val="bg1">
                          <a:lumMod val="10000"/>
                        </a:schemeClr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3600" b="1">
                    <a:solidFill>
                      <a:srgbClr val="FFFFFF"/>
                    </a:solidFill>
                    <a:latin typeface="+mn-lt"/>
                    <a:cs typeface="Arial" panose="020B0604020202020204" pitchFamily="34" charset="0"/>
                  </a:defRPr>
                </a:pPr>
                <a:endParaRPr lang="pt-P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Folha1!$A$3:$A$4</c:f>
              <c:strCache>
                <c:ptCount val="2"/>
                <c:pt idx="0">
                  <c:v>Mais eficaz para divulgar informação</c:v>
                </c:pt>
                <c:pt idx="1">
                  <c:v>Outras</c:v>
                </c:pt>
              </c:strCache>
            </c:strRef>
          </c:cat>
          <c:val>
            <c:numRef>
              <c:f>Folha1!$B$3:$B$4</c:f>
              <c:numCache>
                <c:formatCode>0.0;[Red]0.0</c:formatCode>
                <c:ptCount val="2"/>
                <c:pt idx="0">
                  <c:v>51.8</c:v>
                </c:pt>
                <c:pt idx="1">
                  <c:v>48.2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5325696"/>
        <c:axId val="85327232"/>
        <c:axId val="0"/>
      </c:bar3DChart>
      <c:catAx>
        <c:axId val="85325696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solidFill>
              <a:srgbClr val="E9ECEA">
                <a:lumMod val="10000"/>
              </a:srgbClr>
            </a:solidFill>
          </a:ln>
        </c:spPr>
        <c:txPr>
          <a:bodyPr/>
          <a:lstStyle/>
          <a:p>
            <a:pPr>
              <a:defRPr sz="3600">
                <a:latin typeface="+mn-lt"/>
                <a:cs typeface="Arial" panose="020B0604020202020204" pitchFamily="34" charset="0"/>
              </a:defRPr>
            </a:pPr>
            <a:endParaRPr lang="pt-PT"/>
          </a:p>
        </c:txPr>
        <c:crossAx val="85327232"/>
        <c:crosses val="autoZero"/>
        <c:auto val="1"/>
        <c:lblAlgn val="ctr"/>
        <c:lblOffset val="100"/>
        <c:noMultiLvlLbl val="0"/>
      </c:catAx>
      <c:valAx>
        <c:axId val="85327232"/>
        <c:scaling>
          <c:orientation val="minMax"/>
        </c:scaling>
        <c:delete val="1"/>
        <c:axPos val="l"/>
        <c:majorGridlines/>
        <c:numFmt formatCode="0%" sourceLinked="1"/>
        <c:majorTickMark val="out"/>
        <c:minorTickMark val="none"/>
        <c:tickLblPos val="none"/>
        <c:crossAx val="85325696"/>
        <c:crosses val="autoZero"/>
        <c:crossBetween val="between"/>
      </c:valAx>
      <c:spPr>
        <a:noFill/>
        <a:ln w="6350"/>
      </c:spPr>
    </c:plotArea>
    <c:plotVisOnly val="1"/>
    <c:dispBlanksAs val="gap"/>
    <c:showDLblsOverMax val="0"/>
  </c:chart>
  <c:spPr>
    <a:ln>
      <a:solidFill>
        <a:srgbClr val="000000"/>
      </a:solidFill>
      <a:prstDash val="solid"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4000"/>
            </a:pPr>
            <a:r>
              <a:rPr lang="en-US" sz="4000"/>
              <a:t>Publicação</a:t>
            </a:r>
          </a:p>
        </c:rich>
      </c:tx>
      <c:layout>
        <c:manualLayout>
          <c:xMode val="edge"/>
          <c:yMode val="edge"/>
          <c:x val="0.40177619624470035"/>
          <c:y val="7.8651685393258425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4785458308096109"/>
          <c:y val="0.19031584535079188"/>
          <c:w val="0.54112272023689345"/>
          <c:h val="0.67347503612610282"/>
        </c:manualLayout>
      </c:layout>
      <c:pie3DChart>
        <c:varyColors val="1"/>
        <c:ser>
          <c:idx val="0"/>
          <c:order val="0"/>
          <c:explosion val="24"/>
          <c:dPt>
            <c:idx val="0"/>
            <c:bubble3D val="0"/>
            <c:spPr>
              <a:solidFill>
                <a:srgbClr val="00B050"/>
              </a:solidFill>
            </c:spPr>
          </c:dPt>
          <c:dPt>
            <c:idx val="1"/>
            <c:bubble3D val="0"/>
            <c:spPr>
              <a:solidFill>
                <a:srgbClr val="C00000"/>
              </a:solidFill>
            </c:spPr>
          </c:dPt>
          <c:dLbls>
            <c:dLbl>
              <c:idx val="0"/>
              <c:layout>
                <c:manualLayout>
                  <c:x val="-0.15387267051228623"/>
                  <c:y val="3.9592487346076968E-2"/>
                </c:manualLayout>
              </c:layout>
              <c:tx>
                <c:rich>
                  <a:bodyPr/>
                  <a:lstStyle/>
                  <a:p>
                    <a:pPr>
                      <a:defRPr sz="3600" b="1">
                        <a:solidFill>
                          <a:schemeClr val="bg1"/>
                        </a:solidFill>
                      </a:defRPr>
                    </a:pPr>
                    <a:r>
                      <a:rPr lang="en-US" sz="3600" b="1">
                        <a:solidFill>
                          <a:schemeClr val="bg1"/>
                        </a:solidFill>
                      </a:rPr>
                      <a:t>31%</a:t>
                    </a:r>
                    <a:endParaRPr lang="en-US" b="1">
                      <a:solidFill>
                        <a:schemeClr val="bg1"/>
                      </a:solidFill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8066895484218326"/>
                  <c:y val="-8.0283847945973041E-2"/>
                </c:manualLayout>
              </c:layout>
              <c:tx>
                <c:rich>
                  <a:bodyPr/>
                  <a:lstStyle/>
                  <a:p>
                    <a:pPr>
                      <a:defRPr sz="3600" b="1">
                        <a:solidFill>
                          <a:schemeClr val="bg1"/>
                        </a:solidFill>
                      </a:defRPr>
                    </a:pPr>
                    <a:r>
                      <a:rPr lang="en-US" sz="3600" b="1">
                        <a:solidFill>
                          <a:schemeClr val="bg1"/>
                        </a:solidFill>
                      </a:rPr>
                      <a:t>42%</a:t>
                    </a:r>
                    <a:endParaRPr lang="en-US" b="1">
                      <a:solidFill>
                        <a:schemeClr val="bg1"/>
                      </a:solidFill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3600" b="1"/>
                </a:pPr>
                <a:endParaRPr lang="pt-P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'[Gráfico no Microsoft PowerPoint]Folha1'!$B$7:$B$8</c:f>
              <c:strCache>
                <c:ptCount val="2"/>
                <c:pt idx="0">
                  <c:v>… em revistas em acesso aberto</c:v>
                </c:pt>
                <c:pt idx="1">
                  <c:v>… num repositório</c:v>
                </c:pt>
              </c:strCache>
            </c:strRef>
          </c:cat>
          <c:val>
            <c:numRef>
              <c:f>'[Gráfico no Microsoft PowerPoint]Folha1'!$C$7:$C$8</c:f>
              <c:numCache>
                <c:formatCode>General</c:formatCode>
                <c:ptCount val="2"/>
                <c:pt idx="0">
                  <c:v>31</c:v>
                </c:pt>
                <c:pt idx="1">
                  <c:v>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ln w="6350"/>
      </c:spPr>
    </c:plotArea>
    <c:legend>
      <c:legendPos val="r"/>
      <c:layout>
        <c:manualLayout>
          <c:xMode val="edge"/>
          <c:yMode val="edge"/>
          <c:x val="0.14790808600847977"/>
          <c:y val="0.78511899495709081"/>
          <c:w val="0.77162978234963031"/>
          <c:h val="0.17862415449261218"/>
        </c:manualLayout>
      </c:layout>
      <c:overlay val="0"/>
      <c:txPr>
        <a:bodyPr/>
        <a:lstStyle/>
        <a:p>
          <a:pPr>
            <a:defRPr sz="3600"/>
          </a:pPr>
          <a:endParaRPr lang="pt-PT"/>
        </a:p>
      </c:txPr>
    </c:legend>
    <c:plotVisOnly val="1"/>
    <c:dispBlanksAs val="zero"/>
    <c:showDLblsOverMax val="0"/>
  </c:chart>
  <c:spPr>
    <a:ln w="9525">
      <a:solidFill>
        <a:sysClr val="windowText" lastClr="000000"/>
      </a:solidFill>
    </a:ln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pt-PT" dirty="0" smtClean="0"/>
              <a:t>Receios</a:t>
            </a:r>
            <a:endParaRPr lang="pt-PT" dirty="0"/>
          </a:p>
        </c:rich>
      </c:tx>
      <c:layout>
        <c:manualLayout>
          <c:xMode val="edge"/>
          <c:yMode val="edge"/>
          <c:x val="0.42396784660104381"/>
          <c:y val="6.09756097560975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7463648785898094"/>
          <c:y val="0.23170731707317074"/>
          <c:w val="0.46232835369882957"/>
          <c:h val="0.67276422764227639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C00000"/>
            </a:solidFill>
            <a:ln>
              <a:solidFill>
                <a:srgbClr val="C00000"/>
              </a:solidFill>
            </a:ln>
          </c:spPr>
          <c:invertIfNegative val="0"/>
          <c:dPt>
            <c:idx val="1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'[Gráfico no Microsoft PowerPoint]Folha1'!$E$4:$E$6</c:f>
              <c:strCache>
                <c:ptCount val="3"/>
                <c:pt idx="0">
                  <c:v>Plágio </c:v>
                </c:pt>
                <c:pt idx="1">
                  <c:v>Dificuldades em publicar</c:v>
                </c:pt>
                <c:pt idx="2">
                  <c:v>Alteração dos trabalhos</c:v>
                </c:pt>
              </c:strCache>
            </c:strRef>
          </c:cat>
          <c:val>
            <c:numRef>
              <c:f>'[Gráfico no Microsoft PowerPoint]Folha1'!$F$4:$F$6</c:f>
              <c:numCache>
                <c:formatCode>0%</c:formatCode>
                <c:ptCount val="3"/>
                <c:pt idx="0">
                  <c:v>0.35099999999999998</c:v>
                </c:pt>
                <c:pt idx="1">
                  <c:v>0.25600000000000001</c:v>
                </c:pt>
                <c:pt idx="2">
                  <c:v>0.22600000000000001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951232"/>
        <c:axId val="85952768"/>
      </c:barChart>
      <c:catAx>
        <c:axId val="85951232"/>
        <c:scaling>
          <c:orientation val="maxMin"/>
        </c:scaling>
        <c:delete val="0"/>
        <c:axPos val="l"/>
        <c:majorTickMark val="out"/>
        <c:minorTickMark val="none"/>
        <c:tickLblPos val="nextTo"/>
        <c:crossAx val="85952768"/>
        <c:crosses val="autoZero"/>
        <c:auto val="1"/>
        <c:lblAlgn val="ctr"/>
        <c:lblOffset val="100"/>
        <c:noMultiLvlLbl val="0"/>
      </c:catAx>
      <c:valAx>
        <c:axId val="85952768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8595123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ln w="9525">
      <a:solidFill>
        <a:sysClr val="windowText" lastClr="000000"/>
      </a:solidFill>
    </a:ln>
  </c:spPr>
  <c:txPr>
    <a:bodyPr/>
    <a:lstStyle/>
    <a:p>
      <a:pPr>
        <a:defRPr sz="3600"/>
      </a:pPr>
      <a:endParaRPr lang="pt-PT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70046" y="13293954"/>
            <a:ext cx="25727184" cy="9173024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540091" y="24250068"/>
            <a:ext cx="21187093" cy="1093630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74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48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2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497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371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46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20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6995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pPr/>
              <a:t>10/31/2014</a:t>
            </a:fld>
            <a:endParaRPr lang="en-US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996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pPr/>
              <a:t>10/31/2014</a:t>
            </a:fld>
            <a:endParaRPr lang="en-US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051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1943774" y="1713757"/>
            <a:ext cx="6810137" cy="36513787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1513364" y="1713757"/>
            <a:ext cx="19925956" cy="36513787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pPr/>
              <a:t>10/31/2014</a:t>
            </a:fld>
            <a:endParaRPr lang="en-US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0133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29426517" y="0"/>
            <a:ext cx="840758" cy="427942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49" tIns="43475" rIns="86949" bIns="43475"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840758" cy="427942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49" tIns="43475" rIns="86949" bIns="43475"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30267275" cy="53492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49" tIns="43475" rIns="86949" bIns="43475"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37444958"/>
            <a:ext cx="30267275" cy="53492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49" tIns="43475" rIns="86949" bIns="43475" rtlCol="0" anchor="ctr"/>
          <a:lstStyle/>
          <a:p>
            <a:pPr algn="ctr"/>
            <a:endParaRPr lang="en-US" dirty="0"/>
          </a:p>
        </p:txBody>
      </p:sp>
      <p:pic>
        <p:nvPicPr>
          <p:cNvPr id="6" name="Picture 16" descr="PosterTemplateCopyright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1138" y="42348477"/>
            <a:ext cx="3219986" cy="287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Instructions"/>
          <p:cNvSpPr/>
          <p:nvPr userDrawn="1"/>
        </p:nvSpPr>
        <p:spPr>
          <a:xfrm>
            <a:off x="-12611365" y="0"/>
            <a:ext cx="11770607" cy="427942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7378" tIns="217378" rIns="217378" bIns="217378" rtlCol="0" anchor="t"/>
          <a:lstStyle>
            <a:defPPr>
              <a:defRPr lang="en-US"/>
            </a:defPPr>
            <a:lvl1pPr marL="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84343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68686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53029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37372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21715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06058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90401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74744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  <a:spcAft>
                <a:spcPts val="2283"/>
              </a:spcAft>
            </a:pPr>
            <a:r>
              <a:rPr lang="en-US" sz="87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Print Size:</a:t>
            </a:r>
            <a:endParaRPr sz="87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283"/>
              </a:spcAft>
            </a:pPr>
            <a:r>
              <a:rPr lang="en-US" sz="59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This poster template is set up for A0</a:t>
            </a:r>
            <a:r>
              <a:rPr lang="en-US" sz="5900" baseline="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international paper size of 1189 mm x 841 mm</a:t>
            </a:r>
            <a:r>
              <a:rPr lang="en-US" sz="59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(46.8” high by 33.1” wide). It can be printed at</a:t>
            </a:r>
            <a:r>
              <a:rPr lang="en-US" sz="5900" baseline="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70.6% for an A1 poster of 841 mm x 594 mm.</a:t>
            </a:r>
            <a:endParaRPr lang="en-US" sz="5900" dirty="0" smtClean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283"/>
              </a:spcAft>
            </a:pPr>
            <a:r>
              <a:rPr lang="en-US" sz="87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Placeholders</a:t>
            </a:r>
            <a:r>
              <a:rPr sz="87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  <a:endParaRPr sz="87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283"/>
              </a:spcAft>
            </a:pPr>
            <a:r>
              <a:rPr sz="59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The </a:t>
            </a:r>
            <a:r>
              <a:rPr lang="en-US" sz="59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various elements included</a:t>
            </a:r>
            <a:r>
              <a:rPr sz="59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sz="59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in this </a:t>
            </a:r>
            <a:r>
              <a:rPr lang="en-US" sz="59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are ones</a:t>
            </a:r>
            <a:r>
              <a:rPr lang="en-US" sz="5900" baseline="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we often see in medical, research, and scientific posters.</a:t>
            </a:r>
            <a:r>
              <a:rPr sz="59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en-US" sz="59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Feel</a:t>
            </a:r>
            <a:r>
              <a:rPr lang="en-US" sz="5900" baseline="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free to edit, move,  add, and delete items, or change the layout to suit your needs. Always check with your conference organizer for specific requirements.</a:t>
            </a:r>
          </a:p>
          <a:p>
            <a:pPr lvl="0">
              <a:spcBef>
                <a:spcPts val="0"/>
              </a:spcBef>
              <a:spcAft>
                <a:spcPts val="2283"/>
              </a:spcAft>
            </a:pPr>
            <a:r>
              <a:rPr lang="en-US" sz="87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Image</a:t>
            </a:r>
            <a:r>
              <a:rPr lang="en-US" sz="8700" baseline="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Quality</a:t>
            </a:r>
            <a:r>
              <a:rPr lang="en-US" sz="87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2283"/>
              </a:spcAft>
            </a:pPr>
            <a:r>
              <a:rPr lang="en-US" sz="59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You can place digital photos or logo art in your poster file by selecting the </a:t>
            </a:r>
            <a:r>
              <a:rPr lang="en-US" sz="5900" b="1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Insert, Picture</a:t>
            </a:r>
            <a:r>
              <a:rPr lang="en-US" sz="59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command, or by using standard copy &amp; paste. For best results, all graphic elements should be at least </a:t>
            </a:r>
            <a:r>
              <a:rPr lang="en-US" sz="5900" b="1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150-200 pixels per inch in their final printed size</a:t>
            </a:r>
            <a:r>
              <a:rPr lang="en-US" sz="59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. For instance, a 1600 x 1200 pixel</a:t>
            </a:r>
            <a:r>
              <a:rPr lang="en-US" sz="5900" baseline="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photo will usually look fine up to </a:t>
            </a:r>
            <a:r>
              <a:rPr lang="en-US" sz="59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8“-10” wide on your printed poster.</a:t>
            </a:r>
          </a:p>
          <a:p>
            <a:pPr lvl="0">
              <a:spcBef>
                <a:spcPts val="0"/>
              </a:spcBef>
              <a:spcAft>
                <a:spcPts val="2283"/>
              </a:spcAft>
            </a:pPr>
            <a:r>
              <a:rPr lang="en-US" sz="59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To preview the print quality of images, select a magnification of 100% when previewing your poster. This will give you a good idea of what it will look like in print. If you are laying out a large poster and using half-scale dimensions, be sure to preview your graphics at 200% to see them at their final printed size.</a:t>
            </a:r>
          </a:p>
          <a:p>
            <a:pPr lvl="0">
              <a:spcBef>
                <a:spcPts val="0"/>
              </a:spcBef>
              <a:spcAft>
                <a:spcPts val="2283"/>
              </a:spcAft>
            </a:pPr>
            <a:r>
              <a:rPr lang="en-US" sz="59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Please note that graphics from websites (such as the logo on your hospital's or university's home page) will only be 72dpi and not suitable for printing.</a:t>
            </a:r>
          </a:p>
          <a:p>
            <a:pPr lvl="0" algn="ctr">
              <a:spcBef>
                <a:spcPts val="0"/>
              </a:spcBef>
              <a:spcAft>
                <a:spcPts val="2283"/>
              </a:spcAft>
            </a:pPr>
            <a:r>
              <a:rPr lang="en-US" sz="46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/>
            </a:r>
            <a:br>
              <a:rPr lang="en-US" sz="46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460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[This sidebar area does not print.]</a:t>
            </a:r>
          </a:p>
        </p:txBody>
      </p:sp>
      <p:grpSp>
        <p:nvGrpSpPr>
          <p:cNvPr id="2" name="Group 1"/>
          <p:cNvGrpSpPr/>
          <p:nvPr userDrawn="1"/>
        </p:nvGrpSpPr>
        <p:grpSpPr>
          <a:xfrm>
            <a:off x="31108033" y="0"/>
            <a:ext cx="11770607" cy="42794238"/>
            <a:chOff x="33832800" y="0"/>
            <a:chExt cx="12801600" cy="43891200"/>
          </a:xfrm>
        </p:grpSpPr>
        <p:sp>
          <p:nvSpPr>
            <p:cNvPr id="13" name="Instructions"/>
            <p:cNvSpPr/>
            <p:nvPr userDrawn="1"/>
          </p:nvSpPr>
          <p:spPr>
            <a:xfrm>
              <a:off x="33832800" y="0"/>
              <a:ext cx="12801600" cy="43891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28600" tIns="228600" rIns="228600" bIns="228600" rtlCol="0" anchor="t"/>
            <a:lstStyle>
              <a:defPPr>
                <a:defRPr lang="en-US"/>
              </a:defPPr>
              <a:lvl1pPr marL="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84343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68686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53029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37372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921715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106058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90401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74744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spcBef>
                  <a:spcPts val="0"/>
                </a:spcBef>
                <a:spcAft>
                  <a:spcPts val="2283"/>
                </a:spcAft>
              </a:pPr>
              <a:r>
                <a:rPr lang="en-US" sz="870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Change</a:t>
              </a:r>
              <a:r>
                <a:rPr lang="en-US" sz="8700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Color Theme</a:t>
              </a:r>
              <a:r>
                <a:rPr lang="en-US" sz="870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:</a:t>
              </a:r>
              <a:endParaRPr sz="87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83"/>
                </a:spcAft>
              </a:pPr>
              <a:r>
                <a:rPr lang="en-US" sz="590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This template is designed to use the built-in color themes in</a:t>
              </a:r>
              <a:r>
                <a:rPr lang="en-US" sz="5900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the newer versions of PowerPoint.</a:t>
              </a:r>
            </a:p>
            <a:p>
              <a:pPr lvl="0">
                <a:spcBef>
                  <a:spcPts val="0"/>
                </a:spcBef>
                <a:spcAft>
                  <a:spcPts val="2283"/>
                </a:spcAft>
              </a:pPr>
              <a:r>
                <a:rPr lang="en-US" sz="5900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To change the color theme, select the </a:t>
              </a:r>
              <a:r>
                <a:rPr lang="en-US" sz="5900" b="1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Design</a:t>
              </a:r>
              <a:r>
                <a:rPr lang="en-US" sz="5900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tab, then select the </a:t>
              </a:r>
              <a:r>
                <a:rPr lang="en-US" sz="5900" b="1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Colors</a:t>
              </a:r>
              <a:r>
                <a:rPr lang="en-US" sz="5900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drop-down list.</a:t>
              </a:r>
            </a:p>
            <a:p>
              <a:pPr lvl="0">
                <a:spcBef>
                  <a:spcPts val="0"/>
                </a:spcBef>
                <a:spcAft>
                  <a:spcPts val="2283"/>
                </a:spcAft>
              </a:pPr>
              <a:endParaRPr lang="en-US" sz="5900" baseline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83"/>
                </a:spcAft>
              </a:pPr>
              <a:endParaRPr lang="en-US" sz="5900" baseline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83"/>
                </a:spcAft>
              </a:pPr>
              <a:endParaRPr lang="en-US" sz="5900" baseline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83"/>
                </a:spcAft>
              </a:pPr>
              <a:endParaRPr lang="en-US" sz="5900" baseline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83"/>
                </a:spcAft>
              </a:pPr>
              <a:endParaRPr lang="en-US" sz="5900" baseline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83"/>
                </a:spcAft>
              </a:pPr>
              <a:endParaRPr lang="en-US" sz="5900" baseline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83"/>
                </a:spcAft>
              </a:pPr>
              <a:endParaRPr lang="en-US" sz="5900" baseline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83"/>
                </a:spcAft>
              </a:pPr>
              <a:endParaRPr lang="en-US" sz="5900" baseline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83"/>
                </a:spcAft>
              </a:pPr>
              <a:endParaRPr lang="en-US" sz="5900" baseline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83"/>
                </a:spcAft>
              </a:pPr>
              <a:r>
                <a:rPr lang="en-US" sz="5900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The default color theme for this template is “Office”, so you can always return to that after trying some of the alternatives.</a:t>
              </a:r>
            </a:p>
            <a:p>
              <a:pPr lvl="0">
                <a:spcBef>
                  <a:spcPts val="0"/>
                </a:spcBef>
                <a:spcAft>
                  <a:spcPts val="2283"/>
                </a:spcAft>
              </a:pPr>
              <a:r>
                <a:rPr lang="en-US" sz="870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Printing Your Poster:</a:t>
              </a:r>
            </a:p>
            <a:p>
              <a:pPr lvl="0">
                <a:spcBef>
                  <a:spcPts val="0"/>
                </a:spcBef>
                <a:spcAft>
                  <a:spcPts val="2283"/>
                </a:spcAft>
              </a:pPr>
              <a:r>
                <a:rPr lang="en-US" sz="590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Once your poster file is ready, visit</a:t>
              </a:r>
              <a:r>
                <a:rPr lang="en-US" sz="5900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</a:t>
              </a:r>
              <a:r>
                <a:rPr lang="en-US" sz="5900" b="1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www.genigraphics.com</a:t>
              </a:r>
              <a:r>
                <a:rPr lang="en-US" sz="5900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to order a high-quality, affordable poster print. Every order receives a free design review and we can delivery as fast as next business day within the US and Canada. </a:t>
              </a:r>
            </a:p>
            <a:p>
              <a:pPr lvl="0">
                <a:spcBef>
                  <a:spcPts val="0"/>
                </a:spcBef>
                <a:spcAft>
                  <a:spcPts val="2283"/>
                </a:spcAft>
              </a:pPr>
              <a:r>
                <a:rPr lang="en-US" sz="5900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Genigraphics® has been producing output from PowerPoint® longer than anyone in the industry; dating back to when we helped Microsoft® design the PowerPoint software. </a:t>
              </a:r>
            </a:p>
            <a:p>
              <a:pPr lvl="0">
                <a:spcBef>
                  <a:spcPts val="0"/>
                </a:spcBef>
                <a:spcAft>
                  <a:spcPts val="0"/>
                </a:spcAft>
              </a:pPr>
              <a:endParaRPr lang="en-US" sz="5900" baseline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5900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US and Canada:  1-800-790-4001</a:t>
              </a: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5900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International: +(1) 913-441-1410</a:t>
              </a:r>
              <a:br>
                <a:rPr lang="en-US" sz="5900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5900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Email: info@genigraphics.com</a:t>
              </a: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460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/>
              </a:r>
              <a:br>
                <a:rPr lang="en-US" sz="460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460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[This sidebar area does not print.]</a:t>
              </a:r>
            </a:p>
          </p:txBody>
        </p:sp>
        <p:pic>
          <p:nvPicPr>
            <p:cNvPr id="14" name="Picture 13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281342" y="8425085"/>
              <a:ext cx="11904515" cy="102469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12944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pPr/>
              <a:t>10/31/2014</a:t>
            </a:fld>
            <a:endParaRPr lang="en-US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165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90906" y="27499264"/>
            <a:ext cx="25727184" cy="8499411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2390906" y="18138027"/>
            <a:ext cx="25727184" cy="9361236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7438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4876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2314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4975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3719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462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206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699504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pPr/>
              <a:t>10/31/2014</a:t>
            </a:fld>
            <a:endParaRPr lang="en-US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137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1513364" y="9985325"/>
            <a:ext cx="13368046" cy="28242219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15385865" y="9985325"/>
            <a:ext cx="13368046" cy="28242219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pPr/>
              <a:t>10/31/2014</a:t>
            </a:fld>
            <a:endParaRPr lang="en-US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13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513364" y="9579176"/>
            <a:ext cx="13373303" cy="3992145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7438" indent="0">
              <a:buNone/>
              <a:defRPr sz="9100" b="1"/>
            </a:lvl2pPr>
            <a:lvl3pPr marL="4174876" indent="0">
              <a:buNone/>
              <a:defRPr sz="8200" b="1"/>
            </a:lvl3pPr>
            <a:lvl4pPr marL="6262314" indent="0">
              <a:buNone/>
              <a:defRPr sz="7300" b="1"/>
            </a:lvl4pPr>
            <a:lvl5pPr marL="8349752" indent="0">
              <a:buNone/>
              <a:defRPr sz="7300" b="1"/>
            </a:lvl5pPr>
            <a:lvl6pPr marL="10437190" indent="0">
              <a:buNone/>
              <a:defRPr sz="7300" b="1"/>
            </a:lvl6pPr>
            <a:lvl7pPr marL="12524628" indent="0">
              <a:buNone/>
              <a:defRPr sz="7300" b="1"/>
            </a:lvl7pPr>
            <a:lvl8pPr marL="14612066" indent="0">
              <a:buNone/>
              <a:defRPr sz="7300" b="1"/>
            </a:lvl8pPr>
            <a:lvl9pPr marL="16699504" indent="0">
              <a:buNone/>
              <a:defRPr sz="73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1513364" y="13571321"/>
            <a:ext cx="13373303" cy="24656220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15375357" y="9579176"/>
            <a:ext cx="13378556" cy="3992145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7438" indent="0">
              <a:buNone/>
              <a:defRPr sz="9100" b="1"/>
            </a:lvl2pPr>
            <a:lvl3pPr marL="4174876" indent="0">
              <a:buNone/>
              <a:defRPr sz="8200" b="1"/>
            </a:lvl3pPr>
            <a:lvl4pPr marL="6262314" indent="0">
              <a:buNone/>
              <a:defRPr sz="7300" b="1"/>
            </a:lvl4pPr>
            <a:lvl5pPr marL="8349752" indent="0">
              <a:buNone/>
              <a:defRPr sz="7300" b="1"/>
            </a:lvl5pPr>
            <a:lvl6pPr marL="10437190" indent="0">
              <a:buNone/>
              <a:defRPr sz="7300" b="1"/>
            </a:lvl6pPr>
            <a:lvl7pPr marL="12524628" indent="0">
              <a:buNone/>
              <a:defRPr sz="7300" b="1"/>
            </a:lvl7pPr>
            <a:lvl8pPr marL="14612066" indent="0">
              <a:buNone/>
              <a:defRPr sz="7300" b="1"/>
            </a:lvl8pPr>
            <a:lvl9pPr marL="16699504" indent="0">
              <a:buNone/>
              <a:defRPr sz="73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15375357" y="13571321"/>
            <a:ext cx="13378556" cy="24656220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pPr/>
              <a:t>10/31/2014</a:t>
            </a:fld>
            <a:endParaRPr lang="en-US" dirty="0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315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pPr/>
              <a:t>10/31/2014</a:t>
            </a:fld>
            <a:endParaRPr lang="en-US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899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pPr/>
              <a:t>10/31/2014</a:t>
            </a:fld>
            <a:endParaRPr lang="en-US" dirty="0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942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13365" y="1703845"/>
            <a:ext cx="9957725" cy="7251246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1833664" y="1703848"/>
            <a:ext cx="16920247" cy="36523697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513365" y="8955093"/>
            <a:ext cx="9957725" cy="29272451"/>
          </a:xfrm>
        </p:spPr>
        <p:txBody>
          <a:bodyPr/>
          <a:lstStyle>
            <a:lvl1pPr marL="0" indent="0">
              <a:buNone/>
              <a:defRPr sz="6400"/>
            </a:lvl1pPr>
            <a:lvl2pPr marL="2087438" indent="0">
              <a:buNone/>
              <a:defRPr sz="5500"/>
            </a:lvl2pPr>
            <a:lvl3pPr marL="4174876" indent="0">
              <a:buNone/>
              <a:defRPr sz="4600"/>
            </a:lvl3pPr>
            <a:lvl4pPr marL="6262314" indent="0">
              <a:buNone/>
              <a:defRPr sz="4100"/>
            </a:lvl4pPr>
            <a:lvl5pPr marL="8349752" indent="0">
              <a:buNone/>
              <a:defRPr sz="4100"/>
            </a:lvl5pPr>
            <a:lvl6pPr marL="10437190" indent="0">
              <a:buNone/>
              <a:defRPr sz="4100"/>
            </a:lvl6pPr>
            <a:lvl7pPr marL="12524628" indent="0">
              <a:buNone/>
              <a:defRPr sz="4100"/>
            </a:lvl7pPr>
            <a:lvl8pPr marL="14612066" indent="0">
              <a:buNone/>
              <a:defRPr sz="4100"/>
            </a:lvl8pPr>
            <a:lvl9pPr marL="16699504" indent="0">
              <a:buNone/>
              <a:defRPr sz="41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pPr/>
              <a:t>10/31/2014</a:t>
            </a:fld>
            <a:endParaRPr lang="en-US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769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932598" y="29955967"/>
            <a:ext cx="18160365" cy="3536471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932598" y="3823744"/>
            <a:ext cx="18160365" cy="25676543"/>
          </a:xfrm>
        </p:spPr>
        <p:txBody>
          <a:bodyPr/>
          <a:lstStyle>
            <a:lvl1pPr marL="0" indent="0">
              <a:buNone/>
              <a:defRPr sz="14600"/>
            </a:lvl1pPr>
            <a:lvl2pPr marL="2087438" indent="0">
              <a:buNone/>
              <a:defRPr sz="12800"/>
            </a:lvl2pPr>
            <a:lvl3pPr marL="4174876" indent="0">
              <a:buNone/>
              <a:defRPr sz="11000"/>
            </a:lvl3pPr>
            <a:lvl4pPr marL="6262314" indent="0">
              <a:buNone/>
              <a:defRPr sz="9100"/>
            </a:lvl4pPr>
            <a:lvl5pPr marL="8349752" indent="0">
              <a:buNone/>
              <a:defRPr sz="9100"/>
            </a:lvl5pPr>
            <a:lvl6pPr marL="10437190" indent="0">
              <a:buNone/>
              <a:defRPr sz="9100"/>
            </a:lvl6pPr>
            <a:lvl7pPr marL="12524628" indent="0">
              <a:buNone/>
              <a:defRPr sz="9100"/>
            </a:lvl7pPr>
            <a:lvl8pPr marL="14612066" indent="0">
              <a:buNone/>
              <a:defRPr sz="9100"/>
            </a:lvl8pPr>
            <a:lvl9pPr marL="16699504" indent="0">
              <a:buNone/>
              <a:defRPr sz="91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5932598" y="33492438"/>
            <a:ext cx="18160365" cy="5022376"/>
          </a:xfrm>
        </p:spPr>
        <p:txBody>
          <a:bodyPr/>
          <a:lstStyle>
            <a:lvl1pPr marL="0" indent="0">
              <a:buNone/>
              <a:defRPr sz="6400"/>
            </a:lvl1pPr>
            <a:lvl2pPr marL="2087438" indent="0">
              <a:buNone/>
              <a:defRPr sz="5500"/>
            </a:lvl2pPr>
            <a:lvl3pPr marL="4174876" indent="0">
              <a:buNone/>
              <a:defRPr sz="4600"/>
            </a:lvl3pPr>
            <a:lvl4pPr marL="6262314" indent="0">
              <a:buNone/>
              <a:defRPr sz="4100"/>
            </a:lvl4pPr>
            <a:lvl5pPr marL="8349752" indent="0">
              <a:buNone/>
              <a:defRPr sz="4100"/>
            </a:lvl5pPr>
            <a:lvl6pPr marL="10437190" indent="0">
              <a:buNone/>
              <a:defRPr sz="4100"/>
            </a:lvl6pPr>
            <a:lvl7pPr marL="12524628" indent="0">
              <a:buNone/>
              <a:defRPr sz="4100"/>
            </a:lvl7pPr>
            <a:lvl8pPr marL="14612066" indent="0">
              <a:buNone/>
              <a:defRPr sz="4100"/>
            </a:lvl8pPr>
            <a:lvl9pPr marL="16699504" indent="0">
              <a:buNone/>
              <a:defRPr sz="41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pPr/>
              <a:t>10/31/2014</a:t>
            </a:fld>
            <a:endParaRPr lang="en-US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586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1513364" y="1713754"/>
            <a:ext cx="27240548" cy="7132373"/>
          </a:xfrm>
          <a:prstGeom prst="rect">
            <a:avLst/>
          </a:prstGeom>
        </p:spPr>
        <p:txBody>
          <a:bodyPr vert="horz" lIns="417488" tIns="208744" rIns="417488" bIns="208744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513364" y="9985325"/>
            <a:ext cx="27240548" cy="28242219"/>
          </a:xfrm>
          <a:prstGeom prst="rect">
            <a:avLst/>
          </a:prstGeom>
        </p:spPr>
        <p:txBody>
          <a:bodyPr vert="horz" lIns="417488" tIns="208744" rIns="417488" bIns="208744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1513364" y="39663922"/>
            <a:ext cx="7062364" cy="2278397"/>
          </a:xfrm>
          <a:prstGeom prst="rect">
            <a:avLst/>
          </a:prstGeom>
        </p:spPr>
        <p:txBody>
          <a:bodyPr vert="horz" lIns="417488" tIns="208744" rIns="417488" bIns="208744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D6BDF-9D0E-4E2B-85B8-D8F4790360C9}" type="datetimeFigureOut">
              <a:rPr lang="en-US" smtClean="0"/>
              <a:pPr/>
              <a:t>10/31/2014</a:t>
            </a:fld>
            <a:endParaRPr lang="en-US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10341319" y="39663922"/>
            <a:ext cx="9584637" cy="2278397"/>
          </a:xfrm>
          <a:prstGeom prst="rect">
            <a:avLst/>
          </a:prstGeom>
        </p:spPr>
        <p:txBody>
          <a:bodyPr vert="horz" lIns="417488" tIns="208744" rIns="417488" bIns="208744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21691547" y="39663922"/>
            <a:ext cx="7062364" cy="2278397"/>
          </a:xfrm>
          <a:prstGeom prst="rect">
            <a:avLst/>
          </a:prstGeom>
        </p:spPr>
        <p:txBody>
          <a:bodyPr vert="horz" lIns="417488" tIns="208744" rIns="417488" bIns="208744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075EA-769C-4ECD-B48E-D6FCDC24F876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992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  <p:sldLayoutId id="2147484092" r:id="rId12"/>
  </p:sldLayoutIdLst>
  <p:txStyles>
    <p:titleStyle>
      <a:lvl1pPr algn="ctr" defTabSz="4174876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5579" indent="-1565579" algn="l" defTabSz="4174876" rtl="0" eaLnBrk="1" latinLnBrk="0" hangingPunct="1">
        <a:spcBef>
          <a:spcPct val="20000"/>
        </a:spcBef>
        <a:buFont typeface="Arial" panose="020B0604020202020204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2087" indent="-1304649" algn="l" defTabSz="4174876" rtl="0" eaLnBrk="1" latinLnBrk="0" hangingPunct="1">
        <a:spcBef>
          <a:spcPct val="20000"/>
        </a:spcBef>
        <a:buFont typeface="Arial" panose="020B0604020202020204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18595" indent="-1043719" algn="l" defTabSz="417487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6033" indent="-1043719" algn="l" defTabSz="4174876" rtl="0" eaLnBrk="1" latinLnBrk="0" hangingPunct="1">
        <a:spcBef>
          <a:spcPct val="20000"/>
        </a:spcBef>
        <a:buFont typeface="Arial" panose="020B0604020202020204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3471" indent="-1043719" algn="l" defTabSz="4174876" rtl="0" eaLnBrk="1" latinLnBrk="0" hangingPunct="1">
        <a:spcBef>
          <a:spcPct val="20000"/>
        </a:spcBef>
        <a:buFont typeface="Arial" panose="020B0604020202020204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0909" indent="-1043719" algn="l" defTabSz="4174876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68347" indent="-1043719" algn="l" defTabSz="4174876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55785" indent="-1043719" algn="l" defTabSz="4174876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3223" indent="-1043719" algn="l" defTabSz="4174876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417487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7438" algn="l" defTabSz="417487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4876" algn="l" defTabSz="417487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2314" algn="l" defTabSz="417487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49752" algn="l" defTabSz="417487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37190" algn="l" defTabSz="417487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4628" algn="l" defTabSz="417487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2066" algn="l" defTabSz="417487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699504" algn="l" defTabSz="417487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://www.stm-assoc.org/2012_12_11_STM_Report_2012.pdf" TargetMode="External"/><Relationship Id="rId7" Type="http://schemas.openxmlformats.org/officeDocument/2006/relationships/image" Target="../media/image3.png"/><Relationship Id="rId12" Type="http://schemas.openxmlformats.org/officeDocument/2006/relationships/image" Target="../media/image5.png"/><Relationship Id="rId2" Type="http://schemas.openxmlformats.org/officeDocument/2006/relationships/hyperlink" Target="mailto:jorge.amaral@isec.pt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repositorium.sdum.uminho.pt/handle/1822/10830" TargetMode="External"/><Relationship Id="rId11" Type="http://schemas.openxmlformats.org/officeDocument/2006/relationships/chart" Target="../charts/chart3.xml"/><Relationship Id="rId5" Type="http://schemas.openxmlformats.org/officeDocument/2006/relationships/hyperlink" Target="http://www.sciencedirect.com/science/article/pii/S009913331100156X" TargetMode="External"/><Relationship Id="rId10" Type="http://schemas.openxmlformats.org/officeDocument/2006/relationships/chart" Target="../charts/chart2.xml"/><Relationship Id="rId4" Type="http://schemas.openxmlformats.org/officeDocument/2006/relationships/hyperlink" Target="http://svpow.com/2012/01/13/the-obscene-profits-of-commercial-scholarly-publishers/" TargetMode="External"/><Relationship Id="rId9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22"/>
          <p:cNvSpPr txBox="1">
            <a:spLocks noChangeArrowheads="1"/>
          </p:cNvSpPr>
          <p:nvPr/>
        </p:nvSpPr>
        <p:spPr bwMode="auto">
          <a:xfrm>
            <a:off x="951597" y="950132"/>
            <a:ext cx="28279040" cy="2539987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/>
        </p:spPr>
        <p:txBody>
          <a:bodyPr wrap="square" lIns="173903" tIns="434751" rIns="173903" bIns="434751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5400" b="1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O ACESSO ABERTO NA PERSPETIVA DA COMUNIDADE DOCENTE DO </a:t>
            </a:r>
          </a:p>
          <a:p>
            <a:pPr algn="ctr" eaLnBrk="1" hangingPunct="1"/>
            <a:r>
              <a:rPr lang="en-US" sz="5400" b="1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INSTITUTO POLITÉCNICO DE COIMBRA</a:t>
            </a:r>
            <a:endParaRPr lang="en-US" sz="5400" b="1" dirty="0">
              <a:solidFill>
                <a:schemeClr val="bg1">
                  <a:lumMod val="10000"/>
                </a:schemeClr>
              </a:solidFill>
              <a:latin typeface="+mn-lt"/>
            </a:endParaRPr>
          </a:p>
        </p:txBody>
      </p:sp>
      <p:sp>
        <p:nvSpPr>
          <p:cNvPr id="5" name="Text Box 123"/>
          <p:cNvSpPr txBox="1">
            <a:spLocks noChangeArrowheads="1"/>
          </p:cNvSpPr>
          <p:nvPr/>
        </p:nvSpPr>
        <p:spPr bwMode="auto">
          <a:xfrm>
            <a:off x="4322572" y="3349010"/>
            <a:ext cx="21117101" cy="2198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3903" tIns="173903" rIns="173903" bIns="173903" anchor="ctr" anchorCtr="0"/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i="1" dirty="0" smtClean="0">
                <a:solidFill>
                  <a:schemeClr val="bg1">
                    <a:lumMod val="10000"/>
                  </a:schemeClr>
                </a:solidFill>
                <a:latin typeface="+mn-lt"/>
                <a:cs typeface="Times New Roman" panose="02020603050405020304" pitchFamily="18" charset="0"/>
              </a:rPr>
              <a:t>Jorge Amaral </a:t>
            </a:r>
          </a:p>
          <a:p>
            <a:pPr algn="ctr" eaLnBrk="1" hangingPunct="1"/>
            <a:r>
              <a:rPr lang="en-US" sz="3200" dirty="0" smtClean="0">
                <a:solidFill>
                  <a:schemeClr val="bg1">
                    <a:lumMod val="10000"/>
                  </a:schemeClr>
                </a:solidFill>
                <a:latin typeface="+mn-lt"/>
                <a:cs typeface="Times New Roman" panose="02020603050405020304" pitchFamily="18" charset="0"/>
              </a:rPr>
              <a:t>Instituto Politécnico de </a:t>
            </a:r>
            <a:r>
              <a:rPr lang="en-US" sz="3200" dirty="0">
                <a:solidFill>
                  <a:schemeClr val="bg1">
                    <a:lumMod val="10000"/>
                  </a:schemeClr>
                </a:solidFill>
                <a:latin typeface="+mn-lt"/>
                <a:cs typeface="Times New Roman" panose="02020603050405020304" pitchFamily="18" charset="0"/>
              </a:rPr>
              <a:t>Coimbra, </a:t>
            </a:r>
            <a:r>
              <a:rPr lang="en-US" sz="3200" dirty="0" smtClean="0">
                <a:solidFill>
                  <a:schemeClr val="bg1">
                    <a:lumMod val="10000"/>
                  </a:schemeClr>
                </a:solidFill>
                <a:latin typeface="+mn-lt"/>
                <a:cs typeface="Times New Roman" panose="02020603050405020304" pitchFamily="18" charset="0"/>
              </a:rPr>
              <a:t>ISEC</a:t>
            </a:r>
          </a:p>
          <a:p>
            <a:pPr algn="ctr" eaLnBrk="1" hangingPunct="1"/>
            <a:r>
              <a:rPr lang="en-US" sz="2400" dirty="0">
                <a:solidFill>
                  <a:srgbClr val="0000FF"/>
                </a:solidFill>
                <a:latin typeface="+mn-lt"/>
                <a:cs typeface="Times New Roman" panose="02020603050405020304" pitchFamily="18" charset="0"/>
                <a:hlinkClick r:id="rId2"/>
              </a:rPr>
              <a:t>jorge.amaral@isec.pt</a:t>
            </a:r>
            <a:r>
              <a:rPr lang="en-US" sz="2400" dirty="0">
                <a:solidFill>
                  <a:srgbClr val="0000FF"/>
                </a:solidFill>
                <a:latin typeface="+mn-lt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3" name="Text Box 193"/>
          <p:cNvSpPr txBox="1">
            <a:spLocks noChangeArrowheads="1"/>
          </p:cNvSpPr>
          <p:nvPr/>
        </p:nvSpPr>
        <p:spPr bwMode="auto">
          <a:xfrm>
            <a:off x="951599" y="5869480"/>
            <a:ext cx="15620494" cy="16047882"/>
          </a:xfrm>
          <a:prstGeom prst="rect">
            <a:avLst/>
          </a:prstGeom>
          <a:solidFill>
            <a:srgbClr val="DBEAED"/>
          </a:solidFill>
          <a:ln w="9525">
            <a:solidFill>
              <a:schemeClr val="tx1"/>
            </a:solidFill>
          </a:ln>
          <a:effectLst/>
        </p:spPr>
        <p:txBody>
          <a:bodyPr wrap="square"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endParaRPr lang="pt-PT" sz="3600" dirty="0">
              <a:solidFill>
                <a:schemeClr val="bg1">
                  <a:lumMod val="10000"/>
                </a:schemeClr>
              </a:solidFill>
              <a:latin typeface="+mn-lt"/>
            </a:endParaRPr>
          </a:p>
          <a:p>
            <a:pPr marL="457200" indent="-457200"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3600" dirty="0">
                <a:solidFill>
                  <a:schemeClr val="bg1">
                    <a:lumMod val="10000"/>
                  </a:schemeClr>
                </a:solidFill>
                <a:latin typeface="+mn-lt"/>
              </a:rPr>
              <a:t> O Movimento de Acesso Livre (OA), é uma das iniciativas que mais tem concorrido </a:t>
            </a:r>
            <a:r>
              <a:rPr lang="pt-PT" sz="36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para </a:t>
            </a:r>
            <a:r>
              <a:rPr lang="pt-PT" sz="3600" dirty="0">
                <a:solidFill>
                  <a:schemeClr val="bg1">
                    <a:lumMod val="10000"/>
                  </a:schemeClr>
                </a:solidFill>
                <a:latin typeface="+mn-lt"/>
              </a:rPr>
              <a:t>alterar o sistema de comunicação científica, procurando devolver aos autores o controlo </a:t>
            </a:r>
            <a:r>
              <a:rPr lang="pt-PT" sz="36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sobre </a:t>
            </a:r>
            <a:r>
              <a:rPr lang="pt-PT" sz="3600" dirty="0">
                <a:solidFill>
                  <a:schemeClr val="bg1">
                    <a:lumMod val="10000"/>
                  </a:schemeClr>
                </a:solidFill>
                <a:latin typeface="+mn-lt"/>
              </a:rPr>
              <a:t>a publicação e tentando diminuir o poder das editoras. </a:t>
            </a:r>
            <a:endParaRPr lang="pt-PT" sz="3600" dirty="0" smtClean="0">
              <a:solidFill>
                <a:schemeClr val="bg1">
                  <a:lumMod val="10000"/>
                </a:schemeClr>
              </a:solidFill>
              <a:latin typeface="+mn-lt"/>
            </a:endParaRPr>
          </a:p>
          <a:p>
            <a:pPr marL="457200" indent="-457200"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PT" sz="3600" dirty="0">
              <a:solidFill>
                <a:schemeClr val="bg1">
                  <a:lumMod val="10000"/>
                </a:schemeClr>
              </a:solidFill>
              <a:latin typeface="+mn-lt"/>
            </a:endParaRPr>
          </a:p>
          <a:p>
            <a:pPr marL="457200" indent="-457200"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3600" dirty="0" smtClean="0">
                <a:solidFill>
                  <a:sysClr val="windowText" lastClr="000000"/>
                </a:solidFill>
                <a:latin typeface="+mn-lt"/>
              </a:rPr>
              <a:t>Uma </a:t>
            </a:r>
            <a:r>
              <a:rPr lang="pt-PT" sz="3600" dirty="0">
                <a:solidFill>
                  <a:sysClr val="windowText" lastClr="000000"/>
                </a:solidFill>
                <a:latin typeface="+mn-lt"/>
              </a:rPr>
              <a:t>das formas de o conseguir passa pela criação de repositórios institucionais que, </a:t>
            </a:r>
            <a:r>
              <a:rPr lang="pt-PT" sz="3600" dirty="0" smtClean="0">
                <a:solidFill>
                  <a:sysClr val="windowText" lastClr="000000"/>
                </a:solidFill>
                <a:latin typeface="+mn-lt"/>
              </a:rPr>
              <a:t>para</a:t>
            </a:r>
            <a:r>
              <a:rPr lang="pt-PT" sz="36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 além de contribuírem para o </a:t>
            </a:r>
            <a:r>
              <a:rPr lang="pt-PT" sz="3600" dirty="0">
                <a:solidFill>
                  <a:schemeClr val="bg1">
                    <a:lumMod val="10000"/>
                  </a:schemeClr>
                </a:solidFill>
                <a:latin typeface="+mn-lt"/>
              </a:rPr>
              <a:t>acesso à </a:t>
            </a:r>
            <a:r>
              <a:rPr lang="pt-PT" sz="36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informação </a:t>
            </a:r>
            <a:r>
              <a:rPr lang="pt-PT" sz="3600" dirty="0">
                <a:solidFill>
                  <a:schemeClr val="bg1">
                    <a:lumMod val="10000"/>
                  </a:schemeClr>
                </a:solidFill>
                <a:latin typeface="+mn-lt"/>
              </a:rPr>
              <a:t>científica de </a:t>
            </a:r>
            <a:r>
              <a:rPr lang="pt-PT" sz="36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qualidade,  permitem </a:t>
            </a:r>
            <a:r>
              <a:rPr lang="pt-PT" sz="3600" dirty="0">
                <a:solidFill>
                  <a:schemeClr val="bg1">
                    <a:lumMod val="10000"/>
                  </a:schemeClr>
                </a:solidFill>
                <a:latin typeface="+mn-lt"/>
              </a:rPr>
              <a:t>às instituições detentoras, nomeadamente as de </a:t>
            </a:r>
            <a:r>
              <a:rPr lang="pt-PT" sz="36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ensino </a:t>
            </a:r>
            <a:r>
              <a:rPr lang="pt-PT" sz="3600" dirty="0">
                <a:solidFill>
                  <a:schemeClr val="bg1">
                    <a:lumMod val="10000"/>
                  </a:schemeClr>
                </a:solidFill>
                <a:latin typeface="+mn-lt"/>
              </a:rPr>
              <a:t>superior, divulgar a sua produção científica </a:t>
            </a:r>
            <a:r>
              <a:rPr lang="pt-PT" sz="36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e, simultaneamente, </a:t>
            </a:r>
            <a:r>
              <a:rPr lang="pt-PT" sz="3600" dirty="0">
                <a:solidFill>
                  <a:schemeClr val="bg1">
                    <a:lumMod val="10000"/>
                  </a:schemeClr>
                </a:solidFill>
                <a:latin typeface="+mn-lt"/>
              </a:rPr>
              <a:t>potenciar a sua </a:t>
            </a:r>
            <a:r>
              <a:rPr lang="pt-PT" sz="36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imagem </a:t>
            </a:r>
            <a:r>
              <a:rPr lang="pt-PT" sz="3600" dirty="0">
                <a:solidFill>
                  <a:schemeClr val="bg1">
                    <a:lumMod val="10000"/>
                  </a:schemeClr>
                </a:solidFill>
                <a:latin typeface="+mn-lt"/>
              </a:rPr>
              <a:t>e o seu valor, tornando-os verdadeiros instrumentos de marketing </a:t>
            </a:r>
            <a:r>
              <a:rPr lang="pt-PT" sz="36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ao </a:t>
            </a:r>
            <a:r>
              <a:rPr lang="pt-PT" sz="3600" dirty="0">
                <a:solidFill>
                  <a:schemeClr val="bg1">
                    <a:lumMod val="10000"/>
                  </a:schemeClr>
                </a:solidFill>
                <a:latin typeface="+mn-lt"/>
              </a:rPr>
              <a:t>serviço da </a:t>
            </a:r>
            <a:r>
              <a:rPr lang="pt-PT" sz="36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ciência</a:t>
            </a:r>
            <a:r>
              <a:rPr lang="pt-PT" sz="3600" dirty="0">
                <a:solidFill>
                  <a:schemeClr val="bg1">
                    <a:lumMod val="10000"/>
                  </a:schemeClr>
                </a:solidFill>
                <a:latin typeface="+mn-lt"/>
              </a:rPr>
              <a:t>. </a:t>
            </a:r>
            <a:endParaRPr lang="pt-PT" sz="3600" dirty="0" smtClean="0">
              <a:solidFill>
                <a:schemeClr val="bg1">
                  <a:lumMod val="10000"/>
                </a:schemeClr>
              </a:solidFill>
              <a:latin typeface="+mn-lt"/>
            </a:endParaRPr>
          </a:p>
          <a:p>
            <a:pPr marL="457200" indent="-457200"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PT" sz="3600" dirty="0">
              <a:solidFill>
                <a:schemeClr val="bg1">
                  <a:lumMod val="10000"/>
                </a:schemeClr>
              </a:solidFill>
              <a:latin typeface="+mn-lt"/>
            </a:endParaRPr>
          </a:p>
          <a:p>
            <a:pPr marL="457200" indent="-457200"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36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O estudo pretendeu compreender por um lado, as atitudes dos docentes </a:t>
            </a:r>
            <a:r>
              <a:rPr lang="pt-PT" sz="3600" dirty="0">
                <a:solidFill>
                  <a:schemeClr val="bg1">
                    <a:lumMod val="10000"/>
                  </a:schemeClr>
                </a:solidFill>
                <a:latin typeface="+mn-lt"/>
              </a:rPr>
              <a:t>relativamente </a:t>
            </a:r>
            <a:r>
              <a:rPr lang="pt-PT" sz="36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ao </a:t>
            </a:r>
            <a:r>
              <a:rPr lang="pt-PT" sz="3600" dirty="0">
                <a:solidFill>
                  <a:schemeClr val="bg1">
                    <a:lumMod val="10000"/>
                  </a:schemeClr>
                </a:solidFill>
                <a:latin typeface="+mn-lt"/>
              </a:rPr>
              <a:t>acesso à informação </a:t>
            </a:r>
            <a:r>
              <a:rPr lang="pt-PT" sz="36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científica e à </a:t>
            </a:r>
            <a:r>
              <a:rPr lang="pt-PT" sz="3600" dirty="0">
                <a:solidFill>
                  <a:schemeClr val="bg1">
                    <a:lumMod val="10000"/>
                  </a:schemeClr>
                </a:solidFill>
                <a:latin typeface="+mn-lt"/>
              </a:rPr>
              <a:t>necessidade de publicação </a:t>
            </a:r>
            <a:r>
              <a:rPr lang="pt-PT" sz="36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dos respetivos trabalhos e, por outro, </a:t>
            </a:r>
            <a:r>
              <a:rPr lang="pt-PT" sz="3600" dirty="0" smtClean="0">
                <a:solidFill>
                  <a:sysClr val="windowText" lastClr="000000"/>
                </a:solidFill>
                <a:latin typeface="+mn-lt"/>
              </a:rPr>
              <a:t>a </a:t>
            </a:r>
            <a:r>
              <a:rPr lang="pt-PT" sz="3600" dirty="0">
                <a:solidFill>
                  <a:sysClr val="windowText" lastClr="000000"/>
                </a:solidFill>
                <a:latin typeface="+mn-lt"/>
              </a:rPr>
              <a:t>importância </a:t>
            </a:r>
            <a:r>
              <a:rPr lang="pt-PT" sz="3600" dirty="0" smtClean="0">
                <a:solidFill>
                  <a:sysClr val="windowText" lastClr="000000"/>
                </a:solidFill>
                <a:latin typeface="+mn-lt"/>
              </a:rPr>
              <a:t>que </a:t>
            </a:r>
            <a:r>
              <a:rPr lang="pt-PT" sz="3600" dirty="0">
                <a:solidFill>
                  <a:sysClr val="windowText" lastClr="000000"/>
                </a:solidFill>
                <a:latin typeface="+mn-lt"/>
              </a:rPr>
              <a:t>os autores detêm para o </a:t>
            </a:r>
            <a:r>
              <a:rPr lang="pt-PT" sz="3600" dirty="0" smtClean="0">
                <a:solidFill>
                  <a:sysClr val="windowText" lastClr="000000"/>
                </a:solidFill>
                <a:latin typeface="+mn-lt"/>
              </a:rPr>
              <a:t>êxito </a:t>
            </a:r>
            <a:r>
              <a:rPr lang="pt-PT" sz="3600" dirty="0">
                <a:solidFill>
                  <a:sysClr val="windowText" lastClr="000000"/>
                </a:solidFill>
                <a:latin typeface="+mn-lt"/>
              </a:rPr>
              <a:t>de um </a:t>
            </a:r>
            <a:r>
              <a:rPr lang="pt-PT" sz="3600" dirty="0" smtClean="0">
                <a:solidFill>
                  <a:sysClr val="windowText" lastClr="000000"/>
                </a:solidFill>
                <a:latin typeface="+mn-lt"/>
              </a:rPr>
              <a:t>repositório, ten</a:t>
            </a:r>
            <a:r>
              <a:rPr lang="pt-PT" sz="36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do </a:t>
            </a:r>
            <a:r>
              <a:rPr lang="pt-PT" sz="3600" dirty="0">
                <a:solidFill>
                  <a:schemeClr val="bg1">
                    <a:lumMod val="10000"/>
                  </a:schemeClr>
                </a:solidFill>
                <a:latin typeface="+mn-lt"/>
              </a:rPr>
              <a:t>como cenário de </a:t>
            </a:r>
            <a:r>
              <a:rPr lang="pt-PT" sz="36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fundo </a:t>
            </a:r>
            <a:r>
              <a:rPr lang="pt-PT" sz="3600" dirty="0">
                <a:solidFill>
                  <a:schemeClr val="bg1">
                    <a:lumMod val="10000"/>
                  </a:schemeClr>
                </a:solidFill>
                <a:latin typeface="+mn-lt"/>
              </a:rPr>
              <a:t>a criação de um repositório institucional </a:t>
            </a:r>
            <a:r>
              <a:rPr lang="pt-PT" sz="36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próprio </a:t>
            </a:r>
            <a:r>
              <a:rPr lang="pt-PT" sz="14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(1) </a:t>
            </a:r>
          </a:p>
          <a:p>
            <a:pPr algn="just" eaLnBrk="1" hangingPunct="1"/>
            <a:endParaRPr lang="pt-PT" sz="3600" dirty="0" smtClean="0">
              <a:solidFill>
                <a:schemeClr val="bg1">
                  <a:lumMod val="10000"/>
                </a:schemeClr>
              </a:solidFill>
              <a:latin typeface="+mn-lt"/>
            </a:endParaRPr>
          </a:p>
          <a:p>
            <a:pPr eaLnBrk="1" hangingPunct="1"/>
            <a:r>
              <a:rPr lang="pt-PT" sz="1600" dirty="0">
                <a:solidFill>
                  <a:schemeClr val="bg1">
                    <a:lumMod val="10000"/>
                  </a:schemeClr>
                </a:solidFill>
                <a:latin typeface="+mn-lt"/>
              </a:rPr>
              <a:t> </a:t>
            </a:r>
            <a:r>
              <a:rPr lang="pt-PT" sz="16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       </a:t>
            </a:r>
            <a:r>
              <a:rPr lang="pt-PT" sz="14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(</a:t>
            </a:r>
            <a:r>
              <a:rPr lang="pt-PT" sz="1600" dirty="0">
                <a:solidFill>
                  <a:schemeClr val="bg1">
                    <a:lumMod val="10000"/>
                  </a:schemeClr>
                </a:solidFill>
                <a:latin typeface="+mn-lt"/>
              </a:rPr>
              <a:t>1) </a:t>
            </a:r>
            <a:r>
              <a:rPr lang="pt-PT" sz="16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No </a:t>
            </a:r>
            <a:r>
              <a:rPr lang="pt-PT" sz="1600" dirty="0">
                <a:solidFill>
                  <a:schemeClr val="bg1">
                    <a:lumMod val="10000"/>
                  </a:schemeClr>
                </a:solidFill>
                <a:latin typeface="+mn-lt"/>
              </a:rPr>
              <a:t>decurso deste </a:t>
            </a:r>
            <a:r>
              <a:rPr lang="pt-PT" sz="16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estudo foi implementado no </a:t>
            </a:r>
            <a:r>
              <a:rPr lang="pt-PT" sz="1600" dirty="0">
                <a:solidFill>
                  <a:schemeClr val="bg1">
                    <a:lumMod val="10000"/>
                  </a:schemeClr>
                </a:solidFill>
                <a:latin typeface="+mn-lt"/>
              </a:rPr>
              <a:t>Repositório </a:t>
            </a:r>
            <a:r>
              <a:rPr lang="pt-PT" sz="16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Comum, </a:t>
            </a:r>
            <a:r>
              <a:rPr lang="pt-PT" sz="1600" dirty="0">
                <a:solidFill>
                  <a:schemeClr val="bg1">
                    <a:lumMod val="10000"/>
                  </a:schemeClr>
                </a:solidFill>
                <a:latin typeface="+mn-lt"/>
              </a:rPr>
              <a:t>no </a:t>
            </a:r>
            <a:r>
              <a:rPr lang="pt-PT" sz="16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RCAAP, o repositório do IPC</a:t>
            </a:r>
            <a:r>
              <a:rPr lang="pt-PT" sz="14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. </a:t>
            </a:r>
          </a:p>
          <a:p>
            <a:pPr eaLnBrk="1" hangingPunct="1"/>
            <a:endParaRPr lang="pt-PT" sz="1400" dirty="0">
              <a:solidFill>
                <a:schemeClr val="bg1">
                  <a:lumMod val="10000"/>
                </a:schemeClr>
              </a:solidFill>
              <a:latin typeface="+mn-lt"/>
            </a:endParaRPr>
          </a:p>
        </p:txBody>
      </p:sp>
      <p:sp>
        <p:nvSpPr>
          <p:cNvPr id="89" name="Text Box 193"/>
          <p:cNvSpPr txBox="1">
            <a:spLocks noChangeArrowheads="1"/>
          </p:cNvSpPr>
          <p:nvPr/>
        </p:nvSpPr>
        <p:spPr bwMode="auto">
          <a:xfrm>
            <a:off x="17343437" y="5923029"/>
            <a:ext cx="11887017" cy="7230083"/>
          </a:xfrm>
          <a:prstGeom prst="rect">
            <a:avLst/>
          </a:prstGeom>
          <a:solidFill>
            <a:srgbClr val="DBEAED"/>
          </a:solidFill>
          <a:ln w="9525">
            <a:solidFill>
              <a:schemeClr val="tx1"/>
            </a:solidFill>
          </a:ln>
          <a:effectLst/>
        </p:spPr>
        <p:txBody>
          <a:bodyPr wrap="square"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endParaRPr lang="en-US" sz="1000" dirty="0" smtClean="0">
              <a:solidFill>
                <a:schemeClr val="bg1">
                  <a:lumMod val="10000"/>
                </a:schemeClr>
              </a:solidFill>
              <a:latin typeface="+mn-lt"/>
            </a:endParaRPr>
          </a:p>
          <a:p>
            <a:pPr marL="571500" indent="-571500" algn="just" eaLnBrk="1" hangingPunct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3600" dirty="0" err="1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Revisão</a:t>
            </a:r>
            <a:r>
              <a:rPr lang="en-US" sz="36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 da </a:t>
            </a:r>
            <a:r>
              <a:rPr lang="en-US" sz="3600" dirty="0" err="1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literatura</a:t>
            </a:r>
            <a:endParaRPr lang="en-US" sz="3600" dirty="0" smtClean="0">
              <a:solidFill>
                <a:schemeClr val="bg1">
                  <a:lumMod val="10000"/>
                </a:schemeClr>
              </a:solidFill>
              <a:latin typeface="+mn-lt"/>
            </a:endParaRPr>
          </a:p>
          <a:p>
            <a:pPr marL="571500" indent="-571500" algn="just" eaLnBrk="1" hangingPunct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3600" dirty="0" err="1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Inquérito</a:t>
            </a:r>
            <a:r>
              <a:rPr lang="en-US" sz="36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 online </a:t>
            </a:r>
            <a:r>
              <a:rPr lang="en-US" sz="24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(adaptado de Maria Manuel Borges) </a:t>
            </a:r>
          </a:p>
          <a:p>
            <a:pPr marL="571500" indent="-571500" algn="just" eaLnBrk="1" hangingPunct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Comunidade </a:t>
            </a:r>
            <a:r>
              <a:rPr lang="en-US" sz="3600" dirty="0" err="1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docente</a:t>
            </a:r>
            <a:r>
              <a:rPr lang="en-US" sz="36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 do IPC</a:t>
            </a:r>
          </a:p>
          <a:p>
            <a:pPr marL="571500" indent="-571500" algn="just" eaLnBrk="1" hangingPunct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3600" dirty="0" err="1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Março</a:t>
            </a:r>
            <a:r>
              <a:rPr lang="en-US" sz="36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 2014</a:t>
            </a:r>
          </a:p>
          <a:p>
            <a:pPr marL="571500" indent="-571500" algn="just" eaLnBrk="1" hangingPunct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3600" dirty="0" err="1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SurveyMonkey</a:t>
            </a:r>
            <a:endParaRPr lang="en-US" sz="3600" dirty="0" smtClean="0">
              <a:solidFill>
                <a:schemeClr val="bg1">
                  <a:lumMod val="10000"/>
                </a:schemeClr>
              </a:solidFill>
              <a:latin typeface="+mn-lt"/>
            </a:endParaRPr>
          </a:p>
          <a:p>
            <a:pPr marL="571500" indent="-571500" algn="just" eaLnBrk="1" hangingPunct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Microsoft Excel 2010</a:t>
            </a:r>
          </a:p>
        </p:txBody>
      </p:sp>
      <p:sp>
        <p:nvSpPr>
          <p:cNvPr id="90" name="Rectangle 29"/>
          <p:cNvSpPr/>
          <p:nvPr/>
        </p:nvSpPr>
        <p:spPr>
          <a:xfrm>
            <a:off x="18020514" y="5289776"/>
            <a:ext cx="4602795" cy="791143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r>
              <a:rPr lang="en-US" sz="4000" b="1" dirty="0" smtClean="0">
                <a:solidFill>
                  <a:sysClr val="windowText" lastClr="000000"/>
                </a:solidFill>
                <a:cs typeface="Arial" panose="020B0604020202020204" pitchFamily="34" charset="0"/>
              </a:rPr>
              <a:t>METODOLOGIA</a:t>
            </a:r>
            <a:endParaRPr lang="en-US" sz="4000" b="1" dirty="0">
              <a:solidFill>
                <a:sysClr val="windowText" lastClr="000000"/>
              </a:solidFill>
              <a:cs typeface="Arial" panose="020B0604020202020204" pitchFamily="34" charset="0"/>
            </a:endParaRPr>
          </a:p>
        </p:txBody>
      </p:sp>
      <p:sp>
        <p:nvSpPr>
          <p:cNvPr id="92" name="Text Box 193"/>
          <p:cNvSpPr txBox="1">
            <a:spLocks noChangeArrowheads="1"/>
          </p:cNvSpPr>
          <p:nvPr/>
        </p:nvSpPr>
        <p:spPr bwMode="auto">
          <a:xfrm>
            <a:off x="951597" y="37322919"/>
            <a:ext cx="15620496" cy="3675264"/>
          </a:xfrm>
          <a:prstGeom prst="rect">
            <a:avLst/>
          </a:prstGeom>
          <a:solidFill>
            <a:srgbClr val="DBEAED"/>
          </a:solidFill>
          <a:ln w="9525">
            <a:solidFill>
              <a:srgbClr val="000000"/>
            </a:solidFill>
          </a:ln>
          <a:effectLst/>
        </p:spPr>
        <p:txBody>
          <a:bodyPr wrap="square" lIns="173940" tIns="173940" rIns="173940" bIns="173940" anchor="ctr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algn="just" eaLnBrk="1" hangingPunct="1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pt-PT" sz="36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O AA é reconhecido como tendo vantagens em relação ao modelo tradicional;</a:t>
            </a:r>
          </a:p>
          <a:p>
            <a:pPr marL="457200" indent="-457200" algn="just" eaLnBrk="1" hangingPunct="1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pt-PT" sz="36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As dúvidas  e receios manifestados  revelam falta de informação sobre o AA;</a:t>
            </a:r>
          </a:p>
          <a:p>
            <a:pPr marL="457200" indent="-457200" algn="just" eaLnBrk="1" hangingPunct="1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pt-PT" sz="36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Torna-se necessário  a implementação de uma </a:t>
            </a:r>
            <a:r>
              <a:rPr lang="pt-PT" sz="3600" dirty="0">
                <a:solidFill>
                  <a:schemeClr val="bg1">
                    <a:lumMod val="10000"/>
                  </a:schemeClr>
                </a:solidFill>
                <a:latin typeface="+mn-lt"/>
              </a:rPr>
              <a:t>p</a:t>
            </a:r>
            <a:r>
              <a:rPr lang="pt-PT" sz="36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olítica </a:t>
            </a:r>
            <a:r>
              <a:rPr lang="pt-PT" sz="3600" dirty="0">
                <a:solidFill>
                  <a:schemeClr val="bg1">
                    <a:lumMod val="10000"/>
                  </a:schemeClr>
                </a:solidFill>
                <a:latin typeface="+mn-lt"/>
              </a:rPr>
              <a:t>i</a:t>
            </a:r>
            <a:r>
              <a:rPr lang="pt-PT" sz="36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nstitucional adequada.</a:t>
            </a:r>
          </a:p>
        </p:txBody>
      </p:sp>
      <p:grpSp>
        <p:nvGrpSpPr>
          <p:cNvPr id="94" name="Group 1023"/>
          <p:cNvGrpSpPr/>
          <p:nvPr/>
        </p:nvGrpSpPr>
        <p:grpSpPr>
          <a:xfrm>
            <a:off x="17343437" y="36637119"/>
            <a:ext cx="11887200" cy="5119140"/>
            <a:chOff x="1911766" y="5953254"/>
            <a:chExt cx="10859672" cy="1454531"/>
          </a:xfrm>
          <a:solidFill>
            <a:srgbClr val="FF9900"/>
          </a:solidFill>
        </p:grpSpPr>
        <p:sp>
          <p:nvSpPr>
            <p:cNvPr id="97" name="Text Box 193"/>
            <p:cNvSpPr txBox="1">
              <a:spLocks noChangeArrowheads="1"/>
            </p:cNvSpPr>
            <p:nvPr/>
          </p:nvSpPr>
          <p:spPr bwMode="auto">
            <a:xfrm>
              <a:off x="1911766" y="6141970"/>
              <a:ext cx="10859672" cy="1265815"/>
            </a:xfrm>
            <a:prstGeom prst="rect">
              <a:avLst/>
            </a:prstGeom>
            <a:solidFill>
              <a:srgbClr val="DBEAED"/>
            </a:solidFill>
            <a:ln w="9525">
              <a:solidFill>
                <a:srgbClr val="000000"/>
              </a:solidFill>
            </a:ln>
            <a:effectLst/>
          </p:spPr>
          <p:txBody>
            <a:bodyPr wrap="square" lIns="173940" tIns="173940" rIns="173940" bIns="173940"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457200" indent="-457200">
                <a:buFont typeface="+mj-lt"/>
                <a:buAutoNum type="arabicPeriod"/>
              </a:pPr>
              <a:r>
                <a:rPr lang="en-US" sz="1600" dirty="0" smtClean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WARE</a:t>
              </a:r>
              <a:r>
                <a:rPr lang="en-US" sz="1600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, Mark; MABE, Michael. - </a:t>
              </a:r>
              <a:r>
                <a:rPr lang="en-US" sz="1600" u="sng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The STM Report: An overview of scientific and </a:t>
              </a:r>
              <a:r>
                <a:rPr lang="en-US" sz="1600" u="sng" dirty="0" err="1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scholary</a:t>
              </a:r>
              <a:r>
                <a:rPr lang="en-US" sz="1600" u="sng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 journal publishing </a:t>
              </a:r>
              <a:r>
                <a:rPr lang="en-US" sz="1600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[</a:t>
              </a:r>
              <a:r>
                <a:rPr lang="en-US" sz="1600" dirty="0" err="1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em</a:t>
              </a:r>
              <a:r>
                <a:rPr lang="en-US" sz="1600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 </a:t>
              </a:r>
              <a:r>
                <a:rPr lang="en-US" sz="1600" dirty="0" err="1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linha</a:t>
              </a:r>
              <a:r>
                <a:rPr lang="en-US" sz="1600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].3.rd ed.: STM: International Association of </a:t>
              </a:r>
              <a:r>
                <a:rPr lang="en-US" sz="1600" dirty="0" err="1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Scienti</a:t>
              </a:r>
              <a:r>
                <a:rPr lang="pt-PT" sz="1600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ﬁ</a:t>
              </a:r>
              <a:r>
                <a:rPr lang="en-US" sz="1600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c, Technical and Medical Publishers, (2012). [Consul. 10 Mai. 2014]. </a:t>
              </a:r>
              <a:r>
                <a:rPr lang="en-US" sz="1600" dirty="0" err="1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Disponível</a:t>
              </a:r>
              <a:r>
                <a:rPr lang="en-US" sz="1600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 </a:t>
              </a:r>
              <a:r>
                <a:rPr lang="en-US" sz="1600" dirty="0" err="1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em</a:t>
              </a:r>
              <a:r>
                <a:rPr lang="en-US" sz="1600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 WWW: &lt;</a:t>
              </a:r>
              <a:r>
                <a:rPr lang="en-US" sz="1600" u="sng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  <a:hlinkClick r:id="rId3"/>
                </a:rPr>
                <a:t>http://www.stm-assoc.org/2012_12_11_STM_Report_2012.pdf</a:t>
              </a:r>
              <a:r>
                <a:rPr lang="en-US" sz="1600" dirty="0" smtClean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&gt;.</a:t>
              </a:r>
            </a:p>
            <a:p>
              <a:r>
                <a:rPr lang="pt-PT" sz="1600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 </a:t>
              </a:r>
            </a:p>
            <a:p>
              <a:pPr marL="457200" indent="-457200">
                <a:buFont typeface="+mj-lt"/>
                <a:buAutoNum type="arabicPeriod" startAt="2"/>
              </a:pPr>
              <a:r>
                <a:rPr lang="en-US" sz="1600" dirty="0" smtClean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TAYLOR</a:t>
              </a:r>
              <a:r>
                <a:rPr lang="en-US" sz="1600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, Mike; WEDEL, Matt; NAISH, Darren - The obscene profits of commercial scholarly publishers. Sauropod Vertebra Picture of the Week [</a:t>
              </a:r>
              <a:r>
                <a:rPr lang="en-US" sz="1600" dirty="0" err="1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Em</a:t>
              </a:r>
              <a:r>
                <a:rPr lang="en-US" sz="1600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 </a:t>
              </a:r>
              <a:r>
                <a:rPr lang="en-US" sz="1600" dirty="0" err="1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linha</a:t>
              </a:r>
              <a:r>
                <a:rPr lang="en-US" sz="1600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], 13 </a:t>
              </a:r>
              <a:r>
                <a:rPr lang="en-US" sz="1600" dirty="0" err="1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janeiro</a:t>
              </a:r>
              <a:r>
                <a:rPr lang="en-US" sz="1600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 2012.  [Consul. 8 Mai. 2014]. </a:t>
              </a:r>
              <a:r>
                <a:rPr lang="en-US" sz="1600" dirty="0" err="1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Disponível</a:t>
              </a:r>
              <a:r>
                <a:rPr lang="en-US" sz="1600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 </a:t>
              </a:r>
              <a:r>
                <a:rPr lang="en-US" sz="1600" dirty="0" err="1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em</a:t>
              </a:r>
              <a:r>
                <a:rPr lang="en-US" sz="1600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 WWW: &lt;</a:t>
              </a:r>
              <a:r>
                <a:rPr lang="en-US" sz="1600" u="sng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  <a:hlinkClick r:id="rId4"/>
                </a:rPr>
                <a:t>http://svpow.com/2012/01/13/the-obscene-profits-of-commercial-scholarly-publishers/</a:t>
              </a:r>
              <a:r>
                <a:rPr lang="en-US" sz="1600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&gt;. </a:t>
              </a:r>
              <a:endParaRPr lang="pt-PT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endParaRPr>
            </a:p>
            <a:p>
              <a:r>
                <a:rPr lang="pt-PT" sz="1600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 </a:t>
              </a:r>
            </a:p>
            <a:p>
              <a:pPr marL="457200" indent="-457200">
                <a:buFont typeface="+mj-lt"/>
                <a:buAutoNum type="arabicPeriod" startAt="3"/>
              </a:pPr>
              <a:r>
                <a:rPr lang="en-US" sz="1600" dirty="0" smtClean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CULLEN</a:t>
              </a:r>
              <a:r>
                <a:rPr lang="en-US" sz="1600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, Rowena; CHAWNER, Brenda - </a:t>
              </a:r>
              <a:r>
                <a:rPr lang="en-US" sz="1600" u="sng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Institutional Repositories, Open Access, and Scholarly Communication: A Study of Conflicting Paradigms]</a:t>
              </a:r>
              <a:r>
                <a:rPr lang="en-US" sz="1600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. The Journal of Academic Librarianship </a:t>
              </a:r>
              <a:r>
                <a:rPr lang="en-US" sz="1600" u="sng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[</a:t>
              </a:r>
              <a:r>
                <a:rPr lang="en-US" sz="1600" dirty="0" err="1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Em</a:t>
              </a:r>
              <a:r>
                <a:rPr lang="en-US" sz="1600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 </a:t>
              </a:r>
              <a:r>
                <a:rPr lang="en-US" sz="1600" dirty="0" err="1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linha</a:t>
              </a:r>
              <a:r>
                <a:rPr lang="en-US" sz="1600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].  Vol. 37, N.º 6 (2011), p. 460–470. [Consul. 8 Mai. 2014]. </a:t>
              </a:r>
              <a:r>
                <a:rPr lang="en-US" sz="1600" dirty="0" err="1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Disponível</a:t>
              </a:r>
              <a:r>
                <a:rPr lang="en-US" sz="1600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 </a:t>
              </a:r>
              <a:r>
                <a:rPr lang="en-US" sz="1600" dirty="0" err="1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em</a:t>
              </a:r>
              <a:r>
                <a:rPr lang="en-US" sz="1600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 WWW:&lt; </a:t>
              </a:r>
              <a:r>
                <a:rPr lang="en-US" sz="1600" u="sng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  <a:hlinkClick r:id="rId5"/>
                </a:rPr>
                <a:t>http://www.sciencedirect.com/science/article/pii/S009913331100156X</a:t>
              </a:r>
              <a:r>
                <a:rPr lang="en-US" sz="1600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&gt;. </a:t>
              </a:r>
              <a:endParaRPr lang="en-US" sz="1600" dirty="0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</a:endParaRPr>
            </a:p>
            <a:p>
              <a:r>
                <a:rPr lang="en-US" sz="1600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 </a:t>
              </a:r>
              <a:endParaRPr lang="pt-PT" sz="16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endParaRPr>
            </a:p>
            <a:p>
              <a:pPr marL="457200" indent="-457200">
                <a:buFont typeface="+mj-lt"/>
                <a:buAutoNum type="arabicPeriod" startAt="4"/>
              </a:pPr>
              <a:r>
                <a:rPr lang="pt-PT" sz="1600" dirty="0" smtClean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RODRIGUES</a:t>
              </a:r>
              <a:r>
                <a:rPr lang="pt-PT" sz="1600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, </a:t>
              </a:r>
              <a:r>
                <a:rPr lang="pt-PT" sz="1600" dirty="0" err="1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Eloy</a:t>
              </a:r>
              <a:r>
                <a:rPr lang="pt-PT" sz="1600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 [</a:t>
              </a:r>
              <a:r>
                <a:rPr lang="pt-PT" sz="1600" dirty="0" err="1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et</a:t>
              </a:r>
              <a:r>
                <a:rPr lang="pt-PT" sz="1600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. al.] - </a:t>
              </a:r>
              <a:r>
                <a:rPr lang="pt-PT" sz="1600" u="sng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Os repositórios de dados científicos : estado da arte</a:t>
              </a:r>
              <a:r>
                <a:rPr lang="pt-PT" sz="1600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. [Em linha]. (2010). [</a:t>
              </a:r>
              <a:r>
                <a:rPr lang="pt-PT" sz="1600" dirty="0" err="1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Consul</a:t>
              </a:r>
              <a:r>
                <a:rPr lang="pt-PT" sz="1600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. 12 de Mai. 2014]. Disponível em WWW&lt;</a:t>
              </a:r>
              <a:r>
                <a:rPr lang="pt-PT" sz="1600" u="sng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  <a:hlinkClick r:id="rId6"/>
                </a:rPr>
                <a:t>http://repositorium.sdum.uminho.pt/handle/1822/10830</a:t>
              </a:r>
              <a:r>
                <a:rPr lang="pt-PT" sz="1600" dirty="0" smtClean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&gt;.</a:t>
              </a:r>
            </a:p>
            <a:p>
              <a:endParaRPr lang="pt-PT" sz="1600" baseline="30000" dirty="0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</a:endParaRPr>
            </a:p>
            <a:p>
              <a:pPr marL="457200" indent="-457200">
                <a:buFont typeface="+mj-lt"/>
                <a:buAutoNum type="arabicPeriod" startAt="5"/>
              </a:pPr>
              <a:r>
                <a:rPr lang="pt-PT" sz="1600" dirty="0" smtClean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BORGES</a:t>
              </a:r>
              <a:r>
                <a:rPr lang="pt-PT" sz="1600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, Maria Manuel - </a:t>
              </a:r>
              <a:r>
                <a:rPr lang="pt-PT" sz="1600" u="sng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A Esfera: Comunicação Académica e Novos Media</a:t>
              </a:r>
              <a:r>
                <a:rPr lang="pt-PT" sz="1600" i="1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. </a:t>
              </a:r>
              <a:r>
                <a:rPr lang="pt-PT" sz="1600" dirty="0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rPr>
                <a:t>Coimbra : Faculdade de Letras da Universidade de Coimbra. 2006. Tese de Doutoramento. </a:t>
              </a:r>
            </a:p>
          </p:txBody>
        </p:sp>
        <p:sp>
          <p:nvSpPr>
            <p:cNvPr id="98" name="Rectangle 29"/>
            <p:cNvSpPr/>
            <p:nvPr/>
          </p:nvSpPr>
          <p:spPr>
            <a:xfrm>
              <a:off x="2607899" y="5953254"/>
              <a:ext cx="4127348" cy="224792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6970" tIns="43485" rIns="86970" bIns="43485" rtlCol="0" anchor="ctr"/>
            <a:lstStyle/>
            <a:p>
              <a:pPr algn="ctr"/>
              <a:r>
                <a:rPr lang="en-US" sz="4000" b="1" dirty="0" smtClean="0">
                  <a:solidFill>
                    <a:sysClr val="windowText" lastClr="000000"/>
                  </a:solidFill>
                  <a:cs typeface="Arial" panose="020B0604020202020204" pitchFamily="34" charset="0"/>
                </a:rPr>
                <a:t>REFERÊNCIAS</a:t>
              </a:r>
              <a:endParaRPr lang="en-US" sz="4000" b="1" dirty="0">
                <a:solidFill>
                  <a:sysClr val="windowText" lastClr="000000"/>
                </a:solidFill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21" name="Tabela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6977574"/>
              </p:ext>
            </p:extLst>
          </p:nvPr>
        </p:nvGraphicFramePr>
        <p:xfrm>
          <a:off x="951597" y="30114399"/>
          <a:ext cx="15620496" cy="6065520"/>
        </p:xfrm>
        <a:graphic>
          <a:graphicData uri="http://schemas.openxmlformats.org/drawingml/2006/table">
            <a:tbl>
              <a:tblPr firstRow="1" firstCol="1" bandRow="1"/>
              <a:tblGrid>
                <a:gridCol w="12950356"/>
                <a:gridCol w="2670140"/>
              </a:tblGrid>
              <a:tr h="76200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4000" b="1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FONTES DE INFORMAÇÃO</a:t>
                      </a:r>
                      <a:r>
                        <a:rPr lang="pt-PT" sz="4000" b="1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 DIGITAIS</a:t>
                      </a:r>
                      <a:endParaRPr lang="pt-PT" sz="4000" dirty="0">
                        <a:solidFill>
                          <a:srgbClr val="365F91"/>
                        </a:solidFill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4000" dirty="0">
                        <a:solidFill>
                          <a:srgbClr val="365F9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99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36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 Revistas</a:t>
                      </a:r>
                      <a:r>
                        <a:rPr lang="pt-PT" sz="3600" baseline="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PT" sz="36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científicas </a:t>
                      </a:r>
                      <a:r>
                        <a:rPr lang="pt-PT" sz="360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eletrónicas </a:t>
                      </a:r>
                      <a:r>
                        <a:rPr lang="pt-PT" sz="36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arbitradas</a:t>
                      </a:r>
                      <a:endParaRPr lang="pt-PT" sz="360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36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1.º</a:t>
                      </a:r>
                      <a:endParaRPr lang="pt-PT" sz="360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05462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36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 Comunicações </a:t>
                      </a:r>
                      <a:r>
                        <a:rPr lang="pt-PT" sz="360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em linha de encontros científicos internacionais e </a:t>
                      </a:r>
                      <a:r>
                        <a:rPr lang="pt-PT" sz="36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36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 apresentações</a:t>
                      </a:r>
                      <a:endParaRPr lang="pt-PT" sz="360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36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2.º</a:t>
                      </a:r>
                      <a:endParaRPr lang="pt-PT" sz="360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36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 Monografias eletrónicas</a:t>
                      </a:r>
                      <a:endParaRPr lang="pt-PT" sz="360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36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3.º</a:t>
                      </a:r>
                      <a:endParaRPr lang="pt-PT" sz="360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36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 Servidores </a:t>
                      </a:r>
                      <a:r>
                        <a:rPr lang="pt-PT" sz="360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de </a:t>
                      </a:r>
                      <a:r>
                        <a:rPr lang="pt-PT" sz="3600" dirty="0" err="1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Postprints</a:t>
                      </a:r>
                      <a:r>
                        <a:rPr lang="pt-PT" sz="360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 (trabalho arbitrado e publicado)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36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5.º</a:t>
                      </a:r>
                      <a:endParaRPr lang="pt-PT" sz="360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36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 Servidores </a:t>
                      </a:r>
                      <a:r>
                        <a:rPr lang="pt-PT" sz="360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de </a:t>
                      </a:r>
                      <a:r>
                        <a:rPr lang="pt-PT" sz="3600" dirty="0" err="1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Preprints</a:t>
                      </a:r>
                      <a:r>
                        <a:rPr lang="pt-PT" sz="360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 (trabalho não arbitrado nem publicado)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36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12.º</a:t>
                      </a:r>
                      <a:endParaRPr lang="pt-PT" sz="360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0" name="Tabela 1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084191"/>
              </p:ext>
            </p:extLst>
          </p:nvPr>
        </p:nvGraphicFramePr>
        <p:xfrm>
          <a:off x="951597" y="22540119"/>
          <a:ext cx="15620497" cy="6979920"/>
        </p:xfrm>
        <a:graphic>
          <a:graphicData uri="http://schemas.openxmlformats.org/drawingml/2006/table">
            <a:tbl>
              <a:tblPr firstRow="1" firstCol="1" bandRow="1">
                <a:effectLst/>
              </a:tblPr>
              <a:tblGrid>
                <a:gridCol w="9152840"/>
                <a:gridCol w="6467657"/>
              </a:tblGrid>
              <a:tr h="76200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4000" b="1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ESTATÍSTICAS</a:t>
                      </a:r>
                      <a:endParaRPr lang="pt-PT" sz="4000" dirty="0">
                        <a:solidFill>
                          <a:srgbClr val="365F91"/>
                        </a:solidFill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PT" sz="4000" dirty="0">
                        <a:solidFill>
                          <a:srgbClr val="365F9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99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36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 População docente</a:t>
                      </a:r>
                      <a:endParaRPr lang="pt-PT" sz="360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36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 627</a:t>
                      </a:r>
                      <a:endParaRPr lang="pt-PT" sz="360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36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 População (amostra)</a:t>
                      </a:r>
                      <a:endParaRPr lang="pt-PT" sz="360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36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168</a:t>
                      </a:r>
                      <a:endParaRPr lang="pt-PT" sz="360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36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 Idade</a:t>
                      </a:r>
                      <a:endParaRPr lang="pt-PT" sz="360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36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41 – 50</a:t>
                      </a:r>
                      <a:endParaRPr lang="pt-PT" sz="360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36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 Formação Académica</a:t>
                      </a:r>
                      <a:endParaRPr lang="pt-PT" sz="360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36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Doutoramento</a:t>
                      </a:r>
                      <a:endParaRPr lang="pt-PT" sz="360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36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 Categoria</a:t>
                      </a:r>
                      <a:endParaRPr lang="pt-PT" sz="360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36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Professor Adjunto</a:t>
                      </a:r>
                      <a:endParaRPr lang="pt-PT" sz="360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7167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36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 Unidades de investigação</a:t>
                      </a:r>
                      <a:endParaRPr lang="pt-PT" sz="360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36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Universidade</a:t>
                      </a:r>
                      <a:r>
                        <a:rPr lang="pt-PT" sz="3600" baseline="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 de Coimbra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36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Instituto Politécnico de Coimbra</a:t>
                      </a:r>
                      <a:endParaRPr lang="pt-PT" sz="360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16" name="Imagem 115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8254" y="41361519"/>
            <a:ext cx="914583" cy="38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Imagem 116" descr="C:\Users\jormal\AppData\Local\Microsoft\Windows\Temporary Internet Files\Content.Outlook\WQIM18TW\logoIPC horizontal (2).jp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437" y="41209119"/>
            <a:ext cx="2667000" cy="609600"/>
          </a:xfrm>
          <a:prstGeom prst="rect">
            <a:avLst/>
          </a:prstGeom>
          <a:noFill/>
          <a:ln w="3175">
            <a:noFill/>
          </a:ln>
        </p:spPr>
      </p:pic>
      <p:graphicFrame>
        <p:nvGraphicFramePr>
          <p:cNvPr id="33" name="Gráfico 3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2958508"/>
              </p:ext>
            </p:extLst>
          </p:nvPr>
        </p:nvGraphicFramePr>
        <p:xfrm>
          <a:off x="17343437" y="14767719"/>
          <a:ext cx="11887017" cy="777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38" name="Rectangle 29"/>
          <p:cNvSpPr/>
          <p:nvPr/>
        </p:nvSpPr>
        <p:spPr>
          <a:xfrm>
            <a:off x="1722437" y="36684174"/>
            <a:ext cx="4572000" cy="791145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r>
              <a:rPr lang="en-US" sz="4000" b="1" dirty="0" smtClean="0">
                <a:solidFill>
                  <a:sysClr val="windowText" lastClr="000000"/>
                </a:solidFill>
                <a:cs typeface="Arial" panose="020B0604020202020204" pitchFamily="34" charset="0"/>
              </a:rPr>
              <a:t>CONCLUSÕES</a:t>
            </a:r>
            <a:endParaRPr lang="en-US" sz="4000" b="1" dirty="0">
              <a:solidFill>
                <a:sysClr val="windowText" lastClr="000000"/>
              </a:solidFill>
              <a:cs typeface="Arial" panose="020B0604020202020204" pitchFamily="34" charset="0"/>
            </a:endParaRPr>
          </a:p>
        </p:txBody>
      </p:sp>
      <p:sp>
        <p:nvSpPr>
          <p:cNvPr id="10" name="Rectângulo 9"/>
          <p:cNvSpPr/>
          <p:nvPr/>
        </p:nvSpPr>
        <p:spPr>
          <a:xfrm>
            <a:off x="17343437" y="13780450"/>
            <a:ext cx="11887200" cy="758669"/>
          </a:xfrm>
          <a:prstGeom prst="rect">
            <a:avLst/>
          </a:prstGeom>
          <a:solidFill>
            <a:srgbClr val="000099"/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PT" sz="4000" b="1" dirty="0" smtClean="0">
                <a:solidFill>
                  <a:srgbClr val="FFFFFF"/>
                </a:solidFill>
                <a:ea typeface="Times New Roman"/>
                <a:cs typeface="Arial" panose="020B0604020202020204" pitchFamily="34" charset="0"/>
              </a:rPr>
              <a:t>ACESSO ABERTO</a:t>
            </a:r>
            <a:endParaRPr lang="pt-PT" sz="4000" dirty="0">
              <a:solidFill>
                <a:srgbClr val="365F91"/>
              </a:solidFill>
              <a:ea typeface="Times New Roman"/>
              <a:cs typeface="Arial" panose="020B0604020202020204" pitchFamily="34" charset="0"/>
            </a:endParaRPr>
          </a:p>
        </p:txBody>
      </p:sp>
      <p:graphicFrame>
        <p:nvGraphicFramePr>
          <p:cNvPr id="25" name="Gráfico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6528235"/>
              </p:ext>
            </p:extLst>
          </p:nvPr>
        </p:nvGraphicFramePr>
        <p:xfrm>
          <a:off x="17343571" y="22844919"/>
          <a:ext cx="11887200" cy="678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24" name="Rectangle 29"/>
          <p:cNvSpPr/>
          <p:nvPr/>
        </p:nvSpPr>
        <p:spPr>
          <a:xfrm>
            <a:off x="1570037" y="5289776"/>
            <a:ext cx="4602795" cy="791143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r>
              <a:rPr lang="en-US" sz="4000" b="1" dirty="0" smtClean="0">
                <a:solidFill>
                  <a:sysClr val="windowText" lastClr="000000"/>
                </a:solidFill>
                <a:cs typeface="Arial" panose="020B0604020202020204" pitchFamily="34" charset="0"/>
              </a:rPr>
              <a:t>INTRODUÇÃO</a:t>
            </a:r>
            <a:endParaRPr lang="en-US" sz="4000" b="1" dirty="0">
              <a:solidFill>
                <a:sysClr val="windowText" lastClr="000000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22" name="Gráfico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9264241"/>
              </p:ext>
            </p:extLst>
          </p:nvPr>
        </p:nvGraphicFramePr>
        <p:xfrm>
          <a:off x="17343436" y="29931519"/>
          <a:ext cx="11887017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837" y="41132919"/>
            <a:ext cx="2743200" cy="736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1251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8794</TotalTime>
  <Words>433</Words>
  <Application>Microsoft Office PowerPoint</Application>
  <PresentationFormat>Personalizados</PresentationFormat>
  <Paragraphs>70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Company>Genigraphics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Acesso Aberto IPC</dc:title>
  <dc:creator>Jorge Amaral</dc:creator>
  <dc:description>Quality poster printing
www.genigraphics.com
1-800-790-4001</dc:description>
  <cp:lastModifiedBy>jormal</cp:lastModifiedBy>
  <cp:revision>227</cp:revision>
  <cp:lastPrinted>2014-10-03T12:30:05Z</cp:lastPrinted>
  <dcterms:created xsi:type="dcterms:W3CDTF">2013-02-10T21:14:48Z</dcterms:created>
  <dcterms:modified xsi:type="dcterms:W3CDTF">2014-10-31T15:34:58Z</dcterms:modified>
</cp:coreProperties>
</file>