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500" r:id="rId3"/>
    <p:sldId id="424" r:id="rId4"/>
    <p:sldId id="502" r:id="rId5"/>
    <p:sldId id="426" r:id="rId6"/>
    <p:sldId id="439" r:id="rId7"/>
    <p:sldId id="450" r:id="rId8"/>
    <p:sldId id="443" r:id="rId9"/>
    <p:sldId id="446" r:id="rId10"/>
    <p:sldId id="448" r:id="rId11"/>
    <p:sldId id="501" r:id="rId12"/>
    <p:sldId id="308" r:id="rId13"/>
  </p:sldIdLst>
  <p:sldSz cx="9144000" cy="6858000" type="screen4x3"/>
  <p:notesSz cx="6797675" cy="987266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17D"/>
    <a:srgbClr val="004C64"/>
    <a:srgbClr val="0000FF"/>
    <a:srgbClr val="5F5F5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7" autoAdjust="0"/>
    <p:restoredTop sz="94532" autoAdjust="0"/>
  </p:normalViewPr>
  <p:slideViewPr>
    <p:cSldViewPr>
      <p:cViewPr>
        <p:scale>
          <a:sx n="70" d="100"/>
          <a:sy n="70" d="100"/>
        </p:scale>
        <p:origin x="-128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4F7E582-3EDC-4D9C-A5D3-04FD40230F3F}" type="datetimeFigureOut">
              <a:rPr lang="es-ES"/>
              <a:pPr>
                <a:defRPr/>
              </a:pPr>
              <a:t>17/06/2015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165CC16-EB59-4B6C-BBAB-E1B1B71BBC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71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737EA1-54A5-4745-9A5D-F4175C40F849}" type="slidenum">
              <a:rPr lang="es-ES" smtClean="0"/>
              <a:pPr/>
              <a:t>1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78C9D8-4DF2-4850-97B9-FF83B6B5175F}" type="slidenum">
              <a:rPr lang="es-ES" smtClean="0"/>
              <a:pPr/>
              <a:t>12</a:t>
            </a:fld>
            <a:endParaRPr lang="es-ES" smtClean="0"/>
          </a:p>
        </p:txBody>
      </p:sp>
      <p:sp>
        <p:nvSpPr>
          <p:cNvPr id="1013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pic>
        <p:nvPicPr>
          <p:cNvPr id="4" name="Imatge 10" descr="BCSalut_logo_dates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7447" y="6369992"/>
            <a:ext cx="1800403" cy="443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pic>
        <p:nvPicPr>
          <p:cNvPr id="4" name="Imatge 10" descr="BCSalut_logo_dates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7447" y="6369992"/>
            <a:ext cx="1800403" cy="4433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181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181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pic>
        <p:nvPicPr>
          <p:cNvPr id="4" name="Imatge 10" descr="BCSalut_logo_dates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7447" y="6369992"/>
            <a:ext cx="1800403" cy="4433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pic>
        <p:nvPicPr>
          <p:cNvPr id="5" name="Imatge 10" descr="BCSalut_logo_dates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7447" y="6369992"/>
            <a:ext cx="1800403" cy="443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4" name="Imatge 10" descr="BCSalut_logo_dates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7447" y="6369992"/>
            <a:ext cx="1800403" cy="4433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pic>
        <p:nvPicPr>
          <p:cNvPr id="5" name="Imatge 10" descr="BCSalut_logo_dates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7447" y="6369992"/>
            <a:ext cx="1800403" cy="4433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pic>
        <p:nvPicPr>
          <p:cNvPr id="3" name="Imatge 10" descr="BCSalut_logo_dates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7447" y="6369992"/>
            <a:ext cx="1800403" cy="4433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0" descr="BCSalut_logo_dates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7447" y="6369992"/>
            <a:ext cx="1800403" cy="443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5" name="Imatge 10" descr="BCSalut_logo_dates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7447" y="6369992"/>
            <a:ext cx="1800403" cy="4433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5" name="Imatge 10" descr="BCSalut_logo_dates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7447" y="6369992"/>
            <a:ext cx="1800403" cy="44338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490537"/>
          </a:xfrm>
          <a:prstGeom prst="rect">
            <a:avLst/>
          </a:prstGeom>
          <a:solidFill>
            <a:srgbClr val="A4017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pic>
        <p:nvPicPr>
          <p:cNvPr id="1028" name="Picture 8" descr="logo_biblioteca_virtual_100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88" y="6357938"/>
            <a:ext cx="5048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10"/>
          <p:cNvSpPr txBox="1">
            <a:spLocks noChangeArrowheads="1"/>
          </p:cNvSpPr>
          <p:nvPr userDrawn="1"/>
        </p:nvSpPr>
        <p:spPr bwMode="auto">
          <a:xfrm>
            <a:off x="8366125" y="6475413"/>
            <a:ext cx="719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F65422C5-17CE-44CF-A97A-A356DF8118DE}" type="slidenum">
              <a:rPr lang="es-ES" sz="1000">
                <a:solidFill>
                  <a:schemeClr val="bg2"/>
                </a:solidFill>
              </a:rPr>
              <a:pPr>
                <a:spcBef>
                  <a:spcPct val="50000"/>
                </a:spcBef>
                <a:defRPr/>
              </a:pPr>
              <a:t>‹Nº›</a:t>
            </a:fld>
            <a:endParaRPr lang="es-ES" sz="1000">
              <a:solidFill>
                <a:schemeClr val="bg2"/>
              </a:solidFill>
            </a:endParaRPr>
          </a:p>
        </p:txBody>
      </p:sp>
      <p:sp>
        <p:nvSpPr>
          <p:cNvPr id="1031" name="Line 11"/>
          <p:cNvSpPr>
            <a:spLocks noChangeShapeType="1"/>
          </p:cNvSpPr>
          <p:nvPr userDrawn="1"/>
        </p:nvSpPr>
        <p:spPr bwMode="auto">
          <a:xfrm>
            <a:off x="0" y="6308725"/>
            <a:ext cx="9324975" cy="0"/>
          </a:xfrm>
          <a:prstGeom prst="line">
            <a:avLst/>
          </a:prstGeom>
          <a:noFill/>
          <a:ln w="9525">
            <a:solidFill>
              <a:srgbClr val="004C6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7" name="Imatge 10" descr="BCSalut_logo_dates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57447" y="6369992"/>
            <a:ext cx="1800403" cy="4433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A4017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4C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4C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4C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004C6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4C6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4C6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4C6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4C64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Line 11"/>
          <p:cNvSpPr>
            <a:spLocks noChangeShapeType="1"/>
          </p:cNvSpPr>
          <p:nvPr/>
        </p:nvSpPr>
        <p:spPr bwMode="auto">
          <a:xfrm>
            <a:off x="1835150" y="0"/>
            <a:ext cx="0" cy="6858000"/>
          </a:xfrm>
          <a:prstGeom prst="line">
            <a:avLst/>
          </a:prstGeom>
          <a:noFill/>
          <a:ln w="9525">
            <a:solidFill>
              <a:srgbClr val="A4017D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4342" name="Picture 6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6632"/>
            <a:ext cx="1584325" cy="116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8" y="6023767"/>
            <a:ext cx="16478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484438" y="3717032"/>
            <a:ext cx="5761037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rgbClr val="A4017D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004C6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rgbClr val="004C6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004C6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rgbClr val="004C6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C6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C6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C6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C6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ES" sz="1200" b="1" dirty="0">
                <a:solidFill>
                  <a:srgbClr val="004C64"/>
                </a:solidFill>
              </a:rPr>
              <a:t>Virgili Páez </a:t>
            </a:r>
            <a:r>
              <a:rPr lang="es-ES" altLang="es-ES" sz="1200" b="1" dirty="0" err="1">
                <a:solidFill>
                  <a:srgbClr val="004C64"/>
                </a:solidFill>
              </a:rPr>
              <a:t>Cervi</a:t>
            </a:r>
            <a:r>
              <a:rPr lang="es-ES" altLang="es-ES" sz="1200" b="1" dirty="0">
                <a:solidFill>
                  <a:srgbClr val="004C64"/>
                </a:solidFill>
              </a:rPr>
              <a:t/>
            </a:r>
            <a:br>
              <a:rPr lang="es-ES" altLang="es-ES" sz="1200" b="1" dirty="0">
                <a:solidFill>
                  <a:srgbClr val="004C64"/>
                </a:solidFill>
              </a:rPr>
            </a:br>
            <a:r>
              <a:rPr lang="es-ES" altLang="es-ES" sz="1000" i="1" dirty="0">
                <a:solidFill>
                  <a:srgbClr val="004C64"/>
                </a:solidFill>
              </a:rPr>
              <a:t>Biblioteca Virtual de </a:t>
            </a:r>
            <a:r>
              <a:rPr lang="es-ES" altLang="es-ES" sz="1000" i="1" dirty="0" err="1">
                <a:solidFill>
                  <a:srgbClr val="004C64"/>
                </a:solidFill>
              </a:rPr>
              <a:t>Ciències</a:t>
            </a:r>
            <a:r>
              <a:rPr lang="es-ES" altLang="es-ES" sz="1000" i="1" dirty="0">
                <a:solidFill>
                  <a:srgbClr val="004C64"/>
                </a:solidFill>
              </a:rPr>
              <a:t> de la </a:t>
            </a:r>
            <a:r>
              <a:rPr lang="es-ES" altLang="es-ES" sz="1000" i="1" dirty="0" err="1">
                <a:solidFill>
                  <a:srgbClr val="004C64"/>
                </a:solidFill>
              </a:rPr>
              <a:t>Salut</a:t>
            </a:r>
            <a:r>
              <a:rPr lang="es-ES" altLang="es-ES" sz="1000" i="1" dirty="0">
                <a:solidFill>
                  <a:srgbClr val="004C64"/>
                </a:solidFill>
              </a:rPr>
              <a:t> de les Illes Balears (Bibliosalut</a:t>
            </a:r>
            <a:r>
              <a:rPr lang="es-ES" altLang="es-ES" sz="1000" i="1" dirty="0" smtClean="0">
                <a:solidFill>
                  <a:srgbClr val="004C64"/>
                </a:solidFill>
              </a:rPr>
              <a:t>)</a:t>
            </a:r>
            <a:br>
              <a:rPr lang="es-ES" altLang="es-ES" sz="1000" i="1" dirty="0" smtClean="0">
                <a:solidFill>
                  <a:srgbClr val="004C64"/>
                </a:solidFill>
              </a:rPr>
            </a:br>
            <a:r>
              <a:rPr lang="es-ES" altLang="es-ES" sz="1000" i="1" dirty="0" smtClean="0">
                <a:solidFill>
                  <a:srgbClr val="004C64"/>
                </a:solidFill>
              </a:rPr>
              <a:t>www.bibliosalut.com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a-ES" altLang="es-ES" sz="1000" i="1" dirty="0" smtClean="0">
                <a:solidFill>
                  <a:srgbClr val="004C64"/>
                </a:solidFill>
              </a:rPr>
              <a:t>vpaez@bibliosalut.com </a:t>
            </a:r>
            <a:r>
              <a:rPr lang="ca-ES" altLang="es-ES" sz="1000" i="1" dirty="0">
                <a:solidFill>
                  <a:srgbClr val="004C64"/>
                </a:solidFill>
              </a:rPr>
              <a:t>- @</a:t>
            </a:r>
            <a:r>
              <a:rPr lang="ca-ES" altLang="es-ES" sz="1000" i="1" dirty="0" err="1" smtClean="0">
                <a:solidFill>
                  <a:srgbClr val="004C64"/>
                </a:solidFill>
              </a:rPr>
              <a:t>virgilipaez</a:t>
            </a:r>
            <a:endParaRPr lang="ca-ES" altLang="es-ES" sz="1000" dirty="0" smtClean="0">
              <a:solidFill>
                <a:srgbClr val="004C64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a-ES" altLang="es-ES" sz="1200" b="1" dirty="0" smtClean="0">
                <a:solidFill>
                  <a:srgbClr val="004C64"/>
                </a:solidFill>
              </a:rPr>
              <a:t>Maria Costa Marín, Mònica Font </a:t>
            </a:r>
            <a:r>
              <a:rPr lang="ca-ES" altLang="es-ES" sz="1200" b="1" dirty="0" err="1" smtClean="0">
                <a:solidFill>
                  <a:srgbClr val="004C64"/>
                </a:solidFill>
              </a:rPr>
              <a:t>Balle</a:t>
            </a:r>
            <a:r>
              <a:rPr lang="ca-ES" altLang="es-ES" sz="1200" b="1" dirty="0" smtClean="0">
                <a:solidFill>
                  <a:srgbClr val="004C64"/>
                </a:solidFill>
              </a:rPr>
              <a:t>,</a:t>
            </a:r>
            <a:br>
              <a:rPr lang="ca-ES" altLang="es-ES" sz="1200" b="1" dirty="0" smtClean="0">
                <a:solidFill>
                  <a:srgbClr val="004C64"/>
                </a:solidFill>
              </a:rPr>
            </a:br>
            <a:r>
              <a:rPr lang="ca-ES" altLang="es-ES" sz="1200" b="1" dirty="0" smtClean="0">
                <a:solidFill>
                  <a:srgbClr val="004C64"/>
                </a:solidFill>
              </a:rPr>
              <a:t>Elena Pastor Ramon, Sílvia Sastre Suárez</a:t>
            </a:r>
            <a:endParaRPr lang="es-ES" altLang="es-ES" sz="1200" b="1" dirty="0">
              <a:solidFill>
                <a:srgbClr val="004C64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979613" y="1412776"/>
            <a:ext cx="684053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rgbClr val="A4017D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004C6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rgbClr val="004C6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004C6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rgbClr val="004C6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C6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C6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C6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C6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ES" sz="4400" b="1" dirty="0" smtClean="0"/>
              <a:t>Infosalut.com</a:t>
            </a:r>
            <a:endParaRPr lang="es-ES" altLang="es-ES" sz="4400" b="1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ES" sz="2400" b="1" dirty="0"/>
              <a:t>El </a:t>
            </a:r>
            <a:r>
              <a:rPr lang="es-ES" altLang="es-ES" sz="2400" b="1" dirty="0" err="1" smtClean="0"/>
              <a:t>Butlletí</a:t>
            </a:r>
            <a:r>
              <a:rPr lang="es-ES" altLang="es-ES" sz="2400" b="1" dirty="0" smtClean="0"/>
              <a:t> </a:t>
            </a:r>
            <a:r>
              <a:rPr lang="es-ES" altLang="es-ES" sz="2400" b="1" dirty="0"/>
              <a:t>de </a:t>
            </a:r>
            <a:r>
              <a:rPr lang="es-ES" altLang="es-ES" sz="2400" b="1" dirty="0" err="1"/>
              <a:t>Gestió</a:t>
            </a:r>
            <a:r>
              <a:rPr lang="es-ES" altLang="es-ES" sz="2400" b="1" dirty="0"/>
              <a:t> del </a:t>
            </a:r>
            <a:r>
              <a:rPr lang="es-ES" altLang="es-ES" sz="2400" b="1" dirty="0" err="1" smtClean="0"/>
              <a:t>Coneixement</a:t>
            </a:r>
            <a:r>
              <a:rPr lang="es-ES" altLang="es-ES" sz="2400" b="1" dirty="0" smtClean="0"/>
              <a:t> del Sistema </a:t>
            </a:r>
            <a:r>
              <a:rPr lang="es-ES" altLang="es-ES" sz="2400" b="1" dirty="0" err="1" smtClean="0"/>
              <a:t>Sanitari</a:t>
            </a:r>
            <a:r>
              <a:rPr lang="es-ES" altLang="es-ES" sz="2400" b="1" dirty="0" smtClean="0"/>
              <a:t> </a:t>
            </a:r>
            <a:r>
              <a:rPr lang="es-ES" altLang="es-ES" sz="2400" b="1" dirty="0" err="1" smtClean="0"/>
              <a:t>Públic</a:t>
            </a:r>
            <a:r>
              <a:rPr lang="es-ES" altLang="es-ES" sz="2400" b="1" dirty="0" smtClean="0"/>
              <a:t> de les Illes Balears</a:t>
            </a:r>
            <a:endParaRPr lang="es-ES" altLang="es-ES" sz="2400" b="1" dirty="0"/>
          </a:p>
        </p:txBody>
      </p:sp>
      <p:pic>
        <p:nvPicPr>
          <p:cNvPr id="13" name="Imatge 11" descr="logo_gran_textbcsalu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170" y="5733256"/>
            <a:ext cx="4839182" cy="1038225"/>
          </a:xfrm>
          <a:prstGeom prst="rect">
            <a:avLst/>
          </a:prstGeom>
        </p:spPr>
      </p:pic>
      <p:pic>
        <p:nvPicPr>
          <p:cNvPr id="16" name="Picture 2" descr="by-nc.eu_peti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6282024"/>
            <a:ext cx="1123950" cy="390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mtClean="0"/>
              <a:t>Com es consulta i difon Infosalut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040312"/>
          </a:xfrm>
        </p:spPr>
        <p:txBody>
          <a:bodyPr/>
          <a:lstStyle/>
          <a:p>
            <a:pPr eaLnBrk="1" hangingPunct="1">
              <a:defRPr/>
            </a:pPr>
            <a:r>
              <a:rPr lang="ca-ES" altLang="es-ES" dirty="0" smtClean="0"/>
              <a:t>Via </a:t>
            </a:r>
            <a:r>
              <a:rPr lang="ca-ES" altLang="es-ES" b="1" dirty="0" smtClean="0"/>
              <a:t>web</a:t>
            </a:r>
            <a:r>
              <a:rPr lang="ca-ES" altLang="es-ES" dirty="0" smtClean="0"/>
              <a:t> (ordinadors, </a:t>
            </a:r>
            <a:r>
              <a:rPr lang="ca-ES" altLang="es-ES" dirty="0" err="1" smtClean="0"/>
              <a:t>tablets</a:t>
            </a:r>
            <a:r>
              <a:rPr lang="ca-ES" altLang="es-ES" dirty="0" smtClean="0"/>
              <a:t> i </a:t>
            </a:r>
            <a:r>
              <a:rPr lang="ca-ES" altLang="es-ES" dirty="0" err="1" smtClean="0"/>
              <a:t>smartphones</a:t>
            </a:r>
            <a:r>
              <a:rPr lang="ca-ES" altLang="es-ES" dirty="0" smtClean="0"/>
              <a:t>)</a:t>
            </a:r>
          </a:p>
          <a:p>
            <a:pPr marL="0" indent="0" eaLnBrk="1" hangingPunct="1">
              <a:buFontTx/>
              <a:buNone/>
              <a:defRPr/>
            </a:pPr>
            <a:endParaRPr lang="ca-ES" altLang="es-ES" dirty="0" smtClean="0"/>
          </a:p>
          <a:p>
            <a:pPr eaLnBrk="1" hangingPunct="1">
              <a:defRPr/>
            </a:pPr>
            <a:r>
              <a:rPr lang="ca-ES" altLang="es-ES" b="1" dirty="0" smtClean="0"/>
              <a:t>Xarxes socials</a:t>
            </a:r>
            <a:r>
              <a:rPr lang="ca-ES" altLang="es-ES" dirty="0" smtClean="0"/>
              <a:t> (</a:t>
            </a:r>
            <a:r>
              <a:rPr lang="ca-ES" altLang="es-ES" dirty="0" err="1" smtClean="0"/>
              <a:t>Twitter</a:t>
            </a:r>
            <a:r>
              <a:rPr lang="ca-ES" altLang="es-ES" dirty="0" smtClean="0"/>
              <a:t>, </a:t>
            </a:r>
            <a:r>
              <a:rPr lang="ca-ES" altLang="es-ES" dirty="0" err="1" smtClean="0"/>
              <a:t>Facebook</a:t>
            </a:r>
            <a:r>
              <a:rPr lang="ca-ES" altLang="es-ES" dirty="0" smtClean="0"/>
              <a:t>, </a:t>
            </a:r>
            <a:r>
              <a:rPr lang="ca-ES" altLang="es-ES" dirty="0" err="1" smtClean="0"/>
              <a:t>Google</a:t>
            </a:r>
            <a:r>
              <a:rPr lang="ca-ES" altLang="es-ES" dirty="0" smtClean="0"/>
              <a:t>+, </a:t>
            </a:r>
            <a:r>
              <a:rPr lang="ca-ES" altLang="es-ES" dirty="0" err="1" smtClean="0"/>
              <a:t>Youtube</a:t>
            </a:r>
            <a:r>
              <a:rPr lang="ca-ES" altLang="es-ES" dirty="0" smtClean="0"/>
              <a:t>…). Programació amb </a:t>
            </a:r>
            <a:r>
              <a:rPr lang="ca-ES" altLang="es-ES" dirty="0" err="1" smtClean="0"/>
              <a:t>Hootsuite</a:t>
            </a:r>
            <a:endParaRPr lang="ca-ES" altLang="es-ES" dirty="0" smtClean="0"/>
          </a:p>
          <a:p>
            <a:pPr marL="0" indent="0" eaLnBrk="1" hangingPunct="1">
              <a:buFontTx/>
              <a:buNone/>
              <a:defRPr/>
            </a:pPr>
            <a:endParaRPr lang="ca-ES" altLang="es-ES" dirty="0" smtClean="0"/>
          </a:p>
          <a:p>
            <a:pPr eaLnBrk="1" hangingPunct="1">
              <a:defRPr/>
            </a:pPr>
            <a:r>
              <a:rPr lang="ca-ES" altLang="es-ES" b="1" dirty="0" smtClean="0"/>
              <a:t>Butlletins setmanals </a:t>
            </a:r>
            <a:r>
              <a:rPr lang="ca-ES" altLang="es-ES" i="1" dirty="0" smtClean="0"/>
              <a:t>(pròximament)</a:t>
            </a:r>
          </a:p>
          <a:p>
            <a:pPr marL="0" indent="0" eaLnBrk="1" hangingPunct="1">
              <a:buFontTx/>
              <a:buNone/>
              <a:defRPr/>
            </a:pPr>
            <a:endParaRPr lang="ca-ES" altLang="es-ES" b="1" dirty="0" smtClean="0"/>
          </a:p>
          <a:p>
            <a:pPr eaLnBrk="1" hangingPunct="1">
              <a:defRPr/>
            </a:pPr>
            <a:r>
              <a:rPr lang="ca-ES" altLang="es-ES" b="1" dirty="0" err="1" smtClean="0"/>
              <a:t>Google</a:t>
            </a:r>
            <a:r>
              <a:rPr lang="ca-ES" altLang="es-ES" dirty="0" smtClean="0"/>
              <a:t> i altres cercadors</a:t>
            </a:r>
          </a:p>
          <a:p>
            <a:pPr marL="0" indent="0" eaLnBrk="1" hangingPunct="1">
              <a:buFontTx/>
              <a:buNone/>
              <a:defRPr/>
            </a:pPr>
            <a:endParaRPr lang="ca-ES" altLang="es-ES" dirty="0" smtClean="0"/>
          </a:p>
          <a:p>
            <a:pPr eaLnBrk="1" hangingPunct="1">
              <a:defRPr/>
            </a:pPr>
            <a:r>
              <a:rPr lang="ca-ES" altLang="es-ES" dirty="0" smtClean="0"/>
              <a:t>Alertes </a:t>
            </a:r>
            <a:r>
              <a:rPr lang="ca-ES" altLang="es-ES" b="1" dirty="0" smtClean="0"/>
              <a:t>RSS</a:t>
            </a:r>
          </a:p>
        </p:txBody>
      </p:sp>
    </p:spTree>
    <p:extLst>
      <p:ext uri="{BB962C8B-B14F-4D97-AF65-F5344CB8AC3E}">
        <p14:creationId xmlns:p14="http://schemas.microsoft.com/office/powerpoint/2010/main" val="259707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altLang="es-ES" dirty="0" smtClean="0"/>
              <a:t>Conclusions</a:t>
            </a:r>
            <a:endParaRPr lang="es-ES" altLang="es-E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7931224" cy="50403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ca-ES" altLang="es-ES" dirty="0" smtClean="0"/>
          </a:p>
          <a:p>
            <a:pPr indent="0" algn="just" eaLnBrk="1" hangingPunct="1">
              <a:lnSpc>
                <a:spcPct val="150000"/>
              </a:lnSpc>
              <a:buNone/>
              <a:defRPr/>
            </a:pPr>
            <a:r>
              <a:rPr lang="ca-ES" altLang="es-ES" sz="2400" dirty="0"/>
              <a:t>Els </a:t>
            </a:r>
            <a:r>
              <a:rPr lang="ca-ES" altLang="es-ES" sz="2400" b="1" dirty="0">
                <a:solidFill>
                  <a:srgbClr val="A4017D"/>
                </a:solidFill>
              </a:rPr>
              <a:t>rols dels documentalistes </a:t>
            </a:r>
            <a:r>
              <a:rPr lang="ca-ES" altLang="es-ES" sz="2400" dirty="0"/>
              <a:t>de les biblioteques especialitzades en ciències de la salut </a:t>
            </a:r>
            <a:r>
              <a:rPr lang="ca-ES" altLang="es-ES" sz="2400" b="1" dirty="0">
                <a:solidFill>
                  <a:srgbClr val="A4017D"/>
                </a:solidFill>
              </a:rPr>
              <a:t>estan canviant</a:t>
            </a:r>
            <a:r>
              <a:rPr lang="ca-ES" altLang="es-ES" sz="2400" dirty="0"/>
              <a:t>. </a:t>
            </a:r>
            <a:r>
              <a:rPr lang="ca-ES" altLang="es-ES" sz="2400" dirty="0" smtClean="0"/>
              <a:t>Pensem que </a:t>
            </a:r>
            <a:r>
              <a:rPr lang="ca-ES" altLang="es-ES" sz="2400" b="1" dirty="0" smtClean="0">
                <a:solidFill>
                  <a:srgbClr val="A4017D"/>
                </a:solidFill>
              </a:rPr>
              <a:t>Infosalut</a:t>
            </a:r>
            <a:r>
              <a:rPr lang="ca-ES" altLang="es-ES" sz="2400" dirty="0" smtClean="0"/>
              <a:t> pot ser </a:t>
            </a:r>
            <a:r>
              <a:rPr lang="ca-ES" altLang="es-ES" sz="2400" dirty="0"/>
              <a:t>un exemple de com la intervenció de professionals de la documentació en la direcció i execució d'un </a:t>
            </a:r>
            <a:r>
              <a:rPr lang="ca-ES" altLang="es-ES" sz="2400" b="1" dirty="0">
                <a:solidFill>
                  <a:srgbClr val="A4017D"/>
                </a:solidFill>
              </a:rPr>
              <a:t>projecte d'informació i comunicació</a:t>
            </a:r>
            <a:r>
              <a:rPr lang="ca-ES" altLang="es-ES" sz="2400" dirty="0"/>
              <a:t> pot contribuir a un </a:t>
            </a:r>
            <a:r>
              <a:rPr lang="ca-ES" altLang="es-ES" sz="2400" b="1" dirty="0">
                <a:solidFill>
                  <a:srgbClr val="A4017D"/>
                </a:solidFill>
              </a:rPr>
              <a:t>millor funcionament de l'organització</a:t>
            </a:r>
            <a:r>
              <a:rPr lang="ca-ES" altLang="es-ES" sz="2400" dirty="0" smtClean="0"/>
              <a:t>.</a:t>
            </a:r>
          </a:p>
          <a:p>
            <a:pPr marL="685800" eaLnBrk="1" hangingPunct="1">
              <a:defRPr/>
            </a:pPr>
            <a:endParaRPr lang="ca-E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47227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ext Box 7"/>
          <p:cNvSpPr>
            <a:spLocks noGrp="1" noChangeArrowheads="1"/>
          </p:cNvSpPr>
          <p:nvPr>
            <p:ph idx="4294967295"/>
          </p:nvPr>
        </p:nvSpPr>
        <p:spPr>
          <a:xfrm>
            <a:off x="900113" y="1095375"/>
            <a:ext cx="8640762" cy="14143038"/>
          </a:xfr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sz="16600" b="1" noProof="1" smtClean="0">
                <a:latin typeface="Calibri" pitchFamily="34" charset="0"/>
              </a:rPr>
              <a:t>Gr</a:t>
            </a:r>
            <a:r>
              <a:rPr lang="ca-ES" sz="16600" b="1" dirty="0" smtClean="0">
                <a:latin typeface="Calibri" pitchFamily="34" charset="0"/>
              </a:rPr>
              <a:t>@</a:t>
            </a:r>
            <a:r>
              <a:rPr lang="ca-ES" sz="8800" b="1" dirty="0" smtClean="0">
                <a:latin typeface="Calibri" pitchFamily="34" charset="0"/>
              </a:rPr>
              <a:t>          </a:t>
            </a:r>
            <a:endParaRPr lang="es-ES" sz="8800" b="1" dirty="0" smtClean="0">
              <a:latin typeface="Calibri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s-ES" sz="16600" b="1" dirty="0" smtClean="0">
              <a:solidFill>
                <a:srgbClr val="004C64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s-ES" sz="16600" b="1" dirty="0" smtClean="0">
              <a:solidFill>
                <a:srgbClr val="004C64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s-ES" sz="16600" i="1" dirty="0" smtClean="0">
              <a:solidFill>
                <a:srgbClr val="004C64"/>
              </a:solidFill>
              <a:latin typeface="Calibri" pitchFamily="34" charset="0"/>
            </a:endParaRPr>
          </a:p>
        </p:txBody>
      </p:sp>
      <p:pic>
        <p:nvPicPr>
          <p:cNvPr id="100354" name="Picture 15" descr="logotip_biblioteca_virtu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9763" y="1700213"/>
            <a:ext cx="28321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5" name="1 CuadroTexto"/>
          <p:cNvSpPr txBox="1">
            <a:spLocks noChangeArrowheads="1"/>
          </p:cNvSpPr>
          <p:nvPr/>
        </p:nvSpPr>
        <p:spPr bwMode="auto">
          <a:xfrm>
            <a:off x="4068763" y="1041400"/>
            <a:ext cx="5040312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16600" b="1" dirty="0">
                <a:solidFill>
                  <a:srgbClr val="A4017D"/>
                </a:solidFill>
                <a:latin typeface="Calibri" pitchFamily="34" charset="0"/>
              </a:rPr>
              <a:t>cies</a:t>
            </a:r>
            <a:endParaRPr lang="es-ES" sz="16600" b="1" dirty="0">
              <a:solidFill>
                <a:srgbClr val="A4017D"/>
              </a:solidFill>
              <a:latin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5949950"/>
            <a:ext cx="9144000" cy="908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715294" y="4221088"/>
            <a:ext cx="5761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rgbClr val="A4017D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004C6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rgbClr val="004C6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004C6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rgbClr val="004C6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C6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C6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C6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C6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ES" sz="1800" b="1" dirty="0" smtClean="0">
                <a:solidFill>
                  <a:srgbClr val="004C64"/>
                </a:solidFill>
              </a:rPr>
              <a:t>www.bibliosalut.com - www.infosalut.com</a:t>
            </a:r>
          </a:p>
        </p:txBody>
      </p:sp>
      <p:pic>
        <p:nvPicPr>
          <p:cNvPr id="7" name="Imatge 11" descr="logo_gran_textbcsalu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5733256"/>
            <a:ext cx="4839182" cy="103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dirty="0" err="1" smtClean="0"/>
              <a:t>Els</a:t>
            </a:r>
            <a:r>
              <a:rPr lang="es-ES" altLang="es-ES" dirty="0" smtClean="0"/>
              <a:t> </a:t>
            </a:r>
            <a:r>
              <a:rPr lang="es-ES" altLang="es-ES" dirty="0" err="1" smtClean="0"/>
              <a:t>professionals</a:t>
            </a:r>
            <a:r>
              <a:rPr lang="es-ES" altLang="es-ES" dirty="0" smtClean="0"/>
              <a:t> de la </a:t>
            </a:r>
            <a:r>
              <a:rPr lang="es-ES" altLang="es-ES" dirty="0" err="1" smtClean="0"/>
              <a:t>informació</a:t>
            </a:r>
            <a:endParaRPr lang="es-ES" altLang="es-E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975"/>
            <a:ext cx="8229600" cy="504031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ca-ES" altLang="es-ES" sz="4000" b="1" dirty="0" smtClean="0">
                <a:solidFill>
                  <a:srgbClr val="A4017D"/>
                </a:solidFill>
              </a:rPr>
              <a:t>Nous rols</a:t>
            </a:r>
          </a:p>
          <a:p>
            <a:pPr eaLnBrk="1" hangingPunct="1">
              <a:buFontTx/>
              <a:buNone/>
              <a:defRPr/>
            </a:pPr>
            <a:endParaRPr lang="ca-ES" altLang="es-ES" dirty="0" smtClean="0"/>
          </a:p>
          <a:p>
            <a:pPr marL="685800" algn="just" eaLnBrk="1" hangingPunct="1">
              <a:defRPr/>
            </a:pPr>
            <a:r>
              <a:rPr lang="ca-ES" altLang="es-ES" b="1" dirty="0" smtClean="0"/>
              <a:t>Tradicionalment</a:t>
            </a:r>
            <a:r>
              <a:rPr lang="ca-ES" altLang="es-ES" dirty="0" smtClean="0"/>
              <a:t> les biblioteques han gestionat la conservació, recuperació i difusió d’</a:t>
            </a:r>
            <a:r>
              <a:rPr lang="ca-ES" altLang="es-ES" b="1" dirty="0" smtClean="0"/>
              <a:t>informació aliena a l’organització</a:t>
            </a:r>
            <a:r>
              <a:rPr lang="ca-ES" altLang="es-ES" dirty="0" smtClean="0"/>
              <a:t> de la que depenen (bases de dades bibliogràfiques, revistes científiques, etc.)</a:t>
            </a:r>
          </a:p>
          <a:p>
            <a:pPr marL="685800" algn="just" eaLnBrk="1" hangingPunct="1">
              <a:defRPr/>
            </a:pPr>
            <a:endParaRPr lang="ca-ES" altLang="es-ES" dirty="0" smtClean="0"/>
          </a:p>
          <a:p>
            <a:pPr marL="685800" algn="just" eaLnBrk="1" hangingPunct="1">
              <a:defRPr/>
            </a:pPr>
            <a:r>
              <a:rPr lang="ca-ES" altLang="es-ES" b="1" dirty="0" smtClean="0">
                <a:solidFill>
                  <a:srgbClr val="A4017D"/>
                </a:solidFill>
              </a:rPr>
              <a:t>Nous escenaris i nous rols dels professionals de la informació</a:t>
            </a:r>
            <a:r>
              <a:rPr lang="ca-ES" altLang="es-ES" dirty="0" smtClean="0">
                <a:solidFill>
                  <a:srgbClr val="A4017D"/>
                </a:solidFill>
              </a:rPr>
              <a:t> </a:t>
            </a:r>
            <a:r>
              <a:rPr lang="ca-ES" altLang="es-ES" dirty="0" smtClean="0"/>
              <a:t>se'ns estan obrint per contribuir a la gestió del coneixement de les nostres organitzacions: webs i intranets, </a:t>
            </a:r>
            <a:r>
              <a:rPr lang="ca-ES" altLang="es-ES" dirty="0"/>
              <a:t>xarxes socials </a:t>
            </a:r>
            <a:r>
              <a:rPr lang="ca-ES" altLang="es-ES" dirty="0" smtClean="0"/>
              <a:t>(</a:t>
            </a:r>
            <a:r>
              <a:rPr lang="ca-ES" altLang="es-ES" dirty="0" err="1" smtClean="0"/>
              <a:t>community</a:t>
            </a:r>
            <a:r>
              <a:rPr lang="ca-ES" altLang="es-ES" dirty="0" smtClean="0"/>
              <a:t> manager), repositoris </a:t>
            </a:r>
            <a:r>
              <a:rPr lang="ca-ES" altLang="es-ES" dirty="0"/>
              <a:t>institucionals, </a:t>
            </a:r>
            <a:r>
              <a:rPr lang="ca-ES" altLang="es-ES" dirty="0" smtClean="0"/>
              <a:t>cura de continguts (curador de continguts), etc.</a:t>
            </a:r>
          </a:p>
        </p:txBody>
      </p:sp>
    </p:spTree>
    <p:extLst>
      <p:ext uri="{BB962C8B-B14F-4D97-AF65-F5344CB8AC3E}">
        <p14:creationId xmlns:p14="http://schemas.microsoft.com/office/powerpoint/2010/main" val="195149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2920"/>
            <a:ext cx="457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dirty="0" err="1" smtClean="0"/>
              <a:t>Objectius</a:t>
            </a:r>
            <a:r>
              <a:rPr lang="es-ES" altLang="es-ES" dirty="0" smtClean="0"/>
              <a:t> </a:t>
            </a:r>
            <a:r>
              <a:rPr lang="es-ES" altLang="es-ES" dirty="0" err="1" smtClean="0"/>
              <a:t>d’Infosalut</a:t>
            </a:r>
            <a:endParaRPr lang="es-ES" altLang="es-E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074143"/>
            <a:ext cx="8229600" cy="504031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ca-ES" altLang="es-ES" sz="4000" b="1" dirty="0" smtClean="0">
              <a:solidFill>
                <a:srgbClr val="A4017D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ca-ES" altLang="es-ES" sz="4000" b="1" dirty="0" smtClean="0">
              <a:solidFill>
                <a:srgbClr val="A4017D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ca-ES" altLang="es-ES" sz="4000" b="1" dirty="0" smtClean="0">
                <a:solidFill>
                  <a:srgbClr val="A4017D"/>
                </a:solidFill>
              </a:rPr>
              <a:t>Difusió i visibilitat</a:t>
            </a:r>
          </a:p>
          <a:p>
            <a:pPr eaLnBrk="1" hangingPunct="1">
              <a:buFontTx/>
              <a:buNone/>
              <a:defRPr/>
            </a:pPr>
            <a:endParaRPr lang="ca-ES" altLang="es-ES" dirty="0" smtClean="0"/>
          </a:p>
          <a:p>
            <a:pPr marL="685800" algn="just" eaLnBrk="1" hangingPunct="1">
              <a:defRPr/>
            </a:pPr>
            <a:r>
              <a:rPr lang="ca-ES" altLang="es-ES" b="1" dirty="0" smtClean="0">
                <a:solidFill>
                  <a:srgbClr val="A4017D"/>
                </a:solidFill>
              </a:rPr>
              <a:t>Difondre</a:t>
            </a:r>
            <a:r>
              <a:rPr lang="ca-ES" altLang="es-ES" dirty="0" smtClean="0"/>
              <a:t> entre els professionals del Sistema Sanitari Públic de les Illes Balears la informació que es genera al propi sistema, així com altres notícies nacionals i internacionals d'interès en l'àmbit sanitari</a:t>
            </a:r>
          </a:p>
          <a:p>
            <a:pPr indent="0" algn="just" eaLnBrk="1" hangingPunct="1">
              <a:buNone/>
              <a:defRPr/>
            </a:pPr>
            <a:endParaRPr lang="ca-ES" altLang="es-ES" dirty="0" smtClean="0"/>
          </a:p>
          <a:p>
            <a:pPr marL="685800" algn="just" eaLnBrk="1" hangingPunct="1">
              <a:defRPr/>
            </a:pPr>
            <a:r>
              <a:rPr lang="ca-ES" altLang="es-ES" dirty="0" smtClean="0"/>
              <a:t>Donar </a:t>
            </a:r>
            <a:r>
              <a:rPr lang="ca-ES" altLang="es-ES" b="1" dirty="0" smtClean="0">
                <a:solidFill>
                  <a:srgbClr val="A4017D"/>
                </a:solidFill>
              </a:rPr>
              <a:t>visibilitat</a:t>
            </a:r>
            <a:r>
              <a:rPr lang="ca-ES" altLang="es-ES" dirty="0" smtClean="0"/>
              <a:t> al que s’està fent al Sistema Sanitari Públic de les Illes Balears</a:t>
            </a:r>
          </a:p>
        </p:txBody>
      </p:sp>
    </p:spTree>
    <p:extLst>
      <p:ext uri="{BB962C8B-B14F-4D97-AF65-F5344CB8AC3E}">
        <p14:creationId xmlns:p14="http://schemas.microsoft.com/office/powerpoint/2010/main" val="35295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altLang="es-ES" dirty="0" smtClean="0"/>
              <a:t>Infosalut. Estem parlant de...</a:t>
            </a:r>
            <a:endParaRPr lang="es-ES" altLang="es-E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1015"/>
            <a:ext cx="8229600" cy="504031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ca-ES" altLang="es-ES" sz="2800" b="1" dirty="0" smtClean="0">
                <a:solidFill>
                  <a:srgbClr val="A4017D"/>
                </a:solidFill>
              </a:rPr>
              <a:t>Cura de continguts</a:t>
            </a:r>
            <a:endParaRPr lang="ca-ES" altLang="es-ES" sz="2800" dirty="0" smtClean="0"/>
          </a:p>
          <a:p>
            <a:pPr indent="0" algn="ctr" eaLnBrk="1" hangingPunct="1">
              <a:buNone/>
              <a:defRPr/>
            </a:pPr>
            <a:r>
              <a:rPr lang="ca-ES" altLang="es-ES" dirty="0"/>
              <a:t>Tasca de buscar, seleccionar, organitzar i compartir informació en línia que pugui ser rellevant per a una comunitat virtual </a:t>
            </a:r>
            <a:r>
              <a:rPr lang="ca-ES" altLang="es-ES" dirty="0" smtClean="0"/>
              <a:t>determinada</a:t>
            </a:r>
          </a:p>
          <a:p>
            <a:pPr indent="0" algn="ctr" eaLnBrk="1" hangingPunct="1">
              <a:buNone/>
              <a:defRPr/>
            </a:pPr>
            <a:endParaRPr lang="ca-ES" altLang="es-ES" dirty="0"/>
          </a:p>
          <a:p>
            <a:pPr algn="ctr" eaLnBrk="1" hangingPunct="1">
              <a:buFontTx/>
              <a:buNone/>
              <a:defRPr/>
            </a:pPr>
            <a:r>
              <a:rPr lang="ca-ES" altLang="es-ES" sz="2800" b="1" dirty="0" smtClean="0">
                <a:solidFill>
                  <a:srgbClr val="A4017D"/>
                </a:solidFill>
              </a:rPr>
              <a:t>Gestió de comunitats</a:t>
            </a:r>
            <a:endParaRPr lang="ca-ES" altLang="es-ES" sz="2800" dirty="0"/>
          </a:p>
          <a:p>
            <a:pPr indent="0" algn="ctr" eaLnBrk="1" hangingPunct="1">
              <a:buNone/>
              <a:defRPr/>
            </a:pPr>
            <a:r>
              <a:rPr lang="ca-ES" altLang="es-ES" dirty="0"/>
              <a:t>Tasca de crear, fer créixer, administrar i dinamitzar comunitats virtuals d'acord amb l'estratègia de l'organització que les </a:t>
            </a:r>
            <a:r>
              <a:rPr lang="ca-ES" altLang="es-ES" dirty="0" smtClean="0"/>
              <a:t>promou</a:t>
            </a:r>
          </a:p>
          <a:p>
            <a:pPr indent="0" algn="ctr" eaLnBrk="1" hangingPunct="1">
              <a:buNone/>
              <a:defRPr/>
            </a:pPr>
            <a:endParaRPr lang="ca-ES" altLang="es-ES" dirty="0"/>
          </a:p>
          <a:p>
            <a:pPr algn="ctr" eaLnBrk="1" hangingPunct="1">
              <a:buFontTx/>
              <a:buNone/>
              <a:defRPr/>
            </a:pPr>
            <a:r>
              <a:rPr lang="ca-ES" altLang="es-ES" sz="2800" b="1" dirty="0" smtClean="0">
                <a:solidFill>
                  <a:srgbClr val="A4017D"/>
                </a:solidFill>
              </a:rPr>
              <a:t>Administració de webs</a:t>
            </a:r>
            <a:endParaRPr lang="ca-ES" altLang="es-ES" sz="2800" dirty="0"/>
          </a:p>
          <a:p>
            <a:pPr indent="0" algn="ctr" eaLnBrk="1" hangingPunct="1">
              <a:buNone/>
              <a:defRPr/>
            </a:pPr>
            <a:r>
              <a:rPr lang="ca-ES" altLang="es-ES" dirty="0"/>
              <a:t>Tasca </a:t>
            </a:r>
            <a:r>
              <a:rPr lang="ca-ES" altLang="es-ES" dirty="0" smtClean="0"/>
              <a:t>d’</a:t>
            </a:r>
            <a:r>
              <a:rPr lang="es-ES" altLang="es-ES" dirty="0" err="1" smtClean="0"/>
              <a:t>organitzar</a:t>
            </a:r>
            <a:r>
              <a:rPr lang="es-ES" altLang="es-ES" dirty="0" smtClean="0"/>
              <a:t> </a:t>
            </a:r>
            <a:r>
              <a:rPr lang="es-ES" altLang="es-ES" dirty="0"/>
              <a:t>i gestionar el </a:t>
            </a:r>
            <a:r>
              <a:rPr lang="es-ES" altLang="es-ES" dirty="0" err="1"/>
              <a:t>contingut</a:t>
            </a:r>
            <a:r>
              <a:rPr lang="es-ES" altLang="es-ES" dirty="0"/>
              <a:t> de </a:t>
            </a:r>
            <a:r>
              <a:rPr lang="es-ES" altLang="es-ES" dirty="0" err="1"/>
              <a:t>pàgines</a:t>
            </a:r>
            <a:r>
              <a:rPr lang="es-ES" altLang="es-ES" dirty="0"/>
              <a:t> </a:t>
            </a:r>
            <a:r>
              <a:rPr lang="es-ES" altLang="es-ES" dirty="0" smtClean="0"/>
              <a:t>web</a:t>
            </a:r>
            <a:endParaRPr lang="ca-ES" altLang="es-ES" dirty="0"/>
          </a:p>
          <a:p>
            <a:pPr indent="0" eaLnBrk="1" hangingPunct="1">
              <a:buNone/>
              <a:defRPr/>
            </a:pPr>
            <a:endParaRPr lang="ca-E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306485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altLang="es-ES" dirty="0" smtClean="0"/>
              <a:t>infosalut.com - CMS </a:t>
            </a:r>
            <a:r>
              <a:rPr lang="ca-ES" altLang="es-ES" dirty="0" err="1" smtClean="0"/>
              <a:t>Joomla</a:t>
            </a:r>
            <a:r>
              <a:rPr lang="ca-ES" altLang="es-ES" dirty="0" smtClean="0"/>
              <a:t> </a:t>
            </a:r>
            <a:r>
              <a:rPr lang="ca-ES" altLang="es-ES" i="1" dirty="0" smtClean="0"/>
              <a:t>JA </a:t>
            </a:r>
            <a:r>
              <a:rPr lang="ca-ES" altLang="es-ES" i="1" dirty="0" err="1" smtClean="0"/>
              <a:t>Teline</a:t>
            </a:r>
            <a:r>
              <a:rPr lang="ca-ES" altLang="es-ES" i="1" dirty="0" smtClean="0"/>
              <a:t> IV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24" y="779548"/>
            <a:ext cx="8136904" cy="549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7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dirty="0" err="1" smtClean="0"/>
              <a:t>Exemple</a:t>
            </a:r>
            <a:r>
              <a:rPr lang="es-ES" altLang="es-ES" dirty="0" smtClean="0"/>
              <a:t> de </a:t>
            </a:r>
            <a:r>
              <a:rPr lang="es-ES" altLang="es-ES" dirty="0" err="1" smtClean="0"/>
              <a:t>notícia</a:t>
            </a:r>
            <a:endParaRPr lang="es-ES" altLang="es-ES" dirty="0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52513"/>
            <a:ext cx="21621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836613"/>
            <a:ext cx="5621337" cy="541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83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mtClean="0"/>
              <a:t>Agenda de formació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02922"/>
            <a:ext cx="8388424" cy="543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38600"/>
            <a:ext cx="5486400" cy="1219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305" y="5273431"/>
            <a:ext cx="5514975" cy="10572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0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mtClean="0"/>
              <a:t>Versió mòbil Infosalut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08050"/>
            <a:ext cx="2997200" cy="53292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704" y="885116"/>
            <a:ext cx="2997200" cy="5327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334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altLang="es-ES" smtClean="0"/>
              <a:t>Fonts d’informació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197000"/>
            <a:ext cx="8229600" cy="504031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a-ES" altLang="es-ES" b="1" dirty="0" smtClean="0">
                <a:solidFill>
                  <a:srgbClr val="A4017D"/>
                </a:solidFill>
              </a:rPr>
              <a:t>Fonts internes</a:t>
            </a:r>
            <a:endParaRPr lang="ca-ES" altLang="es-ES" dirty="0" smtClean="0">
              <a:solidFill>
                <a:srgbClr val="A4017D"/>
              </a:solidFill>
            </a:endParaRPr>
          </a:p>
          <a:p>
            <a:pPr eaLnBrk="1" hangingPunct="1">
              <a:defRPr/>
            </a:pPr>
            <a:r>
              <a:rPr lang="ca-ES" altLang="es-ES" dirty="0"/>
              <a:t>C</a:t>
            </a:r>
            <a:r>
              <a:rPr lang="ca-ES" altLang="es-ES" dirty="0" smtClean="0"/>
              <a:t>entres de l’organització (Webs, intranets i xarxes socials)</a:t>
            </a:r>
          </a:p>
          <a:p>
            <a:pPr eaLnBrk="1" hangingPunct="1">
              <a:defRPr/>
            </a:pPr>
            <a:r>
              <a:rPr lang="ca-ES" altLang="es-ES" dirty="0" smtClean="0"/>
              <a:t>Col·laboradors de distintes unitats dels centres</a:t>
            </a:r>
          </a:p>
          <a:p>
            <a:pPr marL="0" indent="0" eaLnBrk="1" hangingPunct="1">
              <a:buFontTx/>
              <a:buNone/>
              <a:defRPr/>
            </a:pPr>
            <a:endParaRPr lang="ca-ES" altLang="es-ES" dirty="0" smtClean="0"/>
          </a:p>
          <a:p>
            <a:pPr marL="0" indent="0" eaLnBrk="1" hangingPunct="1">
              <a:buFontTx/>
              <a:buNone/>
              <a:defRPr/>
            </a:pPr>
            <a:r>
              <a:rPr lang="ca-ES" altLang="es-ES" b="1" dirty="0" smtClean="0">
                <a:solidFill>
                  <a:srgbClr val="A4017D"/>
                </a:solidFill>
              </a:rPr>
              <a:t>Fonts externes</a:t>
            </a:r>
          </a:p>
          <a:p>
            <a:pPr eaLnBrk="1" hangingPunct="1">
              <a:defRPr/>
            </a:pPr>
            <a:r>
              <a:rPr lang="ca-ES" altLang="es-ES" dirty="0" smtClean="0"/>
              <a:t>Producció científica (bases de dades bibliogràfiques i de cites)</a:t>
            </a:r>
          </a:p>
          <a:p>
            <a:pPr eaLnBrk="1" hangingPunct="1">
              <a:defRPr/>
            </a:pPr>
            <a:r>
              <a:rPr lang="ca-ES" altLang="es-ES" dirty="0" smtClean="0"/>
              <a:t>Butlletins oficials</a:t>
            </a:r>
          </a:p>
          <a:p>
            <a:pPr eaLnBrk="1" hangingPunct="1">
              <a:defRPr/>
            </a:pPr>
            <a:r>
              <a:rPr lang="ca-ES" altLang="es-ES" dirty="0" smtClean="0"/>
              <a:t>Institucions (webs i xarxes socials): Altres conselleries, institucions nacionals (MSSSI, ISCIII, etc.), societats i associacions professionals, col·legis oficials...</a:t>
            </a:r>
          </a:p>
          <a:p>
            <a:pPr eaLnBrk="1" hangingPunct="1">
              <a:defRPr/>
            </a:pPr>
            <a:r>
              <a:rPr lang="ca-ES" altLang="es-ES" dirty="0" smtClean="0"/>
              <a:t>Premsa online (informació complementària “Què en diu la premsa”)</a:t>
            </a:r>
          </a:p>
        </p:txBody>
      </p:sp>
    </p:spTree>
    <p:extLst>
      <p:ext uri="{BB962C8B-B14F-4D97-AF65-F5344CB8AC3E}">
        <p14:creationId xmlns:p14="http://schemas.microsoft.com/office/powerpoint/2010/main" val="407190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3852</TotalTime>
  <Words>412</Words>
  <Application>Microsoft Office PowerPoint</Application>
  <PresentationFormat>Presentación en pantalla (4:3)</PresentationFormat>
  <Paragraphs>61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Diseño predeterminado</vt:lpstr>
      <vt:lpstr>Presentación de PowerPoint</vt:lpstr>
      <vt:lpstr>Els professionals de la informació</vt:lpstr>
      <vt:lpstr>Objectius d’Infosalut</vt:lpstr>
      <vt:lpstr>Infosalut. Estem parlant de...</vt:lpstr>
      <vt:lpstr>infosalut.com - CMS Joomla JA Teline IV</vt:lpstr>
      <vt:lpstr>Exemple de notícia</vt:lpstr>
      <vt:lpstr>Agenda de formació</vt:lpstr>
      <vt:lpstr>Versió mòbil Infosalut</vt:lpstr>
      <vt:lpstr>Fonts d’informació</vt:lpstr>
      <vt:lpstr>Com es consulta i difon Infosalut</vt:lpstr>
      <vt:lpstr>Conclusions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VP</dc:creator>
  <cp:lastModifiedBy>Virgili</cp:lastModifiedBy>
  <cp:revision>337</cp:revision>
  <cp:lastPrinted>2015-03-05T07:30:21Z</cp:lastPrinted>
  <dcterms:created xsi:type="dcterms:W3CDTF">2009-10-01T06:29:41Z</dcterms:created>
  <dcterms:modified xsi:type="dcterms:W3CDTF">2015-06-17T06:25:22Z</dcterms:modified>
</cp:coreProperties>
</file>