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85" r:id="rId1"/>
  </p:sldMasterIdLst>
  <p:notesMasterIdLst>
    <p:notesMasterId r:id="rId21"/>
  </p:notesMasterIdLst>
  <p:handoutMasterIdLst>
    <p:handoutMasterId r:id="rId22"/>
  </p:handoutMasterIdLst>
  <p:sldIdLst>
    <p:sldId id="309" r:id="rId2"/>
    <p:sldId id="326" r:id="rId3"/>
    <p:sldId id="324" r:id="rId4"/>
    <p:sldId id="257" r:id="rId5"/>
    <p:sldId id="322" r:id="rId6"/>
    <p:sldId id="318" r:id="rId7"/>
    <p:sldId id="311" r:id="rId8"/>
    <p:sldId id="323" r:id="rId9"/>
    <p:sldId id="294" r:id="rId10"/>
    <p:sldId id="295" r:id="rId11"/>
    <p:sldId id="319" r:id="rId12"/>
    <p:sldId id="320" r:id="rId13"/>
    <p:sldId id="327" r:id="rId14"/>
    <p:sldId id="328" r:id="rId15"/>
    <p:sldId id="321" r:id="rId16"/>
    <p:sldId id="297" r:id="rId17"/>
    <p:sldId id="298" r:id="rId18"/>
    <p:sldId id="325" r:id="rId19"/>
    <p:sldId id="312" r:id="rId2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Bath" initials="" lastIdx="5" clrIdx="0"/>
  <p:cmAuthor id="1" name="Catherine" initials="C 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50"/>
    <a:srgbClr val="808080"/>
    <a:srgbClr val="405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2393" autoAdjust="0"/>
  </p:normalViewPr>
  <p:slideViewPr>
    <p:cSldViewPr>
      <p:cViewPr>
        <p:scale>
          <a:sx n="107" d="100"/>
          <a:sy n="107" d="100"/>
        </p:scale>
        <p:origin x="-84" y="108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2196" y="-96"/>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Sheet1!$D$10:$D$17</c:f>
              <c:numCache>
                <c:formatCode>General</c:formatCode>
                <c:ptCount val="8"/>
              </c:numCache>
            </c:numRef>
          </c:val>
        </c:ser>
        <c:ser>
          <c:idx val="1"/>
          <c:order val="1"/>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Sheet1!$E$10:$E$17</c:f>
              <c:numCache>
                <c:formatCode>General</c:formatCode>
                <c:ptCount val="8"/>
              </c:numCache>
            </c:numRef>
          </c:val>
        </c:ser>
        <c:ser>
          <c:idx val="2"/>
          <c:order val="2"/>
          <c:invertIfNegative val="0"/>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Sheet1!$F$10:$F$17</c:f>
              <c:numCache>
                <c:formatCode>General</c:formatCode>
                <c:ptCount val="8"/>
              </c:numCache>
            </c:numRef>
          </c:val>
        </c:ser>
        <c:ser>
          <c:idx val="3"/>
          <c:order val="3"/>
          <c:spPr>
            <a:solidFill>
              <a:srgbClr val="FFFF00"/>
            </a:solidFill>
            <a:ln>
              <a:solidFill>
                <a:schemeClr val="tx2"/>
              </a:solidFill>
            </a:ln>
          </c:spPr>
          <c:invertIfNegative val="0"/>
          <c:dLbls>
            <c:txPr>
              <a:bodyPr/>
              <a:lstStyle/>
              <a:p>
                <a:pPr>
                  <a:defRPr sz="1750" baseline="0"/>
                </a:pPr>
                <a:endParaRPr lang="en-US"/>
              </a:p>
            </c:txPr>
            <c:showLegendKey val="0"/>
            <c:showVal val="1"/>
            <c:showCatName val="0"/>
            <c:showSerName val="0"/>
            <c:showPercent val="0"/>
            <c:showBubbleSize val="0"/>
            <c:showLeaderLines val="0"/>
          </c:dLbls>
          <c:cat>
            <c:strRef>
              <c:f>Sheet1!$C$10:$C$17</c:f>
              <c:strCache>
                <c:ptCount val="8"/>
                <c:pt idx="0">
                  <c:v>Social networking applications</c:v>
                </c:pt>
                <c:pt idx="1">
                  <c:v>Wikis and blogs </c:v>
                </c:pt>
                <c:pt idx="2">
                  <c:v>Communication tools </c:v>
                </c:pt>
                <c:pt idx="3">
                  <c:v>Discussion forums</c:v>
                </c:pt>
                <c:pt idx="4">
                  <c:v>Webmail </c:v>
                </c:pt>
                <c:pt idx="5">
                  <c:v>E-journals* </c:v>
                </c:pt>
                <c:pt idx="6">
                  <c:v>E-books* </c:v>
                </c:pt>
                <c:pt idx="7">
                  <c:v>Online databases </c:v>
                </c:pt>
              </c:strCache>
            </c:strRef>
          </c:cat>
          <c:val>
            <c:numRef>
              <c:f>Sheet1!$G$10:$G$17</c:f>
              <c:numCache>
                <c:formatCode>General</c:formatCode>
                <c:ptCount val="8"/>
                <c:pt idx="0">
                  <c:v>77</c:v>
                </c:pt>
                <c:pt idx="1">
                  <c:v>57</c:v>
                </c:pt>
                <c:pt idx="2">
                  <c:v>51</c:v>
                </c:pt>
                <c:pt idx="3">
                  <c:v>69</c:v>
                </c:pt>
                <c:pt idx="4">
                  <c:v>35</c:v>
                </c:pt>
                <c:pt idx="5">
                  <c:v>25</c:v>
                </c:pt>
                <c:pt idx="6">
                  <c:v>11</c:v>
                </c:pt>
                <c:pt idx="7">
                  <c:v>9</c:v>
                </c:pt>
              </c:numCache>
            </c:numRef>
          </c:val>
        </c:ser>
        <c:dLbls>
          <c:showLegendKey val="0"/>
          <c:showVal val="0"/>
          <c:showCatName val="0"/>
          <c:showSerName val="0"/>
          <c:showPercent val="0"/>
          <c:showBubbleSize val="0"/>
        </c:dLbls>
        <c:gapWidth val="150"/>
        <c:axId val="82384384"/>
        <c:axId val="82385920"/>
      </c:barChart>
      <c:catAx>
        <c:axId val="82384384"/>
        <c:scaling>
          <c:orientation val="minMax"/>
        </c:scaling>
        <c:delete val="0"/>
        <c:axPos val="l"/>
        <c:majorTickMark val="out"/>
        <c:minorTickMark val="none"/>
        <c:tickLblPos val="nextTo"/>
        <c:txPr>
          <a:bodyPr/>
          <a:lstStyle/>
          <a:p>
            <a:pPr>
              <a:defRPr sz="1750" baseline="0"/>
            </a:pPr>
            <a:endParaRPr lang="en-US"/>
          </a:p>
        </c:txPr>
        <c:crossAx val="82385920"/>
        <c:crosses val="autoZero"/>
        <c:auto val="1"/>
        <c:lblAlgn val="ctr"/>
        <c:lblOffset val="100"/>
        <c:noMultiLvlLbl val="0"/>
      </c:catAx>
      <c:valAx>
        <c:axId val="82385920"/>
        <c:scaling>
          <c:orientation val="minMax"/>
        </c:scaling>
        <c:delete val="0"/>
        <c:axPos val="b"/>
        <c:majorGridlines/>
        <c:numFmt formatCode="General" sourceLinked="1"/>
        <c:majorTickMark val="out"/>
        <c:minorTickMark val="none"/>
        <c:tickLblPos val="nextTo"/>
        <c:txPr>
          <a:bodyPr/>
          <a:lstStyle/>
          <a:p>
            <a:pPr>
              <a:defRPr sz="1600" baseline="0"/>
            </a:pPr>
            <a:endParaRPr lang="en-US"/>
          </a:p>
        </c:txPr>
        <c:crossAx val="8238438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694584" cy="642839"/>
          </a:xfrm>
          <a:prstGeom prst="rect">
            <a:avLst/>
          </a:prstGeom>
        </p:spPr>
        <p:txBody>
          <a:bodyPr vert="horz" lIns="91440" tIns="45720" rIns="91440" bIns="45720" rtlCol="0"/>
          <a:lstStyle>
            <a:lvl1pPr algn="l">
              <a:defRPr sz="1200"/>
            </a:lvl1pPr>
          </a:lstStyle>
          <a:p>
            <a:r>
              <a:rPr lang="en-GB" b="1" dirty="0">
                <a:latin typeface="Arial" panose="020B0604020202020204" pitchFamily="34" charset="0"/>
                <a:cs typeface="Arial" panose="020B0604020202020204" pitchFamily="34" charset="0"/>
              </a:rPr>
              <a:t>Access to and use of Web 2.0 and social media applications within the NHS in England</a:t>
            </a:r>
            <a:endParaRPr lang="en-GB" dirty="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r>
              <a:rPr lang="en-GB" dirty="0" smtClean="0"/>
              <a:t>04/02/2015</a:t>
            </a:r>
            <a:endParaRPr lang="en-GB"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r>
              <a:rPr lang="en-GB" dirty="0" smtClean="0"/>
              <a:t>Catherine  Ebenezer</a:t>
            </a:r>
          </a:p>
          <a:p>
            <a:r>
              <a:rPr lang="en-GB" dirty="0" smtClean="0"/>
              <a:t>University of </a:t>
            </a:r>
            <a:r>
              <a:rPr lang="en-GB" dirty="0" err="1" smtClean="0"/>
              <a:t>Sheffleld</a:t>
            </a:r>
            <a:endParaRPr lang="en-GB" dirty="0"/>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3A698B76-D736-4243-96F3-6262701250A6}" type="slidenum">
              <a:rPr lang="en-GB" smtClean="0"/>
              <a:t>‹#›</a:t>
            </a:fld>
            <a:endParaRPr lang="en-GB"/>
          </a:p>
        </p:txBody>
      </p:sp>
    </p:spTree>
    <p:extLst>
      <p:ext uri="{BB962C8B-B14F-4D97-AF65-F5344CB8AC3E}">
        <p14:creationId xmlns:p14="http://schemas.microsoft.com/office/powerpoint/2010/main" val="1711081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F7A772BC-097B-42A9-84AB-166F613F3D9F}" type="datetimeFigureOut">
              <a:rPr lang="en-GB" smtClean="0"/>
              <a:t>08/07/2015</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32D9A615-B339-4298-99CE-5C1C84319FCF}" type="slidenum">
              <a:rPr lang="en-GB" smtClean="0"/>
              <a:t>‹#›</a:t>
            </a:fld>
            <a:endParaRPr lang="en-GB"/>
          </a:p>
        </p:txBody>
      </p:sp>
    </p:spTree>
    <p:extLst>
      <p:ext uri="{BB962C8B-B14F-4D97-AF65-F5344CB8AC3E}">
        <p14:creationId xmlns:p14="http://schemas.microsoft.com/office/powerpoint/2010/main" val="196269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Access to and use of Web 2.0 and social media applications within the NHS in England: the role and impact of organisational culture, information governance, and communications policy </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a:t>
            </a:fld>
            <a:endParaRPr lang="en-GB"/>
          </a:p>
        </p:txBody>
      </p:sp>
    </p:spTree>
    <p:extLst>
      <p:ext uri="{BB962C8B-B14F-4D97-AF65-F5344CB8AC3E}">
        <p14:creationId xmlns:p14="http://schemas.microsoft.com/office/powerpoint/2010/main" val="385738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a:t>
            </a:r>
            <a:r>
              <a:rPr lang="en-GB" baseline="0" dirty="0" smtClean="0"/>
              <a:t> conducted initial coding and categorisation of interview material</a:t>
            </a:r>
            <a:br>
              <a:rPr lang="en-GB" baseline="0" dirty="0" smtClean="0"/>
            </a:br>
            <a:r>
              <a:rPr lang="en-GB" baseline="0" dirty="0" smtClean="0"/>
              <a:t>Not conducted systematic documentary analysis – has been ad hoc</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10</a:t>
            </a:fld>
            <a:endParaRPr lang="en-GB"/>
          </a:p>
        </p:txBody>
      </p:sp>
    </p:spTree>
    <p:extLst>
      <p:ext uri="{BB962C8B-B14F-4D97-AF65-F5344CB8AC3E}">
        <p14:creationId xmlns:p14="http://schemas.microsoft.com/office/powerpoint/2010/main" val="3163550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a:t>
            </a:r>
            <a:r>
              <a:rPr lang="en-GB" baseline="0" dirty="0" smtClean="0"/>
              <a:t> always easy to establish availability of particular applications in course of interviews – told different things by different people</a:t>
            </a:r>
            <a:endParaRPr lang="en-GB" dirty="0" smtClean="0"/>
          </a:p>
          <a:p>
            <a:endParaRPr lang="en-GB" dirty="0" smtClean="0"/>
          </a:p>
          <a:p>
            <a:r>
              <a:rPr lang="en-GB" dirty="0" smtClean="0"/>
              <a:t>External</a:t>
            </a:r>
            <a:r>
              <a:rPr lang="en-GB" baseline="0" dirty="0" smtClean="0"/>
              <a:t> podcasts an important educational medium – but not always available – situation somewhat unclear</a:t>
            </a:r>
            <a:br>
              <a:rPr lang="en-GB" baseline="0" dirty="0" smtClean="0"/>
            </a:br>
            <a:r>
              <a:rPr lang="en-GB" baseline="0" dirty="0" smtClean="0"/>
              <a:t/>
            </a:r>
            <a:br>
              <a:rPr lang="en-GB" baseline="0" dirty="0" smtClean="0"/>
            </a:br>
            <a:r>
              <a:rPr lang="en-GB" baseline="0" dirty="0" smtClean="0"/>
              <a:t>File storage: limited in T1, Dropbox blocked in T4 but Google Docs available – IT manager would have liked to block it though</a:t>
            </a:r>
          </a:p>
          <a:p>
            <a:endParaRPr lang="en-GB" baseline="0" dirty="0" smtClean="0"/>
          </a:p>
          <a:p>
            <a:r>
              <a:rPr lang="en-GB" dirty="0" smtClean="0"/>
              <a:t>No other significant problems</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11</a:t>
            </a:fld>
            <a:endParaRPr lang="en-GB"/>
          </a:p>
        </p:txBody>
      </p:sp>
    </p:spTree>
    <p:extLst>
      <p:ext uri="{BB962C8B-B14F-4D97-AF65-F5344CB8AC3E}">
        <p14:creationId xmlns:p14="http://schemas.microsoft.com/office/powerpoint/2010/main" val="4257368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Areas</a:t>
            </a:r>
            <a:r>
              <a:rPr lang="en-GB" baseline="0" dirty="0" smtClean="0"/>
              <a:t> of concern highlighted in pink</a:t>
            </a:r>
            <a:br>
              <a:rPr lang="en-GB" baseline="0" dirty="0" smtClean="0"/>
            </a:br>
            <a:r>
              <a:rPr lang="en-GB" baseline="0" dirty="0" smtClean="0"/>
              <a:t/>
            </a:r>
            <a:br>
              <a:rPr lang="en-GB" baseline="0" dirty="0" smtClean="0"/>
            </a:br>
            <a:r>
              <a:rPr lang="en-GB" baseline="0" dirty="0" smtClean="0"/>
              <a:t>Blogs: T1 library unable to create blog, use of Twitter restricted (but social media policy now implemented and library able to use Twitter)</a:t>
            </a:r>
            <a:br>
              <a:rPr lang="en-GB" baseline="0" dirty="0" smtClean="0"/>
            </a:br>
            <a:r>
              <a:rPr lang="en-GB" baseline="0" dirty="0" smtClean="0"/>
              <a:t>T4 formerly unable to use WordPress; staff unable to access Twitter via trust network unless specifically enabled / authorised</a:t>
            </a:r>
          </a:p>
          <a:p>
            <a:endParaRPr lang="en-GB" baseline="0" dirty="0" smtClean="0"/>
          </a:p>
          <a:p>
            <a:r>
              <a:rPr lang="en-GB" baseline="0" dirty="0" smtClean="0"/>
              <a:t>Access to Prezi formerly blocked in T1 – now has time quota set – and blocked in T4</a:t>
            </a:r>
          </a:p>
          <a:p>
            <a:endParaRPr lang="en-GB" baseline="0" dirty="0" smtClean="0"/>
          </a:p>
          <a:p>
            <a:r>
              <a:rPr lang="en-GB" baseline="0" dirty="0" smtClean="0"/>
              <a:t>Status of YouTube unclear in T4 – reportedly available but reported as blocked by user. Restricted in T1, restricted access and bandwidth-limited in </a:t>
            </a:r>
            <a:r>
              <a:rPr lang="en-GB" baseline="0" dirty="0" smtClean="0"/>
              <a:t>T3</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12</a:t>
            </a:fld>
            <a:endParaRPr lang="en-GB"/>
          </a:p>
        </p:txBody>
      </p:sp>
    </p:spTree>
    <p:extLst>
      <p:ext uri="{BB962C8B-B14F-4D97-AF65-F5344CB8AC3E}">
        <p14:creationId xmlns:p14="http://schemas.microsoft.com/office/powerpoint/2010/main" val="871398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Tied</a:t>
            </a:r>
            <a:r>
              <a:rPr lang="en-GB" baseline="0" dirty="0" smtClean="0"/>
              <a:t> in to some extent with professional norms around mobile device </a:t>
            </a:r>
            <a:r>
              <a:rPr lang="en-GB" baseline="0" dirty="0" smtClean="0"/>
              <a:t>use</a:t>
            </a:r>
          </a:p>
          <a:p>
            <a:endParaRPr lang="en-GB" baseline="0" dirty="0" smtClean="0"/>
          </a:p>
          <a:p>
            <a:r>
              <a:rPr lang="en-GB" baseline="0" dirty="0" smtClean="0"/>
              <a:t>Breach of confidentiality the great fear – and of doing or saying anything online that might fall foul of information governance policies </a:t>
            </a:r>
            <a:endParaRPr lang="en-GB" baseline="0" dirty="0" smtClean="0"/>
          </a:p>
          <a:p>
            <a:endParaRPr lang="en-GB" baseline="0" dirty="0" smtClean="0"/>
          </a:p>
          <a:p>
            <a:r>
              <a:rPr lang="en-GB" baseline="0" dirty="0" smtClean="0"/>
              <a:t>NB Renaud and Goucher (2013) have documented the effects of threats of disciplinary sanctions in ensuring NHS staff compliance with information governance policies.</a:t>
            </a:r>
          </a:p>
          <a:p>
            <a:endParaRPr lang="en-GB" baseline="0" dirty="0" smtClean="0"/>
          </a:p>
          <a:p>
            <a:r>
              <a:rPr lang="en-GB" baseline="0" dirty="0" smtClean="0"/>
              <a:t>IN T1 a breach of confidentiality by a clinician via Facebook had led not only to her dismissal, but to a complete clampdown on social media use of any kind</a:t>
            </a:r>
          </a:p>
          <a:p>
            <a:endParaRPr lang="en-GB" baseline="0" dirty="0" smtClean="0"/>
          </a:p>
          <a:p>
            <a:r>
              <a:rPr lang="en-GB" baseline="0" dirty="0" smtClean="0"/>
              <a:t>Also much concerned about risk of failing to maintain appropriate professional boundaries in dealing with patients, carers or </a:t>
            </a:r>
            <a:r>
              <a:rPr lang="en-GB" baseline="0" dirty="0" smtClean="0"/>
              <a:t>students</a:t>
            </a:r>
            <a:br>
              <a:rPr lang="en-GB" baseline="0" dirty="0" smtClean="0"/>
            </a:b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13</a:t>
            </a:fld>
            <a:endParaRPr lang="en-GB"/>
          </a:p>
        </p:txBody>
      </p:sp>
    </p:spTree>
    <p:extLst>
      <p:ext uri="{BB962C8B-B14F-4D97-AF65-F5344CB8AC3E}">
        <p14:creationId xmlns:p14="http://schemas.microsoft.com/office/powerpoint/2010/main" val="32730461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HR person at T1 keen on social networking</a:t>
            </a:r>
            <a:r>
              <a:rPr lang="en-GB" baseline="0" dirty="0" smtClean="0"/>
              <a:t> as a staff engagement tool – suggested a positive correlation between trust use of social media and staff engagement</a:t>
            </a:r>
          </a:p>
          <a:p>
            <a:r>
              <a:rPr lang="en-GB" baseline="0" dirty="0" smtClean="0"/>
              <a:t>T1 had a site for its NICU appeal</a:t>
            </a:r>
          </a:p>
          <a:p>
            <a:r>
              <a:rPr lang="en-GB" baseline="0" dirty="0" smtClean="0"/>
              <a:t>T3 had set up Facebook sites for its two healthy living centres</a:t>
            </a:r>
            <a:br>
              <a:rPr lang="en-GB" baseline="0" dirty="0" smtClean="0"/>
            </a:br>
            <a:r>
              <a:rPr lang="en-GB" baseline="0" dirty="0" smtClean="0"/>
              <a:t>T3 and T4 both using Twitter widely for research dissemination</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14</a:t>
            </a:fld>
            <a:endParaRPr lang="en-GB"/>
          </a:p>
        </p:txBody>
      </p:sp>
    </p:spTree>
    <p:extLst>
      <p:ext uri="{BB962C8B-B14F-4D97-AF65-F5344CB8AC3E}">
        <p14:creationId xmlns:p14="http://schemas.microsoft.com/office/powerpoint/2010/main" val="4273156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Ward et al. (2009) studied adoption of</a:t>
            </a:r>
            <a:r>
              <a:rPr lang="en-GB" baseline="0" dirty="0" smtClean="0"/>
              <a:t> Web 2.0 technologies in education for health professionals in the UK – their findings were similar</a:t>
            </a:r>
            <a:endParaRPr lang="en-GB" dirty="0" smtClean="0"/>
          </a:p>
          <a:p>
            <a:endParaRPr lang="en-GB" dirty="0" smtClean="0"/>
          </a:p>
          <a:p>
            <a:r>
              <a:rPr lang="en-GB" dirty="0" smtClean="0"/>
              <a:t>AHPs</a:t>
            </a:r>
            <a:r>
              <a:rPr lang="en-GB" baseline="0" dirty="0" smtClean="0"/>
              <a:t> – physiotherapy, dietetics – </a:t>
            </a:r>
          </a:p>
          <a:p>
            <a:r>
              <a:rPr lang="en-GB" baseline="0" dirty="0" err="1" smtClean="0"/>
              <a:t>Physios</a:t>
            </a:r>
            <a:r>
              <a:rPr lang="en-GB" baseline="0" dirty="0" smtClean="0"/>
              <a:t> have </a:t>
            </a:r>
            <a:r>
              <a:rPr lang="en-GB" baseline="0" dirty="0" err="1" smtClean="0"/>
              <a:t>iCSP</a:t>
            </a:r>
            <a:r>
              <a:rPr lang="en-GB" baseline="0" dirty="0" smtClean="0"/>
              <a:t> – well-embedded in professional culture and popular</a:t>
            </a:r>
            <a:br>
              <a:rPr lang="en-GB" baseline="0" dirty="0" smtClean="0"/>
            </a:br>
            <a:r>
              <a:rPr lang="en-GB" baseline="0" dirty="0" smtClean="0"/>
              <a:t>“</a:t>
            </a:r>
            <a:r>
              <a:rPr lang="en-GB" dirty="0" err="1" smtClean="0"/>
              <a:t>iCSP</a:t>
            </a:r>
            <a:r>
              <a:rPr lang="en-GB" dirty="0" smtClean="0"/>
              <a:t> provides CSP members with access to a wide range of online physiotherapy communities, which we call ‘networks’. They cover clinical and occupational interests, treatment modalities and other professional or employment themes.”</a:t>
            </a:r>
            <a:br>
              <a:rPr lang="en-GB" dirty="0" smtClean="0"/>
            </a:br>
            <a:r>
              <a:rPr lang="en-GB" dirty="0" smtClean="0"/>
              <a:t>Access to BDA discussion board however</a:t>
            </a:r>
            <a:r>
              <a:rPr lang="en-GB" baseline="0" dirty="0" smtClean="0"/>
              <a:t> was blocked within T2-DGH.</a:t>
            </a:r>
            <a:br>
              <a:rPr lang="en-GB" baseline="0" dirty="0" smtClean="0"/>
            </a:br>
            <a:r>
              <a:rPr lang="en-GB" baseline="0" dirty="0" smtClean="0"/>
              <a:t/>
            </a:r>
            <a:br>
              <a:rPr lang="en-GB" baseline="0" dirty="0" smtClean="0"/>
            </a:br>
            <a:r>
              <a:rPr lang="en-GB" baseline="0" dirty="0" smtClean="0"/>
              <a:t>Professional online forums </a:t>
            </a:r>
            <a:r>
              <a:rPr lang="en-GB" baseline="0" smtClean="0"/>
              <a:t>/ discussion boards </a:t>
            </a:r>
            <a:r>
              <a:rPr lang="en-GB" baseline="0" dirty="0" smtClean="0"/>
              <a:t>were of course in existence long before Web 2.0 / social media!</a:t>
            </a:r>
            <a:endParaRPr lang="en-GB" dirty="0" smtClean="0"/>
          </a:p>
          <a:p>
            <a:endParaRPr lang="en-GB" dirty="0"/>
          </a:p>
          <a:p>
            <a:r>
              <a:rPr lang="en-GB" dirty="0" smtClean="0"/>
              <a:t>None of the respondents were regular users of social media at work  as individuals other than YouTube videos</a:t>
            </a:r>
            <a:br>
              <a:rPr lang="en-GB" dirty="0" smtClean="0"/>
            </a:br>
            <a:r>
              <a:rPr lang="en-GB" dirty="0" smtClean="0"/>
              <a:t/>
            </a:r>
            <a:br>
              <a:rPr lang="en-GB" dirty="0" smtClean="0"/>
            </a:br>
            <a:r>
              <a:rPr lang="en-GB" dirty="0" smtClean="0"/>
              <a:t>Respondents were conscious of contrast in social media use / attitudes with younger colleagues or students – non-native- digital immigrants. Nurses in particular felt that risks of use were too high to permit them to be come involved. Several</a:t>
            </a:r>
            <a:r>
              <a:rPr lang="en-GB" baseline="0" dirty="0" smtClean="0"/>
              <a:t> respondents expressed fear or dislike of social media.</a:t>
            </a:r>
            <a:endParaRPr lang="en-GB" dirty="0" smtClean="0"/>
          </a:p>
          <a:p>
            <a:endParaRPr lang="en-GB" dirty="0"/>
          </a:p>
          <a:p>
            <a:r>
              <a:rPr lang="en-GB" dirty="0" smtClean="0"/>
              <a:t>Breach of confidentiality was cited by several respondents as a factor in late adoption at T1-DGH</a:t>
            </a:r>
          </a:p>
          <a:p>
            <a:endParaRPr lang="en-GB" dirty="0"/>
          </a:p>
          <a:p>
            <a:r>
              <a:rPr lang="en-GB" dirty="0" smtClean="0"/>
              <a:t>Twitter and Facebook generally perceived  by IT managers as being ‘recreational’ notwithstanding increasing professional use of Twitter – cf. professional SNS</a:t>
            </a:r>
          </a:p>
          <a:p>
            <a:endParaRPr lang="en-GB" dirty="0"/>
          </a:p>
          <a:p>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15</a:t>
            </a:fld>
            <a:endParaRPr lang="en-GB" dirty="0"/>
          </a:p>
        </p:txBody>
      </p:sp>
    </p:spTree>
    <p:extLst>
      <p:ext uri="{BB962C8B-B14F-4D97-AF65-F5344CB8AC3E}">
        <p14:creationId xmlns:p14="http://schemas.microsoft.com/office/powerpoint/2010/main" val="1919280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16</a:t>
            </a:fld>
            <a:endParaRPr lang="en-GB"/>
          </a:p>
        </p:txBody>
      </p:sp>
    </p:spTree>
    <p:extLst>
      <p:ext uri="{BB962C8B-B14F-4D97-AF65-F5344CB8AC3E}">
        <p14:creationId xmlns:p14="http://schemas.microsoft.com/office/powerpoint/2010/main" val="396750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17</a:t>
            </a:fld>
            <a:endParaRPr lang="en-GB"/>
          </a:p>
        </p:txBody>
      </p:sp>
    </p:spTree>
    <p:extLst>
      <p:ext uri="{BB962C8B-B14F-4D97-AF65-F5344CB8AC3E}">
        <p14:creationId xmlns:p14="http://schemas.microsoft.com/office/powerpoint/2010/main" val="808173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18</a:t>
            </a:fld>
            <a:endParaRPr lang="en-GB"/>
          </a:p>
        </p:txBody>
      </p:sp>
    </p:spTree>
    <p:extLst>
      <p:ext uri="{BB962C8B-B14F-4D97-AF65-F5344CB8AC3E}">
        <p14:creationId xmlns:p14="http://schemas.microsoft.com/office/powerpoint/2010/main" val="31162765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19</a:t>
            </a:fld>
            <a:endParaRPr lang="en-GB"/>
          </a:p>
        </p:txBody>
      </p:sp>
    </p:spTree>
    <p:extLst>
      <p:ext uri="{BB962C8B-B14F-4D97-AF65-F5344CB8AC3E}">
        <p14:creationId xmlns:p14="http://schemas.microsoft.com/office/powerpoint/2010/main" val="3102565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we start, a couple of thoughts for you about proportionality in the management of social media risk …</a:t>
            </a:r>
            <a:br>
              <a:rPr lang="en-GB" dirty="0" smtClean="0"/>
            </a:br>
            <a:r>
              <a:rPr lang="en-GB" dirty="0" smtClean="0"/>
              <a:t/>
            </a:r>
            <a:br>
              <a:rPr lang="en-GB" dirty="0" smtClean="0"/>
            </a:br>
            <a:r>
              <a:rPr lang="en-GB" dirty="0" smtClean="0"/>
              <a:t>From an NHS body which has sought to</a:t>
            </a:r>
            <a:r>
              <a:rPr lang="en-GB" baseline="0" dirty="0" smtClean="0"/>
              <a:t> promote the corporate use of social media</a:t>
            </a:r>
          </a:p>
          <a:p>
            <a:endParaRPr lang="en-GB" baseline="0" dirty="0" smtClean="0"/>
          </a:p>
          <a:p>
            <a:r>
              <a:rPr lang="en-GB" baseline="0" dirty="0" smtClean="0"/>
              <a:t>And two medical education researchers</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2</a:t>
            </a:fld>
            <a:endParaRPr lang="en-GB"/>
          </a:p>
        </p:txBody>
      </p:sp>
    </p:spTree>
    <p:extLst>
      <p:ext uri="{BB962C8B-B14F-4D97-AF65-F5344CB8AC3E}">
        <p14:creationId xmlns:p14="http://schemas.microsoft.com/office/powerpoint/2010/main" val="43294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3</a:t>
            </a:fld>
            <a:endParaRPr lang="en-GB"/>
          </a:p>
        </p:txBody>
      </p:sp>
    </p:spTree>
    <p:extLst>
      <p:ext uri="{BB962C8B-B14F-4D97-AF65-F5344CB8AC3E}">
        <p14:creationId xmlns:p14="http://schemas.microsoft.com/office/powerpoint/2010/main" val="337520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15153"/>
            <a:ext cx="5335270" cy="4712662"/>
          </a:xfrm>
        </p:spPr>
        <p:txBody>
          <a:bodyPr/>
          <a:lstStyle/>
          <a:p>
            <a:r>
              <a:rPr lang="en-GB" dirty="0" smtClean="0"/>
              <a:t>My library was part of a Medical Education and Development Department</a:t>
            </a:r>
          </a:p>
          <a:p>
            <a:r>
              <a:rPr lang="en-GB" dirty="0" smtClean="0"/>
              <a:t>As a librarian</a:t>
            </a:r>
            <a:r>
              <a:rPr lang="en-GB" baseline="0" dirty="0" smtClean="0"/>
              <a:t> I was concerned with access to information – as a fundamental professional value</a:t>
            </a:r>
            <a:endParaRPr lang="en-GB" dirty="0" smtClean="0"/>
          </a:p>
          <a:p>
            <a:r>
              <a:rPr lang="en-GB" dirty="0" smtClean="0"/>
              <a:t>Barriers a source of much discussion and complaint </a:t>
            </a:r>
          </a:p>
          <a:p>
            <a:r>
              <a:rPr lang="en-GB" dirty="0" smtClean="0"/>
              <a:t>When investigated informally they appeared to relate to a number of different organisational issues or factors</a:t>
            </a:r>
          </a:p>
          <a:p>
            <a:endParaRPr lang="en-GB" dirty="0"/>
          </a:p>
          <a:p>
            <a:r>
              <a:rPr lang="en-GB" dirty="0" smtClean="0"/>
              <a:t>Hindrances (discussed in more detail later)  included </a:t>
            </a:r>
          </a:p>
          <a:p>
            <a:r>
              <a:rPr lang="en-GB" dirty="0" smtClean="0"/>
              <a:t>Blocking of websites (including NHS ‘core content’ </a:t>
            </a:r>
          </a:p>
          <a:p>
            <a:r>
              <a:rPr lang="en-GB" dirty="0" smtClean="0"/>
              <a:t>e-journals, union catalogues such as COPAC, official websites)</a:t>
            </a:r>
            <a:endParaRPr lang="en-GB" dirty="0"/>
          </a:p>
          <a:p>
            <a:r>
              <a:rPr lang="en-GB" dirty="0" smtClean="0"/>
              <a:t>Unable  to download podcasts</a:t>
            </a:r>
            <a:br>
              <a:rPr lang="en-GB" dirty="0" smtClean="0"/>
            </a:br>
            <a:r>
              <a:rPr lang="en-GB" dirty="0" smtClean="0"/>
              <a:t>Unable to use some web conferencing applications</a:t>
            </a:r>
          </a:p>
          <a:p>
            <a:endParaRPr lang="en-GB" dirty="0"/>
          </a:p>
          <a:p>
            <a:r>
              <a:rPr lang="en-GB" dirty="0"/>
              <a:t>Significant barriers thereby presented to:</a:t>
            </a:r>
          </a:p>
          <a:p>
            <a:r>
              <a:rPr lang="en-GB" dirty="0"/>
              <a:t>Information seeking to support clinical and management decision-making</a:t>
            </a:r>
          </a:p>
          <a:p>
            <a:r>
              <a:rPr lang="en-GB" dirty="0"/>
              <a:t>Teaching of students </a:t>
            </a:r>
          </a:p>
          <a:p>
            <a:r>
              <a:rPr lang="en-GB" dirty="0"/>
              <a:t>CPD and e-learning</a:t>
            </a:r>
          </a:p>
          <a:p>
            <a:r>
              <a:rPr lang="en-GB" dirty="0"/>
              <a:t>Networking with professional peers</a:t>
            </a:r>
          </a:p>
          <a:p>
            <a:r>
              <a:rPr lang="en-GB" dirty="0"/>
              <a:t>Clinical practice </a:t>
            </a:r>
          </a:p>
          <a:p>
            <a:r>
              <a:rPr lang="en-GB" dirty="0"/>
              <a:t>Consequences for quality of care</a:t>
            </a:r>
            <a:r>
              <a:rPr lang="en-GB" dirty="0" smtClean="0"/>
              <a:t>?</a:t>
            </a:r>
          </a:p>
          <a:p>
            <a:endParaRPr lang="en-GB" dirty="0"/>
          </a:p>
          <a:p>
            <a:r>
              <a:rPr lang="en-GB" dirty="0" smtClean="0"/>
              <a:t>Within the NHS at present there are pressures to introduce and spread innovations in clinical practice and service delivery as a means of reducing costs. Restrictions on social media would seem to impede efforts to share and spread good practice … ?</a:t>
            </a:r>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4</a:t>
            </a:fld>
            <a:endParaRPr lang="en-GB"/>
          </a:p>
        </p:txBody>
      </p:sp>
    </p:spTree>
    <p:extLst>
      <p:ext uri="{BB962C8B-B14F-4D97-AF65-F5344CB8AC3E}">
        <p14:creationId xmlns:p14="http://schemas.microsoft.com/office/powerpoint/2010/main" val="300332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 distinction</a:t>
            </a:r>
            <a:r>
              <a:rPr lang="en-GB" baseline="0" dirty="0" smtClean="0"/>
              <a:t> here between the values inherent in the technology and the values ascribed to it by particular groups (Hope et al. 2013)</a:t>
            </a:r>
            <a:br>
              <a:rPr lang="en-GB" baseline="0" dirty="0" smtClean="0"/>
            </a:br>
            <a:r>
              <a:rPr lang="en-GB" baseline="0" dirty="0" smtClean="0"/>
              <a:t/>
            </a:r>
            <a:br>
              <a:rPr lang="en-GB" baseline="0" dirty="0" smtClean="0"/>
            </a:br>
            <a:r>
              <a:rPr lang="en-GB" baseline="0" dirty="0" smtClean="0"/>
              <a:t>Hope and colleagues (Leidner and Kayworth 2006) have a theory of ‘IT-culture conflicts’, where they look at the interaction between group member values, the values embedded in a specific technology (i.e. the values that are assumed in the work behaviours that the technology is designed to support) and IT culture (the values that a group attributes to IT in general). Disparity between two of these three sets of values leads to values conflicts. The authors describe </a:t>
            </a:r>
            <a:r>
              <a:rPr lang="en-GB" i="1" baseline="0" dirty="0" smtClean="0"/>
              <a:t>three types </a:t>
            </a:r>
            <a:r>
              <a:rPr lang="en-GB" baseline="0" dirty="0" smtClean="0"/>
              <a:t>of values conflict: </a:t>
            </a:r>
            <a:r>
              <a:rPr lang="en-GB" i="1" baseline="0" dirty="0" smtClean="0"/>
              <a:t>system, vision and contribution conflicts. </a:t>
            </a:r>
            <a:r>
              <a:rPr lang="en-GB" i="0" baseline="0" dirty="0" smtClean="0"/>
              <a:t>Of these, system conflict is the most important: the tension that arises when group member values are unsupported by or run contrary to the values embedded in a specific technology. </a:t>
            </a:r>
            <a:br>
              <a:rPr lang="en-GB" i="0" baseline="0" dirty="0" smtClean="0"/>
            </a:br>
            <a:r>
              <a:rPr lang="en-GB" i="0" baseline="0" dirty="0" smtClean="0"/>
              <a:t/>
            </a:r>
            <a:br>
              <a:rPr lang="en-GB" i="0" baseline="0" dirty="0" smtClean="0"/>
            </a:br>
            <a:r>
              <a:rPr lang="en-GB" i="0" baseline="0" dirty="0" smtClean="0"/>
              <a:t>(Vision conflicts relate to … conflicts between a group’s IT values and values embodied in a specific IT.</a:t>
            </a:r>
          </a:p>
          <a:p>
            <a:endParaRPr lang="en-GB" i="0" baseline="0" dirty="0" smtClean="0"/>
          </a:p>
          <a:p>
            <a:r>
              <a:rPr lang="en-GB" i="0" baseline="0" dirty="0" smtClean="0"/>
              <a:t>Contribution conflicts relate to …. conflicts between group member values and the values that the group attributes to technology in general)</a:t>
            </a:r>
          </a:p>
          <a:p>
            <a:endParaRPr lang="en-GB" i="0" baseline="0" dirty="0" smtClean="0"/>
          </a:p>
          <a:p>
            <a:r>
              <a:rPr lang="en-GB" i="0" baseline="0" dirty="0" smtClean="0"/>
              <a:t>The question arises therefore: is there a conflict between the values inherent in Web 2.0 and social media and the cultures of the NHS and of individual health professions? (NHS said to be risk averse, bureaucratic, highly regulated, compliance-focused, etc.)</a:t>
            </a:r>
            <a:endParaRPr lang="en-GB" i="1" baseline="0" dirty="0" smtClean="0"/>
          </a:p>
          <a:p>
            <a:endParaRPr lang="en-GB" i="1" baseline="0" dirty="0" smtClean="0"/>
          </a:p>
          <a:p>
            <a:r>
              <a:rPr lang="en-GB" dirty="0" smtClean="0"/>
              <a:t>AJAX ; short for asynchronous JavaScript and XML</a:t>
            </a:r>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5</a:t>
            </a:fld>
            <a:endParaRPr lang="en-GB"/>
          </a:p>
        </p:txBody>
      </p:sp>
    </p:spTree>
    <p:extLst>
      <p:ext uri="{BB962C8B-B14F-4D97-AF65-F5344CB8AC3E}">
        <p14:creationId xmlns:p14="http://schemas.microsoft.com/office/powerpoint/2010/main" val="3838054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6</a:t>
            </a:fld>
            <a:endParaRPr lang="en-GB"/>
          </a:p>
        </p:txBody>
      </p:sp>
    </p:spTree>
    <p:extLst>
      <p:ext uri="{BB962C8B-B14F-4D97-AF65-F5344CB8AC3E}">
        <p14:creationId xmlns:p14="http://schemas.microsoft.com/office/powerpoint/2010/main" val="928557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Survey conducted among librarians in England in autumn 2008, published 2009</a:t>
            </a:r>
            <a:br>
              <a:rPr lang="en-GB" dirty="0" smtClean="0"/>
            </a:br>
            <a:r>
              <a:rPr lang="en-GB" dirty="0" smtClean="0"/>
              <a:t/>
            </a:r>
            <a:br>
              <a:rPr lang="en-GB" dirty="0" smtClean="0"/>
            </a:br>
            <a:r>
              <a:rPr lang="en-GB" dirty="0" smtClean="0"/>
              <a:t>Note how discussion forums, wikis, blogs, and SNS are frequently blocked</a:t>
            </a:r>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7</a:t>
            </a:fld>
            <a:endParaRPr lang="en-GB"/>
          </a:p>
        </p:txBody>
      </p:sp>
    </p:spTree>
    <p:extLst>
      <p:ext uri="{BB962C8B-B14F-4D97-AF65-F5344CB8AC3E}">
        <p14:creationId xmlns:p14="http://schemas.microsoft.com/office/powerpoint/2010/main" val="692800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2D9A615-B339-4298-99CE-5C1C84319FCF}" type="slidenum">
              <a:rPr lang="en-GB" smtClean="0"/>
              <a:t>8</a:t>
            </a:fld>
            <a:endParaRPr lang="en-GB"/>
          </a:p>
        </p:txBody>
      </p:sp>
    </p:spTree>
    <p:extLst>
      <p:ext uri="{BB962C8B-B14F-4D97-AF65-F5344CB8AC3E}">
        <p14:creationId xmlns:p14="http://schemas.microsoft.com/office/powerpoint/2010/main" val="733951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2D9A615-B339-4298-99CE-5C1C84319FCF}" type="slidenum">
              <a:rPr lang="en-GB" smtClean="0"/>
              <a:t>9</a:t>
            </a:fld>
            <a:endParaRPr lang="en-GB"/>
          </a:p>
        </p:txBody>
      </p:sp>
    </p:spTree>
    <p:extLst>
      <p:ext uri="{BB962C8B-B14F-4D97-AF65-F5344CB8AC3E}">
        <p14:creationId xmlns:p14="http://schemas.microsoft.com/office/powerpoint/2010/main" val="3063071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2572BB-6EB4-4367-8BB6-9FA8715E72F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556792"/>
            <a:ext cx="82296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0</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pic>
        <p:nvPicPr>
          <p:cNvPr id="7" name="Picture 6" descr="C:\Users\CATHERINE_PC_MAIN\Documents\Data\Thesis\Confirmation report\InformationSchool_logo.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29140" y="5708357"/>
            <a:ext cx="1170376" cy="5040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CATHERINE_PC_MAIN\Documents\Data\Thesis\Confirmation report\UoS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0232" y="404664"/>
            <a:ext cx="1867276" cy="571479"/>
          </a:xfrm>
          <a:prstGeom prst="rect">
            <a:avLst/>
          </a:prstGeom>
          <a:noFill/>
          <a:ln>
            <a:solidFill>
              <a:srgbClr val="0070C0"/>
            </a:solid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02/10/2013</a:t>
            </a:r>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80312" y="5445224"/>
            <a:ext cx="1169987"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91602" y="5445224"/>
            <a:ext cx="1502713" cy="65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13/09/2013</a:t>
            </a:r>
            <a:endParaRPr lang="en-GB"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lip12cme@sheffield.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mendeley.com/profiles/catherine-ebenezer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lideshare.net/Philbradley/why-librarians-must-use-social-medi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ommunity.ja.net/groups/search/NHS-HE%20foru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nhsemployers.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nhsemployer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ejel.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15.gif"/><Relationship Id="rId18" Type="http://schemas.openxmlformats.org/officeDocument/2006/relationships/image" Target="../media/image20.png"/><Relationship Id="rId3" Type="http://schemas.openxmlformats.org/officeDocument/2006/relationships/image" Target="../media/image5.wmf"/><Relationship Id="rId21" Type="http://schemas.openxmlformats.org/officeDocument/2006/relationships/image" Target="../media/image23.jpeg"/><Relationship Id="rId7" Type="http://schemas.openxmlformats.org/officeDocument/2006/relationships/image" Target="../media/image9.gif"/><Relationship Id="rId12" Type="http://schemas.openxmlformats.org/officeDocument/2006/relationships/image" Target="../media/image14.gif"/><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gif"/><Relationship Id="rId11" Type="http://schemas.openxmlformats.org/officeDocument/2006/relationships/image" Target="../media/image13.gif"/><Relationship Id="rId5" Type="http://schemas.openxmlformats.org/officeDocument/2006/relationships/image" Target="../media/image7.gif"/><Relationship Id="rId15" Type="http://schemas.openxmlformats.org/officeDocument/2006/relationships/image" Target="../media/image17.png"/><Relationship Id="rId10" Type="http://schemas.openxmlformats.org/officeDocument/2006/relationships/image" Target="../media/image12.gif"/><Relationship Id="rId19" Type="http://schemas.openxmlformats.org/officeDocument/2006/relationships/image" Target="../media/image21.gif"/><Relationship Id="rId4" Type="http://schemas.openxmlformats.org/officeDocument/2006/relationships/image" Target="../media/image6.gif"/><Relationship Id="rId9" Type="http://schemas.openxmlformats.org/officeDocument/2006/relationships/image" Target="../media/image11.png"/><Relationship Id="rId14" Type="http://schemas.openxmlformats.org/officeDocument/2006/relationships/image" Target="../media/image16.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936104"/>
          </a:xfrm>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r>
              <a:rPr lang="en-GB" b="1" dirty="0" smtClean="0">
                <a:solidFill>
                  <a:schemeClr val="tx2"/>
                </a:solidFill>
              </a:rPr>
              <a:t>Access </a:t>
            </a:r>
            <a:r>
              <a:rPr lang="en-GB" b="1" dirty="0">
                <a:solidFill>
                  <a:schemeClr val="tx2"/>
                </a:solidFill>
              </a:rPr>
              <a:t>to </a:t>
            </a:r>
            <a:r>
              <a:rPr lang="en-GB" b="1" dirty="0" smtClean="0">
                <a:solidFill>
                  <a:schemeClr val="tx2"/>
                </a:solidFill>
              </a:rPr>
              <a:t>and use of Web 2.0 and social media applications within </a:t>
            </a:r>
            <a:r>
              <a:rPr lang="en-GB" b="1" dirty="0">
                <a:solidFill>
                  <a:schemeClr val="tx2"/>
                </a:solidFill>
              </a:rPr>
              <a:t>the </a:t>
            </a:r>
            <a:r>
              <a:rPr lang="en-GB" b="1" dirty="0" smtClean="0">
                <a:solidFill>
                  <a:schemeClr val="tx2"/>
                </a:solidFill>
              </a:rPr>
              <a:t>NHS in England: the role and impact of organisational culture, information </a:t>
            </a:r>
            <a:r>
              <a:rPr lang="en-GB" b="1" dirty="0">
                <a:solidFill>
                  <a:schemeClr val="tx2"/>
                </a:solidFill>
              </a:rPr>
              <a:t>governance, </a:t>
            </a:r>
            <a:r>
              <a:rPr lang="en-GB" b="1" dirty="0" smtClean="0">
                <a:solidFill>
                  <a:schemeClr val="tx2"/>
                </a:solidFill>
              </a:rPr>
              <a:t>and communications policy  </a:t>
            </a:r>
            <a:br>
              <a:rPr lang="en-GB" b="1" dirty="0" smtClean="0">
                <a:solidFill>
                  <a:schemeClr val="tx2"/>
                </a:solidFill>
              </a:rPr>
            </a:br>
            <a:endParaRPr lang="en-GB" sz="2800" dirty="0" smtClean="0"/>
          </a:p>
          <a:p>
            <a:pPr marL="0" indent="0" algn="ctr">
              <a:buNone/>
            </a:pPr>
            <a:r>
              <a:rPr lang="en-GB" dirty="0" smtClean="0"/>
              <a:t>Catherine Ebenezer</a:t>
            </a:r>
            <a:br>
              <a:rPr lang="en-GB" dirty="0" smtClean="0"/>
            </a:br>
            <a:r>
              <a:rPr lang="en-GB" dirty="0" smtClean="0"/>
              <a:t>PhD student, Information School, University of Sheffield</a:t>
            </a:r>
            <a:br>
              <a:rPr lang="en-GB" dirty="0" smtClean="0"/>
            </a:br>
            <a:r>
              <a:rPr lang="en-GB" dirty="0" smtClean="0"/>
              <a:t>iFutures, University of Sheffield</a:t>
            </a:r>
          </a:p>
          <a:p>
            <a:pPr marL="0" indent="0" algn="ctr">
              <a:buNone/>
            </a:pPr>
            <a:r>
              <a:rPr lang="en-GB" dirty="0" smtClean="0"/>
              <a:t>7</a:t>
            </a:r>
            <a:r>
              <a:rPr lang="en-GB" baseline="30000" dirty="0" smtClean="0"/>
              <a:t>th</a:t>
            </a:r>
            <a:r>
              <a:rPr lang="en-GB" dirty="0" smtClean="0"/>
              <a:t> July 2015 </a:t>
            </a:r>
            <a:br>
              <a:rPr lang="en-GB" dirty="0" smtClean="0"/>
            </a:br>
            <a:r>
              <a:rPr lang="en-GB" dirty="0" smtClean="0"/>
              <a:t>Supervisors: Professor Peter Bath, Dr Stephen Pinfield</a:t>
            </a:r>
            <a:br>
              <a:rPr lang="en-GB" dirty="0" smtClean="0"/>
            </a:br>
            <a:endParaRPr lang="en-GB" dirty="0" smtClean="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a:t>
            </a:fld>
            <a:endParaRPr lang="en-GB"/>
          </a:p>
        </p:txBody>
      </p:sp>
    </p:spTree>
    <p:extLst>
      <p:ext uri="{BB962C8B-B14F-4D97-AF65-F5344CB8AC3E}">
        <p14:creationId xmlns:p14="http://schemas.microsoft.com/office/powerpoint/2010/main" val="777723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Methodology and methods</a:t>
            </a:r>
            <a:endParaRPr lang="en-GB" dirty="0"/>
          </a:p>
        </p:txBody>
      </p:sp>
      <p:sp>
        <p:nvSpPr>
          <p:cNvPr id="3" name="Content Placeholder 2"/>
          <p:cNvSpPr>
            <a:spLocks noGrp="1"/>
          </p:cNvSpPr>
          <p:nvPr>
            <p:ph idx="1"/>
          </p:nvPr>
        </p:nvSpPr>
        <p:spPr>
          <a:xfrm>
            <a:off x="457200" y="1556792"/>
            <a:ext cx="8229600" cy="4525963"/>
          </a:xfrm>
          <a:noFill/>
        </p:spPr>
        <p:txBody>
          <a:bodyPr>
            <a:normAutofit lnSpcReduction="10000"/>
          </a:bodyPr>
          <a:lstStyle/>
          <a:p>
            <a:pPr marL="0" indent="0">
              <a:buNone/>
            </a:pPr>
            <a:r>
              <a:rPr lang="en-GB" sz="2600" dirty="0" smtClean="0">
                <a:solidFill>
                  <a:srgbClr val="C00000"/>
                </a:solidFill>
              </a:rPr>
              <a:t>Exploratory case </a:t>
            </a:r>
            <a:r>
              <a:rPr lang="en-GB" sz="2600" dirty="0">
                <a:solidFill>
                  <a:srgbClr val="C00000"/>
                </a:solidFill>
              </a:rPr>
              <a:t>study</a:t>
            </a:r>
          </a:p>
          <a:p>
            <a:r>
              <a:rPr lang="en-GB" dirty="0" smtClean="0"/>
              <a:t>Methods (cont’d)</a:t>
            </a:r>
          </a:p>
          <a:p>
            <a:pPr lvl="1"/>
            <a:r>
              <a:rPr lang="en-GB" dirty="0"/>
              <a:t>I</a:t>
            </a:r>
            <a:r>
              <a:rPr lang="en-GB" dirty="0" smtClean="0"/>
              <a:t>nterviews with other key informants:  NHS Evidence, medical school e-learning lead, secure web gateway vendor</a:t>
            </a:r>
          </a:p>
          <a:p>
            <a:pPr lvl="2"/>
            <a:r>
              <a:rPr lang="en-GB" dirty="0" smtClean="0"/>
              <a:t>Gained additional perspectives</a:t>
            </a:r>
          </a:p>
          <a:p>
            <a:pPr lvl="1"/>
            <a:r>
              <a:rPr lang="en-GB" dirty="0" smtClean="0"/>
              <a:t>Documentary analysis – selective / </a:t>
            </a:r>
            <a:r>
              <a:rPr lang="en-GB" i="1" dirty="0" smtClean="0"/>
              <a:t>ad hoc</a:t>
            </a:r>
          </a:p>
          <a:p>
            <a:pPr lvl="2"/>
            <a:r>
              <a:rPr lang="en-GB" dirty="0"/>
              <a:t>Background</a:t>
            </a:r>
          </a:p>
          <a:p>
            <a:pPr lvl="2"/>
            <a:r>
              <a:rPr lang="en-GB" dirty="0" smtClean="0"/>
              <a:t>Policies and strategies: IT, LIS, workforce development, information governance, Internet  AUP</a:t>
            </a:r>
          </a:p>
          <a:p>
            <a:pPr lvl="2"/>
            <a:r>
              <a:rPr lang="en-GB" dirty="0" smtClean="0"/>
              <a:t>Codes and standards</a:t>
            </a:r>
          </a:p>
          <a:p>
            <a:pPr lvl="2"/>
            <a:r>
              <a:rPr lang="en-GB" dirty="0" smtClean="0"/>
              <a:t>Reports and reviews</a:t>
            </a:r>
          </a:p>
          <a:p>
            <a:pPr lvl="2"/>
            <a:r>
              <a:rPr lang="en-GB" dirty="0" smtClean="0"/>
              <a:t>Statements of values</a:t>
            </a:r>
          </a:p>
          <a:p>
            <a:pPr lvl="2"/>
            <a:r>
              <a:rPr lang="en-GB" dirty="0" smtClean="0"/>
              <a:t>Security device documentation</a:t>
            </a:r>
          </a:p>
          <a:p>
            <a:pPr lvl="1"/>
            <a:r>
              <a:rPr lang="en-GB" sz="2200" dirty="0" smtClean="0"/>
              <a:t>Thematic analysis using NVivo</a:t>
            </a:r>
          </a:p>
          <a:p>
            <a:pPr lvl="1"/>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10</a:t>
            </a:fld>
            <a:endParaRPr lang="en-GB"/>
          </a:p>
        </p:txBody>
      </p:sp>
    </p:spTree>
    <p:extLst>
      <p:ext uri="{BB962C8B-B14F-4D97-AF65-F5344CB8AC3E}">
        <p14:creationId xmlns:p14="http://schemas.microsoft.com/office/powerpoint/2010/main" val="2478416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 Web 2.0</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33301252"/>
              </p:ext>
            </p:extLst>
          </p:nvPr>
        </p:nvGraphicFramePr>
        <p:xfrm>
          <a:off x="1547664" y="1412776"/>
          <a:ext cx="5760640" cy="5168552"/>
        </p:xfrm>
        <a:graphic>
          <a:graphicData uri="http://schemas.openxmlformats.org/drawingml/2006/table">
            <a:tbl>
              <a:tblPr firstRow="1" firstCol="1" bandRow="1">
                <a:tableStyleId>{5C22544A-7EE6-4342-B048-85BDC9FD1C3A}</a:tableStyleId>
              </a:tblPr>
              <a:tblGrid>
                <a:gridCol w="1326335"/>
                <a:gridCol w="1326335"/>
                <a:gridCol w="1768446"/>
                <a:gridCol w="1339524"/>
              </a:tblGrid>
              <a:tr h="181891">
                <a:tc>
                  <a:txBody>
                    <a:bodyPr/>
                    <a:lstStyle/>
                    <a:p>
                      <a:pPr>
                        <a:lnSpc>
                          <a:spcPct val="115000"/>
                        </a:lnSpc>
                        <a:spcAft>
                          <a:spcPts val="0"/>
                        </a:spcAft>
                      </a:pPr>
                      <a:r>
                        <a:rPr lang="en-GB" sz="1000" dirty="0">
                          <a:effectLst/>
                        </a:rPr>
                        <a:t> </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T1-DGH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T3-MH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T4-TH</a:t>
                      </a:r>
                      <a:endParaRPr lang="en-GB" sz="1000" dirty="0">
                        <a:effectLst/>
                        <a:latin typeface="Calibri"/>
                        <a:ea typeface="Calibri"/>
                        <a:cs typeface="Times New Roman"/>
                      </a:endParaRPr>
                    </a:p>
                  </a:txBody>
                  <a:tcPr marL="64253" marR="64253" marT="0" marB="0">
                    <a:lnB w="12700" cap="flat" cmpd="sng" algn="ctr">
                      <a:solidFill>
                        <a:schemeClr val="bg1"/>
                      </a:solidFill>
                      <a:prstDash val="solid"/>
                      <a:round/>
                      <a:headEnd type="none" w="med" len="med"/>
                      <a:tailEnd type="none" w="med" len="med"/>
                    </a:lnB>
                  </a:tcPr>
                </a:tc>
              </a:tr>
              <a:tr h="2698429">
                <a:tc>
                  <a:txBody>
                    <a:bodyPr/>
                    <a:lstStyle/>
                    <a:p>
                      <a:pPr>
                        <a:lnSpc>
                          <a:spcPct val="115000"/>
                        </a:lnSpc>
                        <a:spcAft>
                          <a:spcPts val="0"/>
                        </a:spcAft>
                      </a:pPr>
                      <a:r>
                        <a:rPr lang="en-GB" sz="1000" dirty="0">
                          <a:effectLst/>
                        </a:rPr>
                        <a:t>Podcasts</a:t>
                      </a:r>
                      <a:endParaRPr lang="en-GB" sz="1000"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dirty="0">
                          <a:effectLst/>
                        </a:rPr>
                        <a:t>Trust starting to use podcasting on </a:t>
                      </a:r>
                      <a:r>
                        <a:rPr lang="en-GB" sz="1000" b="1" dirty="0" smtClean="0">
                          <a:effectLst/>
                        </a:rPr>
                        <a:t>intranet</a:t>
                      </a:r>
                      <a:br>
                        <a:rPr lang="en-GB" sz="1000" b="1" dirty="0" smtClean="0">
                          <a:effectLst/>
                        </a:rPr>
                      </a:br>
                      <a:r>
                        <a:rPr lang="en-GB" sz="1000" b="1" dirty="0" smtClean="0">
                          <a:effectLst/>
                        </a:rPr>
                        <a:t/>
                      </a:r>
                      <a:br>
                        <a:rPr lang="en-GB" sz="1000" b="1" dirty="0" smtClean="0">
                          <a:effectLst/>
                        </a:rPr>
                      </a:br>
                      <a:r>
                        <a:rPr lang="en-GB" sz="1000" b="1" dirty="0" smtClean="0">
                          <a:effectLst/>
                        </a:rPr>
                        <a:t>Availability</a:t>
                      </a:r>
                      <a:r>
                        <a:rPr lang="en-GB" sz="1000" b="1" baseline="0" dirty="0" smtClean="0">
                          <a:effectLst/>
                        </a:rPr>
                        <a:t> of external podcasts?</a:t>
                      </a:r>
                      <a:endParaRPr lang="en-GB" sz="1000" b="1"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dirty="0" smtClean="0">
                          <a:effectLst/>
                        </a:rPr>
                        <a:t>Sometime</a:t>
                      </a:r>
                      <a:r>
                        <a:rPr lang="en-GB" sz="1000" b="1" baseline="0" dirty="0" smtClean="0">
                          <a:effectLst/>
                        </a:rPr>
                        <a:t>s unable </a:t>
                      </a:r>
                      <a:r>
                        <a:rPr lang="en-GB" sz="1000" b="1" dirty="0" smtClean="0">
                          <a:effectLst/>
                        </a:rPr>
                        <a:t>to </a:t>
                      </a:r>
                      <a:r>
                        <a:rPr lang="en-GB" sz="1000" b="1" dirty="0">
                          <a:effectLst/>
                        </a:rPr>
                        <a:t>download from </a:t>
                      </a:r>
                      <a:r>
                        <a:rPr lang="en-GB" sz="1000" b="1" dirty="0" smtClean="0">
                          <a:effectLst/>
                        </a:rPr>
                        <a:t>web / appear blocked owing to inadequate</a:t>
                      </a:r>
                      <a:r>
                        <a:rPr lang="en-GB" sz="1000" b="1" baseline="0" dirty="0" smtClean="0">
                          <a:effectLst/>
                        </a:rPr>
                        <a:t> bandwidth</a:t>
                      </a:r>
                      <a:r>
                        <a:rPr lang="en-GB" sz="1000" b="1" dirty="0" smtClean="0">
                          <a:effectLst/>
                        </a:rPr>
                        <a:t> </a:t>
                      </a:r>
                      <a:r>
                        <a:rPr lang="en-GB" sz="1000" b="1" dirty="0">
                          <a:effectLst/>
                        </a:rPr>
                        <a:t>– but podcast content planned for new trust intranet </a:t>
                      </a:r>
                      <a:br>
                        <a:rPr lang="en-GB" sz="1000" b="1" dirty="0">
                          <a:effectLst/>
                        </a:rPr>
                      </a:br>
                      <a:r>
                        <a:rPr lang="en-GB" sz="1000" b="1" dirty="0">
                          <a:effectLst/>
                        </a:rPr>
                        <a:t/>
                      </a:r>
                      <a:br>
                        <a:rPr lang="en-GB" sz="1000" b="1" dirty="0">
                          <a:effectLst/>
                        </a:rPr>
                      </a:br>
                      <a:r>
                        <a:rPr lang="en-GB" sz="1000" b="1" dirty="0">
                          <a:effectLst/>
                        </a:rPr>
                        <a:t>Podcasts produced </a:t>
                      </a:r>
                      <a:r>
                        <a:rPr lang="en-GB" sz="1000" b="1" dirty="0" smtClean="0">
                          <a:effectLst/>
                        </a:rPr>
                        <a:t>internally for </a:t>
                      </a:r>
                      <a:r>
                        <a:rPr lang="en-GB" sz="1000" b="1" dirty="0">
                          <a:effectLst/>
                        </a:rPr>
                        <a:t>training </a:t>
                      </a:r>
                      <a:r>
                        <a:rPr lang="en-GB" sz="1000" b="1" dirty="0" smtClean="0">
                          <a:effectLst/>
                        </a:rPr>
                        <a:t>purposes</a:t>
                      </a:r>
                      <a:br>
                        <a:rPr lang="en-GB" sz="1000" b="1" dirty="0" smtClean="0">
                          <a:effectLst/>
                        </a:rPr>
                      </a:br>
                      <a:r>
                        <a:rPr lang="en-GB" sz="1000" b="1" dirty="0" smtClean="0">
                          <a:effectLst/>
                        </a:rPr>
                        <a:t>and used for PG medical education – but clinical tutor mentioned one being blocked </a:t>
                      </a:r>
                      <a:endParaRPr lang="en-GB" sz="1000" b="1" dirty="0">
                        <a:effectLst/>
                        <a:latin typeface="Calibri"/>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c>
                  <a:txBody>
                    <a:bodyPr/>
                    <a:lstStyle/>
                    <a:p>
                      <a:pPr>
                        <a:lnSpc>
                          <a:spcPct val="115000"/>
                        </a:lnSpc>
                        <a:spcAft>
                          <a:spcPts val="0"/>
                        </a:spcAft>
                      </a:pPr>
                      <a:r>
                        <a:rPr lang="en-GB" sz="1000" b="1" i="0" dirty="0" smtClean="0">
                          <a:effectLst/>
                          <a:latin typeface="+mj-lt"/>
                          <a:ea typeface="Calibri"/>
                          <a:cs typeface="Times New Roman"/>
                        </a:rPr>
                        <a:t>Podcasts</a:t>
                      </a:r>
                      <a:r>
                        <a:rPr lang="en-GB" sz="1000" b="1" i="0" baseline="0" dirty="0" smtClean="0">
                          <a:effectLst/>
                          <a:latin typeface="+mj-lt"/>
                          <a:ea typeface="Calibri"/>
                          <a:cs typeface="Times New Roman"/>
                        </a:rPr>
                        <a:t> created by speech and language therapists for ENT training </a:t>
                      </a:r>
                      <a:br>
                        <a:rPr lang="en-GB" sz="1000" b="1" i="0" baseline="0" dirty="0" smtClean="0">
                          <a:effectLst/>
                          <a:latin typeface="+mj-lt"/>
                          <a:ea typeface="Calibri"/>
                          <a:cs typeface="Times New Roman"/>
                        </a:rPr>
                      </a:br>
                      <a:r>
                        <a:rPr lang="en-GB" sz="1000" b="1" i="0" baseline="0" dirty="0" smtClean="0">
                          <a:effectLst/>
                          <a:latin typeface="+mj-lt"/>
                          <a:ea typeface="Calibri"/>
                          <a:cs typeface="Times New Roman"/>
                        </a:rPr>
                        <a:t/>
                      </a:r>
                      <a:br>
                        <a:rPr lang="en-GB" sz="1000" b="1" i="0" baseline="0" dirty="0" smtClean="0">
                          <a:effectLst/>
                          <a:latin typeface="+mj-lt"/>
                          <a:ea typeface="Calibri"/>
                          <a:cs typeface="Times New Roman"/>
                        </a:rPr>
                      </a:br>
                      <a:r>
                        <a:rPr lang="en-GB" sz="1000" b="1" i="1" baseline="0" dirty="0" smtClean="0">
                          <a:effectLst/>
                          <a:latin typeface="+mj-lt"/>
                          <a:ea typeface="Calibri"/>
                          <a:cs typeface="Times New Roman"/>
                        </a:rPr>
                        <a:t>Respondents unclear about availability of external podcasts</a:t>
                      </a:r>
                      <a:endParaRPr lang="en-GB" sz="1000" b="1" i="1" dirty="0">
                        <a:effectLst/>
                        <a:latin typeface="+mj-lt"/>
                        <a:ea typeface="Calibri"/>
                        <a:cs typeface="Times New Roman"/>
                      </a:endParaRPr>
                    </a:p>
                  </a:txBody>
                  <a:tcPr marL="64253" marR="64253" marT="0" marB="0">
                    <a:lnT w="12700" cap="flat" cmpd="sng" algn="ctr">
                      <a:solidFill>
                        <a:schemeClr val="bg1"/>
                      </a:solidFill>
                      <a:prstDash val="solid"/>
                      <a:round/>
                      <a:headEnd type="none" w="med" len="med"/>
                      <a:tailEnd type="none" w="med" len="med"/>
                    </a:lnT>
                  </a:tcPr>
                </a:tc>
              </a:tr>
              <a:tr h="705966">
                <a:tc>
                  <a:txBody>
                    <a:bodyPr/>
                    <a:lstStyle/>
                    <a:p>
                      <a:pPr>
                        <a:lnSpc>
                          <a:spcPct val="115000"/>
                        </a:lnSpc>
                        <a:spcAft>
                          <a:spcPts val="0"/>
                        </a:spcAft>
                      </a:pPr>
                      <a:r>
                        <a:rPr lang="en-GB" sz="1000">
                          <a:effectLst/>
                        </a:rPr>
                        <a:t>File storage and sharing applications</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a:effectLst/>
                        </a:rPr>
                        <a:t>Time quota set for use</a:t>
                      </a:r>
                      <a:endParaRPr lang="en-GB" sz="1000" b="1">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smtClean="0">
                          <a:effectLst/>
                        </a:rPr>
                        <a:t>Not </a:t>
                      </a:r>
                      <a:r>
                        <a:rPr lang="en-GB" sz="1000" b="1" i="1" dirty="0">
                          <a:effectLst/>
                        </a:rPr>
                        <a:t>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Dropbox blocked </a:t>
                      </a:r>
                    </a:p>
                    <a:p>
                      <a:pPr>
                        <a:lnSpc>
                          <a:spcPct val="115000"/>
                        </a:lnSpc>
                        <a:spcAft>
                          <a:spcPts val="0"/>
                        </a:spcAft>
                      </a:pPr>
                      <a:r>
                        <a:rPr lang="en-GB" sz="1000" b="1" dirty="0">
                          <a:effectLst/>
                        </a:rPr>
                        <a:t/>
                      </a:r>
                      <a:br>
                        <a:rPr lang="en-GB" sz="1000" b="1" dirty="0">
                          <a:effectLst/>
                        </a:rPr>
                      </a:br>
                      <a:r>
                        <a:rPr lang="en-GB" sz="1000" b="1" dirty="0">
                          <a:effectLst/>
                        </a:rPr>
                        <a:t>Google Docs </a:t>
                      </a:r>
                      <a:r>
                        <a:rPr lang="en-GB" sz="1000" b="1" dirty="0" smtClean="0">
                          <a:effectLst/>
                        </a:rPr>
                        <a:t>available</a:t>
                      </a:r>
                      <a:endParaRPr lang="en-GB" sz="1000" b="1" dirty="0">
                        <a:effectLst/>
                        <a:latin typeface="Calibri"/>
                        <a:ea typeface="Calibri"/>
                        <a:cs typeface="Times New Roman"/>
                      </a:endParaRPr>
                    </a:p>
                  </a:txBody>
                  <a:tcPr marL="64253" marR="64253" marT="0" marB="0"/>
                </a:tc>
              </a:tr>
              <a:tr h="871075">
                <a:tc>
                  <a:txBody>
                    <a:bodyPr/>
                    <a:lstStyle/>
                    <a:p>
                      <a:pPr>
                        <a:lnSpc>
                          <a:spcPct val="115000"/>
                        </a:lnSpc>
                        <a:spcAft>
                          <a:spcPts val="0"/>
                        </a:spcAft>
                      </a:pPr>
                      <a:r>
                        <a:rPr lang="en-GB" sz="1000">
                          <a:effectLst/>
                        </a:rPr>
                        <a:t>Web conferencing</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0" dirty="0" smtClean="0">
                          <a:effectLst/>
                          <a:latin typeface="+mn-lt"/>
                          <a:ea typeface="+mn-ea"/>
                          <a:cs typeface="+mn-cs"/>
                        </a:rPr>
                        <a:t>Skype</a:t>
                      </a:r>
                      <a:r>
                        <a:rPr lang="en-GB" sz="1000" b="1" i="0" baseline="0" dirty="0" smtClean="0">
                          <a:effectLst/>
                          <a:latin typeface="+mn-lt"/>
                          <a:ea typeface="+mn-ea"/>
                          <a:cs typeface="+mn-cs"/>
                        </a:rPr>
                        <a:t> blocked</a:t>
                      </a:r>
                      <a:endParaRPr lang="en-GB" sz="1000" b="1" i="0"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Skype blocked</a:t>
                      </a:r>
                    </a:p>
                    <a:p>
                      <a:pPr>
                        <a:lnSpc>
                          <a:spcPct val="115000"/>
                        </a:lnSpc>
                        <a:spcAft>
                          <a:spcPts val="0"/>
                        </a:spcAft>
                      </a:pPr>
                      <a:r>
                        <a:rPr lang="en-GB" sz="1000" b="1" dirty="0">
                          <a:effectLst/>
                        </a:rPr>
                        <a:t/>
                      </a:r>
                      <a:br>
                        <a:rPr lang="en-GB" sz="1000" b="1" dirty="0">
                          <a:effectLst/>
                        </a:rPr>
                      </a:br>
                      <a:r>
                        <a:rPr lang="en-GB" sz="1000" b="1" dirty="0">
                          <a:effectLst/>
                        </a:rPr>
                        <a:t>WebEx, GoToWebinar  </a:t>
                      </a:r>
                      <a:r>
                        <a:rPr lang="en-GB" sz="1000" b="1" dirty="0" smtClean="0">
                          <a:effectLst/>
                        </a:rPr>
                        <a:t>used within trust</a:t>
                      </a:r>
                      <a:endParaRPr lang="en-GB" sz="1000" b="1" dirty="0">
                        <a:effectLst/>
                      </a:endParaRPr>
                    </a:p>
                    <a:p>
                      <a:pPr>
                        <a:lnSpc>
                          <a:spcPct val="115000"/>
                        </a:lnSpc>
                        <a:spcAft>
                          <a:spcPts val="0"/>
                        </a:spcAft>
                      </a:pPr>
                      <a:r>
                        <a:rPr lang="en-GB" sz="1000" b="1" dirty="0">
                          <a:effectLst/>
                        </a:rPr>
                        <a:t> </a:t>
                      </a:r>
                      <a:endParaRPr lang="en-GB" sz="1000" b="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r>
              <a:tr h="705966">
                <a:tc>
                  <a:txBody>
                    <a:bodyPr/>
                    <a:lstStyle/>
                    <a:p>
                      <a:pPr>
                        <a:lnSpc>
                          <a:spcPct val="115000"/>
                        </a:lnSpc>
                        <a:spcAft>
                          <a:spcPts val="0"/>
                        </a:spcAft>
                      </a:pPr>
                      <a:r>
                        <a:rPr lang="en-GB" sz="1000">
                          <a:effectLst/>
                        </a:rPr>
                        <a:t>Start pages / portals</a:t>
                      </a:r>
                      <a:endParaRPr lang="en-GB" sz="100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i="1" dirty="0">
                          <a:effectLst/>
                        </a:rPr>
                        <a:t>Not mentioned</a:t>
                      </a:r>
                      <a:endParaRPr lang="en-GB" sz="1000" b="1" i="1" dirty="0">
                        <a:effectLst/>
                        <a:latin typeface="Calibri"/>
                        <a:ea typeface="Calibri"/>
                        <a:cs typeface="Times New Roman"/>
                      </a:endParaRPr>
                    </a:p>
                  </a:txBody>
                  <a:tcPr marL="64253" marR="64253" marT="0" marB="0"/>
                </a:tc>
                <a:tc>
                  <a:txBody>
                    <a:bodyPr/>
                    <a:lstStyle/>
                    <a:p>
                      <a:pPr>
                        <a:lnSpc>
                          <a:spcPct val="115000"/>
                        </a:lnSpc>
                        <a:spcAft>
                          <a:spcPts val="0"/>
                        </a:spcAft>
                      </a:pPr>
                      <a:r>
                        <a:rPr lang="en-GB" sz="1000" b="1" dirty="0">
                          <a:effectLst/>
                        </a:rPr>
                        <a:t>Accessible to users - </a:t>
                      </a:r>
                      <a:r>
                        <a:rPr lang="en-GB" sz="1000" b="1" dirty="0" smtClean="0">
                          <a:effectLst/>
                        </a:rPr>
                        <a:t>library </a:t>
                      </a:r>
                      <a:r>
                        <a:rPr lang="en-GB" sz="1000" b="1" dirty="0">
                          <a:effectLst/>
                        </a:rPr>
                        <a:t>has </a:t>
                      </a:r>
                      <a:r>
                        <a:rPr lang="en-GB" sz="1000" b="1" dirty="0" smtClean="0">
                          <a:effectLst/>
                        </a:rPr>
                        <a:t>several. Weebly formerly blocked </a:t>
                      </a:r>
                      <a:endParaRPr lang="en-GB" sz="1000" b="1" dirty="0">
                        <a:effectLst/>
                        <a:latin typeface="Calibri"/>
                        <a:ea typeface="Calibri"/>
                        <a:cs typeface="Times New Roman"/>
                      </a:endParaRPr>
                    </a:p>
                  </a:txBody>
                  <a:tcPr marL="64253" marR="64253" marT="0" marB="0"/>
                </a:tc>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11</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1412776"/>
            <a:ext cx="13112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9953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 social media</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3395016"/>
              </p:ext>
            </p:extLst>
          </p:nvPr>
        </p:nvGraphicFramePr>
        <p:xfrm>
          <a:off x="1475656" y="1412775"/>
          <a:ext cx="5832648" cy="5264898"/>
        </p:xfrm>
        <a:graphic>
          <a:graphicData uri="http://schemas.openxmlformats.org/drawingml/2006/table">
            <a:tbl>
              <a:tblPr firstRow="1" firstCol="1" bandRow="1">
                <a:tableStyleId>{5C22544A-7EE6-4342-B048-85BDC9FD1C3A}</a:tableStyleId>
              </a:tblPr>
              <a:tblGrid>
                <a:gridCol w="1152128"/>
                <a:gridCol w="1512168"/>
                <a:gridCol w="1512168"/>
                <a:gridCol w="1656184"/>
              </a:tblGrid>
              <a:tr h="210902">
                <a:tc>
                  <a:txBody>
                    <a:bodyPr/>
                    <a:lstStyle/>
                    <a:p>
                      <a:pPr>
                        <a:lnSpc>
                          <a:spcPct val="115000"/>
                        </a:lnSpc>
                        <a:spcAft>
                          <a:spcPts val="0"/>
                        </a:spcAft>
                      </a:pPr>
                      <a:r>
                        <a:rPr lang="en-GB" sz="800" dirty="0">
                          <a:effectLst/>
                        </a:rPr>
                        <a:t> </a:t>
                      </a:r>
                      <a:endParaRPr lang="en-GB" sz="8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T1-DGH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smtClean="0">
                          <a:effectLst/>
                        </a:rPr>
                        <a:t>T3-MH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c>
                  <a:txBody>
                    <a:bodyPr/>
                    <a:lstStyle/>
                    <a:p>
                      <a:pPr>
                        <a:lnSpc>
                          <a:spcPct val="115000"/>
                        </a:lnSpc>
                        <a:spcAft>
                          <a:spcPts val="0"/>
                        </a:spcAft>
                      </a:pPr>
                      <a:r>
                        <a:rPr lang="en-GB" sz="1000" dirty="0">
                          <a:effectLst/>
                        </a:rPr>
                        <a:t>T4-TH</a:t>
                      </a:r>
                      <a:endParaRPr lang="en-GB" sz="1000" dirty="0">
                        <a:effectLst/>
                        <a:latin typeface="Calibri"/>
                        <a:ea typeface="Calibri"/>
                        <a:cs typeface="Times New Roman"/>
                      </a:endParaRPr>
                    </a:p>
                  </a:txBody>
                  <a:tcPr marL="48190" marR="48190" marT="0" marB="0">
                    <a:lnB w="12700" cap="flat" cmpd="sng" algn="ctr">
                      <a:solidFill>
                        <a:schemeClr val="bg1"/>
                      </a:solidFill>
                      <a:prstDash val="solid"/>
                      <a:round/>
                      <a:headEnd type="none" w="med" len="med"/>
                      <a:tailEnd type="none" w="med" len="med"/>
                    </a:lnB>
                  </a:tcPr>
                </a:tc>
              </a:tr>
              <a:tr h="1455125">
                <a:tc>
                  <a:txBody>
                    <a:bodyPr/>
                    <a:lstStyle/>
                    <a:p>
                      <a:pPr>
                        <a:lnSpc>
                          <a:spcPct val="115000"/>
                        </a:lnSpc>
                        <a:spcAft>
                          <a:spcPts val="0"/>
                        </a:spcAft>
                      </a:pPr>
                      <a:r>
                        <a:rPr lang="en-GB" sz="1000" dirty="0">
                          <a:effectLst/>
                        </a:rPr>
                        <a:t>Blogs / Microblogs</a:t>
                      </a:r>
                      <a:endParaRPr lang="en-GB" sz="1000"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tcPr>
                </a:tc>
                <a:tc>
                  <a:txBody>
                    <a:bodyPr/>
                    <a:lstStyle/>
                    <a:p>
                      <a:pPr algn="l">
                        <a:lnSpc>
                          <a:spcPct val="115000"/>
                        </a:lnSpc>
                        <a:spcAft>
                          <a:spcPts val="0"/>
                        </a:spcAft>
                      </a:pPr>
                      <a:r>
                        <a:rPr lang="en-GB" sz="800" b="1" dirty="0">
                          <a:effectLst/>
                        </a:rPr>
                        <a:t>Unable to access or create – prevents library using for current awareness </a:t>
                      </a:r>
                      <a:r>
                        <a:rPr lang="en-GB" sz="800" b="1" dirty="0" smtClean="0">
                          <a:effectLst/>
                        </a:rPr>
                        <a:t>purposes</a:t>
                      </a:r>
                      <a:br>
                        <a:rPr lang="en-GB" sz="800" b="1" dirty="0" smtClean="0">
                          <a:effectLst/>
                        </a:rPr>
                      </a:br>
                      <a:r>
                        <a:rPr lang="en-GB" sz="800" b="1" dirty="0" smtClean="0">
                          <a:effectLst/>
                        </a:rPr>
                        <a:t/>
                      </a:r>
                      <a:br>
                        <a:rPr lang="en-GB" sz="800" b="1" dirty="0" smtClean="0">
                          <a:effectLst/>
                        </a:rPr>
                      </a:br>
                      <a:r>
                        <a:rPr lang="en-GB" sz="800" b="1" dirty="0" smtClean="0">
                          <a:effectLst/>
                        </a:rPr>
                        <a:t>Time quota set for use of Twitter. Trust starting to use for corporate</a:t>
                      </a:r>
                      <a:r>
                        <a:rPr lang="en-GB" sz="800" b="1" baseline="0" dirty="0" smtClean="0">
                          <a:effectLst/>
                        </a:rPr>
                        <a:t> communications</a:t>
                      </a:r>
                      <a:r>
                        <a:rPr lang="en-GB" sz="800" b="1" dirty="0">
                          <a:effectLst/>
                        </a:rPr>
                        <a:t> </a:t>
                      </a:r>
                      <a:r>
                        <a:rPr lang="en-GB" sz="800" b="1" dirty="0" smtClean="0">
                          <a:effectLst/>
                        </a:rPr>
                        <a:t>but individual use not encouraged</a:t>
                      </a:r>
                      <a:r>
                        <a:rPr lang="en-GB" sz="800" b="1" dirty="0">
                          <a:effectLst/>
                        </a:rPr>
                        <a:t> </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solidFill>
                      <a:schemeClr val="tx2">
                        <a:lumMod val="40000"/>
                        <a:lumOff val="60000"/>
                      </a:schemeClr>
                    </a:solidFill>
                  </a:tcPr>
                </a:tc>
                <a:tc>
                  <a:txBody>
                    <a:bodyPr/>
                    <a:lstStyle/>
                    <a:p>
                      <a:pPr algn="l">
                        <a:lnSpc>
                          <a:spcPct val="115000"/>
                        </a:lnSpc>
                        <a:spcAft>
                          <a:spcPts val="0"/>
                        </a:spcAft>
                      </a:pPr>
                      <a:r>
                        <a:rPr lang="en-GB" sz="800" b="1" i="1" dirty="0">
                          <a:effectLst/>
                        </a:rPr>
                        <a:t>Restrictions not mentioned </a:t>
                      </a:r>
                      <a:r>
                        <a:rPr lang="en-GB" sz="800" b="1" dirty="0">
                          <a:effectLst/>
                        </a:rPr>
                        <a:t>on general blogs</a:t>
                      </a:r>
                      <a:br>
                        <a:rPr lang="en-GB" sz="800" b="1" dirty="0">
                          <a:effectLst/>
                        </a:rPr>
                      </a:br>
                      <a:r>
                        <a:rPr lang="en-GB" sz="800" b="1" dirty="0">
                          <a:effectLst/>
                        </a:rPr>
                        <a:t/>
                      </a:r>
                      <a:br>
                        <a:rPr lang="en-GB" sz="800" b="1" dirty="0">
                          <a:effectLst/>
                        </a:rPr>
                      </a:br>
                      <a:r>
                        <a:rPr lang="en-GB" sz="800" b="1" dirty="0" smtClean="0">
                          <a:effectLst/>
                        </a:rPr>
                        <a:t/>
                      </a:r>
                      <a:br>
                        <a:rPr lang="en-GB" sz="800" b="1" dirty="0" smtClean="0">
                          <a:effectLst/>
                        </a:rPr>
                      </a:br>
                      <a:r>
                        <a:rPr lang="en-GB" sz="800" b="1" dirty="0" smtClean="0">
                          <a:effectLst/>
                        </a:rPr>
                        <a:t>Twitter, Facebook: users and would-be</a:t>
                      </a:r>
                      <a:r>
                        <a:rPr lang="en-GB" sz="800" b="1" baseline="0" dirty="0" smtClean="0">
                          <a:effectLst/>
                        </a:rPr>
                        <a:t> bloggers </a:t>
                      </a:r>
                      <a:r>
                        <a:rPr lang="en-GB" sz="800" b="1" dirty="0" smtClean="0">
                          <a:effectLst/>
                        </a:rPr>
                        <a:t>should seek advice</a:t>
                      </a:r>
                      <a:r>
                        <a:rPr lang="en-GB" sz="800" b="1" baseline="0" dirty="0" smtClean="0">
                          <a:effectLst/>
                        </a:rPr>
                        <a:t> from Communications before using professionally </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tcPr>
                </a:tc>
                <a:tc>
                  <a:txBody>
                    <a:bodyPr/>
                    <a:lstStyle/>
                    <a:p>
                      <a:pPr algn="l">
                        <a:lnSpc>
                          <a:spcPct val="115000"/>
                        </a:lnSpc>
                        <a:spcAft>
                          <a:spcPts val="0"/>
                        </a:spcAft>
                      </a:pPr>
                      <a:r>
                        <a:rPr lang="en-GB" sz="800" b="1" dirty="0">
                          <a:effectLst/>
                        </a:rPr>
                        <a:t>WordPress blogs formerly (maybe still) blocked </a:t>
                      </a:r>
                      <a:br>
                        <a:rPr lang="en-GB" sz="800" b="1" dirty="0">
                          <a:effectLst/>
                        </a:rPr>
                      </a:br>
                      <a:r>
                        <a:rPr lang="en-GB" sz="800" b="1" dirty="0">
                          <a:effectLst/>
                        </a:rPr>
                        <a:t/>
                      </a:r>
                      <a:br>
                        <a:rPr lang="en-GB" sz="800" b="1" dirty="0">
                          <a:effectLst/>
                        </a:rPr>
                      </a:br>
                      <a:r>
                        <a:rPr lang="en-GB" sz="800" b="1" dirty="0" smtClean="0">
                          <a:effectLst/>
                        </a:rPr>
                        <a:t/>
                      </a:r>
                      <a:br>
                        <a:rPr lang="en-GB" sz="800" b="1" dirty="0" smtClean="0">
                          <a:effectLst/>
                        </a:rPr>
                      </a:br>
                      <a:r>
                        <a:rPr lang="en-GB" sz="800" b="1" dirty="0" smtClean="0">
                          <a:effectLst/>
                        </a:rPr>
                        <a:t>Issuing </a:t>
                      </a:r>
                      <a:r>
                        <a:rPr lang="en-GB" sz="800" b="1" dirty="0">
                          <a:effectLst/>
                        </a:rPr>
                        <a:t>of Twitter handles requires permission from divisional </a:t>
                      </a:r>
                      <a:r>
                        <a:rPr lang="en-GB" sz="800" b="1" dirty="0" smtClean="0">
                          <a:effectLst/>
                        </a:rPr>
                        <a:t>director</a:t>
                      </a:r>
                      <a:br>
                        <a:rPr lang="en-GB" sz="800" b="1" dirty="0" smtClean="0">
                          <a:effectLst/>
                        </a:rPr>
                      </a:br>
                      <a:r>
                        <a:rPr lang="en-GB" sz="800" b="1" dirty="0" smtClean="0">
                          <a:effectLst/>
                        </a:rPr>
                        <a:t/>
                      </a:r>
                      <a:br>
                        <a:rPr lang="en-GB" sz="800" b="1" dirty="0" smtClean="0">
                          <a:effectLst/>
                        </a:rPr>
                      </a:br>
                      <a:r>
                        <a:rPr lang="en-GB" sz="800" b="1" dirty="0" smtClean="0">
                          <a:effectLst/>
                        </a:rPr>
                        <a:t>Twitter blocked by default</a:t>
                      </a:r>
                      <a:endParaRPr lang="en-GB" sz="800" b="1" dirty="0">
                        <a:effectLst/>
                        <a:latin typeface="Calibri"/>
                        <a:ea typeface="Calibri"/>
                        <a:cs typeface="Times New Roman"/>
                      </a:endParaRPr>
                    </a:p>
                  </a:txBody>
                  <a:tcPr marL="48190" marR="48190" marT="0" marB="0">
                    <a:lnT w="12700" cap="flat" cmpd="sng" algn="ctr">
                      <a:solidFill>
                        <a:schemeClr val="bg1"/>
                      </a:solidFill>
                      <a:prstDash val="solid"/>
                      <a:round/>
                      <a:headEnd type="none" w="med" len="med"/>
                      <a:tailEnd type="none" w="med" len="med"/>
                    </a:lnT>
                    <a:solidFill>
                      <a:schemeClr val="tx2">
                        <a:lumMod val="40000"/>
                        <a:lumOff val="60000"/>
                      </a:schemeClr>
                    </a:solidFill>
                  </a:tcPr>
                </a:tc>
              </a:tr>
              <a:tr h="342207">
                <a:tc>
                  <a:txBody>
                    <a:bodyPr/>
                    <a:lstStyle/>
                    <a:p>
                      <a:pPr>
                        <a:lnSpc>
                          <a:spcPct val="115000"/>
                        </a:lnSpc>
                        <a:spcAft>
                          <a:spcPts val="0"/>
                        </a:spcAft>
                      </a:pPr>
                      <a:r>
                        <a:rPr lang="en-GB" sz="1000" dirty="0" smtClean="0">
                          <a:effectLst/>
                        </a:rPr>
                        <a:t>Collaborative </a:t>
                      </a:r>
                      <a:r>
                        <a:rPr lang="en-GB" sz="1000" dirty="0">
                          <a:effectLst/>
                        </a:rPr>
                        <a:t>projects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a:effectLst/>
                        </a:rPr>
                        <a:t>Restrictions not mentioned</a:t>
                      </a:r>
                      <a:endParaRPr lang="en-GB" sz="800" b="1" i="1">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dirty="0">
                          <a:effectLst/>
                        </a:rPr>
                        <a:t>Restrictions not mentioned</a:t>
                      </a:r>
                      <a:endParaRPr lang="en-GB" sz="800" b="1" i="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i="1" dirty="0">
                          <a:effectLst/>
                        </a:rPr>
                        <a:t>Restrictions not mentioned</a:t>
                      </a:r>
                      <a:endParaRPr lang="en-GB" sz="800" b="1" i="1" dirty="0">
                        <a:effectLst/>
                        <a:latin typeface="Calibri"/>
                        <a:ea typeface="Calibri"/>
                        <a:cs typeface="Times New Roman"/>
                      </a:endParaRPr>
                    </a:p>
                  </a:txBody>
                  <a:tcPr marL="48190" marR="48190" marT="0" marB="0"/>
                </a:tc>
              </a:tr>
              <a:tr h="1295879">
                <a:tc>
                  <a:txBody>
                    <a:bodyPr/>
                    <a:lstStyle/>
                    <a:p>
                      <a:pPr>
                        <a:lnSpc>
                          <a:spcPct val="115000"/>
                        </a:lnSpc>
                        <a:spcAft>
                          <a:spcPts val="0"/>
                        </a:spcAft>
                      </a:pPr>
                      <a:r>
                        <a:rPr lang="en-GB" sz="1000" dirty="0" smtClean="0">
                          <a:effectLst/>
                        </a:rPr>
                        <a:t>Social</a:t>
                      </a:r>
                      <a:r>
                        <a:rPr lang="en-GB" sz="1000" baseline="0" dirty="0" smtClean="0">
                          <a:effectLst/>
                        </a:rPr>
                        <a:t> networking services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a:effectLst/>
                        </a:rPr>
                        <a:t>Facebook: time quota set for </a:t>
                      </a:r>
                      <a:r>
                        <a:rPr lang="en-GB" sz="800" b="1" dirty="0" smtClean="0">
                          <a:effectLst/>
                        </a:rPr>
                        <a:t>use</a:t>
                      </a:r>
                    </a:p>
                    <a:p>
                      <a:pPr algn="l">
                        <a:lnSpc>
                          <a:spcPct val="115000"/>
                        </a:lnSpc>
                        <a:spcAft>
                          <a:spcPts val="0"/>
                        </a:spcAft>
                      </a:pPr>
                      <a:r>
                        <a:rPr lang="en-GB" sz="800" b="1" dirty="0" smtClean="0">
                          <a:effectLst/>
                        </a:rPr>
                        <a:t>Originally blocked entirely</a:t>
                      </a:r>
                      <a:r>
                        <a:rPr lang="en-GB" sz="800" b="1" baseline="0" dirty="0" smtClean="0">
                          <a:effectLst/>
                        </a:rPr>
                        <a:t> </a:t>
                      </a:r>
                      <a:r>
                        <a:rPr lang="en-GB" sz="800" b="1" dirty="0" smtClean="0">
                          <a:effectLst/>
                        </a:rPr>
                        <a:t>following breach of</a:t>
                      </a:r>
                      <a:r>
                        <a:rPr lang="en-GB" sz="800" b="1" baseline="0" dirty="0" smtClean="0">
                          <a:effectLst/>
                        </a:rPr>
                        <a:t> confidentiality by clinical staff member</a:t>
                      </a:r>
                      <a:r>
                        <a:rPr lang="en-GB" sz="800" b="1" dirty="0" smtClean="0">
                          <a:effectLst/>
                        </a:rPr>
                        <a:t/>
                      </a:r>
                      <a:br>
                        <a:rPr lang="en-GB" sz="800" b="1" dirty="0" smtClean="0">
                          <a:effectLst/>
                        </a:rPr>
                      </a:br>
                      <a:r>
                        <a:rPr lang="en-GB" sz="800" b="1" dirty="0" smtClean="0">
                          <a:effectLst/>
                        </a:rPr>
                        <a:t>LinkedIn and</a:t>
                      </a:r>
                      <a:r>
                        <a:rPr lang="en-GB" sz="800" b="1" baseline="0" dirty="0" smtClean="0">
                          <a:effectLst/>
                        </a:rPr>
                        <a:t> other ‘professional’ sites accessible</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smtClean="0">
                          <a:effectLst/>
                        </a:rPr>
                        <a:t>Facebook blocked</a:t>
                      </a:r>
                      <a:r>
                        <a:rPr lang="en-GB" sz="800" b="1" baseline="0" dirty="0" smtClean="0">
                          <a:effectLst/>
                        </a:rPr>
                        <a:t/>
                      </a:r>
                      <a:br>
                        <a:rPr lang="en-GB" sz="800" b="1" baseline="0" dirty="0" smtClean="0">
                          <a:effectLst/>
                        </a:rPr>
                      </a:br>
                      <a:endParaRPr lang="en-GB" sz="800" b="1" dirty="0" smtClean="0">
                        <a:effectLst/>
                      </a:endParaRPr>
                    </a:p>
                    <a:p>
                      <a:pPr algn="l">
                        <a:lnSpc>
                          <a:spcPct val="115000"/>
                        </a:lnSpc>
                        <a:spcAft>
                          <a:spcPts val="0"/>
                        </a:spcAft>
                      </a:pPr>
                      <a:r>
                        <a:rPr lang="en-GB" sz="800" b="1" dirty="0" smtClean="0">
                          <a:effectLst/>
                        </a:rPr>
                        <a:t>LinkedIn </a:t>
                      </a:r>
                      <a:r>
                        <a:rPr lang="en-GB" sz="800" b="1" dirty="0">
                          <a:effectLst/>
                        </a:rPr>
                        <a:t>and other ‘professional’ sites </a:t>
                      </a:r>
                      <a:r>
                        <a:rPr lang="en-GB" sz="800" b="1" dirty="0" smtClean="0">
                          <a:effectLst/>
                        </a:rPr>
                        <a:t>accessible</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a:effectLst/>
                        </a:rPr>
                        <a:t>Access to Facebook etc. blocked on PCs but not on users’ mobile devices – trust has a </a:t>
                      </a:r>
                      <a:r>
                        <a:rPr lang="en-GB" sz="800" b="1" dirty="0" smtClean="0">
                          <a:effectLst/>
                        </a:rPr>
                        <a:t>BYOD</a:t>
                      </a:r>
                      <a:r>
                        <a:rPr lang="en-GB" sz="800" b="1" baseline="0" dirty="0" smtClean="0">
                          <a:effectLst/>
                        </a:rPr>
                        <a:t> </a:t>
                      </a:r>
                      <a:r>
                        <a:rPr lang="en-GB" sz="800" b="1" dirty="0" smtClean="0">
                          <a:effectLst/>
                        </a:rPr>
                        <a:t>network </a:t>
                      </a:r>
                      <a:r>
                        <a:rPr lang="en-GB" sz="800" b="1" dirty="0">
                          <a:effectLst/>
                        </a:rPr>
                        <a:t>and </a:t>
                      </a:r>
                      <a:r>
                        <a:rPr lang="en-GB" sz="800" b="1" dirty="0" smtClean="0">
                          <a:effectLst/>
                        </a:rPr>
                        <a:t>policy. Some staff</a:t>
                      </a:r>
                      <a:r>
                        <a:rPr lang="en-GB" sz="800" b="1" baseline="0" dirty="0" smtClean="0">
                          <a:effectLst/>
                        </a:rPr>
                        <a:t> approved to use social media for work purposes. </a:t>
                      </a:r>
                      <a:r>
                        <a:rPr lang="en-GB" sz="800" b="1" dirty="0" smtClean="0">
                          <a:effectLst/>
                        </a:rPr>
                        <a:t>LIS </a:t>
                      </a:r>
                      <a:r>
                        <a:rPr lang="en-GB" sz="800" b="1" dirty="0">
                          <a:effectLst/>
                        </a:rPr>
                        <a:t>has Pinterest site </a:t>
                      </a:r>
                      <a:r>
                        <a:rPr lang="en-GB" sz="800" b="1" dirty="0" smtClean="0">
                          <a:effectLst/>
                        </a:rPr>
                        <a:t>– infographics</a:t>
                      </a:r>
                      <a:endParaRPr lang="en-GB" sz="800" b="1" dirty="0">
                        <a:effectLst/>
                        <a:latin typeface="Calibri"/>
                        <a:ea typeface="Calibri"/>
                        <a:cs typeface="Times New Roman"/>
                      </a:endParaRPr>
                    </a:p>
                  </a:txBody>
                  <a:tcPr marL="48190" marR="48190" marT="0" marB="0"/>
                </a:tc>
              </a:tr>
              <a:tr h="1952472">
                <a:tc>
                  <a:txBody>
                    <a:bodyPr/>
                    <a:lstStyle/>
                    <a:p>
                      <a:pPr>
                        <a:lnSpc>
                          <a:spcPct val="115000"/>
                        </a:lnSpc>
                        <a:spcAft>
                          <a:spcPts val="0"/>
                        </a:spcAft>
                      </a:pPr>
                      <a:r>
                        <a:rPr lang="en-GB" sz="1000" dirty="0">
                          <a:effectLst/>
                        </a:rPr>
                        <a:t>Content communities</a:t>
                      </a:r>
                      <a:endParaRPr lang="en-GB" sz="1000" dirty="0">
                        <a:effectLst/>
                        <a:latin typeface="Calibri"/>
                        <a:ea typeface="Calibri"/>
                        <a:cs typeface="Times New Roman"/>
                      </a:endParaRPr>
                    </a:p>
                  </a:txBody>
                  <a:tcPr marL="48190" marR="48190" marT="0" marB="0"/>
                </a:tc>
                <a:tc>
                  <a:txBody>
                    <a:bodyPr/>
                    <a:lstStyle/>
                    <a:p>
                      <a:pPr algn="l">
                        <a:lnSpc>
                          <a:spcPct val="115000"/>
                        </a:lnSpc>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800" b="1" dirty="0">
                          <a:effectLst/>
                        </a:rPr>
                        <a:t>Time quota set for use of SlideShare </a:t>
                      </a:r>
                      <a:r>
                        <a:rPr lang="en-GB" sz="800" b="1" dirty="0" smtClean="0">
                          <a:effectLst/>
                        </a:rPr>
                        <a:t/>
                      </a:r>
                      <a:br>
                        <a:rPr lang="en-GB" sz="800" b="1" dirty="0" smtClean="0">
                          <a:effectLst/>
                        </a:rPr>
                      </a:br>
                      <a:r>
                        <a:rPr lang="en-GB" sz="800" b="1" dirty="0">
                          <a:effectLst/>
                        </a:rPr>
                        <a:t> </a:t>
                      </a:r>
                    </a:p>
                    <a:p>
                      <a:pPr algn="l">
                        <a:lnSpc>
                          <a:spcPct val="115000"/>
                        </a:lnSpc>
                        <a:spcAft>
                          <a:spcPts val="0"/>
                        </a:spcAft>
                      </a:pPr>
                      <a:r>
                        <a:rPr lang="en-GB" sz="800" b="1" dirty="0">
                          <a:effectLst/>
                        </a:rPr>
                        <a:t>Prezi formerly blocked as presenting confidentiality risks – now has time quota set</a:t>
                      </a:r>
                    </a:p>
                    <a:p>
                      <a:pPr algn="l">
                        <a:lnSpc>
                          <a:spcPct val="115000"/>
                        </a:lnSpc>
                        <a:spcAft>
                          <a:spcPts val="0"/>
                        </a:spcAft>
                      </a:pPr>
                      <a:r>
                        <a:rPr lang="en-GB" sz="800" b="1" dirty="0">
                          <a:effectLst/>
                        </a:rPr>
                        <a:t/>
                      </a:r>
                      <a:br>
                        <a:rPr lang="en-GB" sz="800" b="1" dirty="0">
                          <a:effectLst/>
                        </a:rPr>
                      </a:br>
                      <a:r>
                        <a:rPr lang="en-GB" sz="800" b="1" dirty="0" smtClean="0">
                          <a:effectLst/>
                        </a:rPr>
                        <a:t>Time</a:t>
                      </a:r>
                      <a:r>
                        <a:rPr lang="en-GB" sz="800" b="1" baseline="0" dirty="0" smtClean="0">
                          <a:effectLst/>
                        </a:rPr>
                        <a:t> quota set for use of </a:t>
                      </a:r>
                      <a:r>
                        <a:rPr lang="en-GB" sz="800" b="1" dirty="0" smtClean="0">
                          <a:effectLst/>
                        </a:rPr>
                        <a:t>YouTube </a:t>
                      </a:r>
                      <a:endParaRPr lang="en-GB" sz="800" b="1" dirty="0">
                        <a:effectLst/>
                        <a:latin typeface="Calibri"/>
                        <a:ea typeface="Calibri"/>
                        <a:cs typeface="Times New Roman"/>
                      </a:endParaRPr>
                    </a:p>
                  </a:txBody>
                  <a:tcPr marL="48190" marR="48190" marT="0" marB="0"/>
                </a:tc>
                <a:tc>
                  <a:txBody>
                    <a:bodyPr/>
                    <a:lstStyle/>
                    <a:p>
                      <a:pPr algn="l">
                        <a:lnSpc>
                          <a:spcPct val="115000"/>
                        </a:lnSpc>
                        <a:spcAft>
                          <a:spcPts val="0"/>
                        </a:spcAft>
                      </a:pPr>
                      <a:r>
                        <a:rPr lang="en-GB" sz="800" b="1" dirty="0" smtClean="0">
                          <a:effectLst/>
                        </a:rPr>
                        <a:t>SlideShare </a:t>
                      </a:r>
                      <a:r>
                        <a:rPr lang="en-GB" sz="800" b="1" baseline="0" dirty="0" smtClean="0">
                          <a:effectLst/>
                        </a:rPr>
                        <a:t>not mentioned</a:t>
                      </a:r>
                      <a:endParaRPr lang="en-GB" sz="800" b="1" dirty="0">
                        <a:effectLst/>
                      </a:endParaRPr>
                    </a:p>
                    <a:p>
                      <a:pPr algn="l">
                        <a:lnSpc>
                          <a:spcPct val="115000"/>
                        </a:lnSpc>
                        <a:spcAft>
                          <a:spcPts val="0"/>
                        </a:spcAft>
                      </a:pPr>
                      <a:r>
                        <a:rPr lang="en-GB" sz="800" b="1" dirty="0">
                          <a:effectLst/>
                        </a:rPr>
                        <a:t> </a:t>
                      </a:r>
                    </a:p>
                    <a:p>
                      <a:pPr algn="l">
                        <a:lnSpc>
                          <a:spcPct val="115000"/>
                        </a:lnSpc>
                        <a:spcAft>
                          <a:spcPts val="0"/>
                        </a:spcAft>
                      </a:pPr>
                      <a:r>
                        <a:rPr lang="en-GB" sz="800" b="1" dirty="0">
                          <a:effectLst/>
                        </a:rPr>
                        <a:t> </a:t>
                      </a:r>
                    </a:p>
                    <a:p>
                      <a:pPr algn="l">
                        <a:lnSpc>
                          <a:spcPct val="115000"/>
                        </a:lnSpc>
                        <a:spcAft>
                          <a:spcPts val="0"/>
                        </a:spcAft>
                      </a:pPr>
                      <a:r>
                        <a:rPr lang="en-GB" sz="800" b="1" dirty="0">
                          <a:effectLst/>
                        </a:rPr>
                        <a:t> </a:t>
                      </a:r>
                      <a:r>
                        <a:rPr lang="en-GB" sz="800" b="1" dirty="0" smtClean="0">
                          <a:effectLst/>
                        </a:rPr>
                        <a:t>Prezi </a:t>
                      </a:r>
                      <a:r>
                        <a:rPr lang="en-GB" sz="800" b="1" dirty="0">
                          <a:effectLst/>
                        </a:rPr>
                        <a:t>- restrictions not mentioned – IT manager unsure of </a:t>
                      </a:r>
                      <a:r>
                        <a:rPr lang="en-GB" sz="800" b="1" dirty="0" smtClean="0">
                          <a:effectLst/>
                        </a:rPr>
                        <a:t>policy – Comms provides training on Prezi</a:t>
                      </a:r>
                      <a:endParaRPr lang="en-GB" sz="800" b="1" dirty="0">
                        <a:effectLst/>
                      </a:endParaRPr>
                    </a:p>
                    <a:p>
                      <a:pPr algn="l">
                        <a:lnSpc>
                          <a:spcPct val="115000"/>
                        </a:lnSpc>
                        <a:spcAft>
                          <a:spcPts val="0"/>
                        </a:spcAft>
                      </a:pPr>
                      <a:r>
                        <a:rPr lang="en-GB" sz="800" b="1" dirty="0">
                          <a:effectLst/>
                        </a:rPr>
                        <a:t> </a:t>
                      </a:r>
                    </a:p>
                    <a:p>
                      <a:pPr algn="l">
                        <a:lnSpc>
                          <a:spcPct val="115000"/>
                        </a:lnSpc>
                        <a:spcAft>
                          <a:spcPts val="0"/>
                        </a:spcAft>
                      </a:pPr>
                      <a:r>
                        <a:rPr lang="en-GB" sz="800" b="1" dirty="0" smtClean="0">
                          <a:effectLst/>
                        </a:rPr>
                        <a:t>Specific </a:t>
                      </a:r>
                      <a:r>
                        <a:rPr lang="en-GB" sz="800" b="1" dirty="0">
                          <a:effectLst/>
                        </a:rPr>
                        <a:t>permission required to access </a:t>
                      </a:r>
                      <a:r>
                        <a:rPr lang="en-GB" sz="800" b="1" dirty="0" smtClean="0">
                          <a:effectLst/>
                        </a:rPr>
                        <a:t>YouTube</a:t>
                      </a:r>
                      <a:r>
                        <a:rPr lang="en-GB" sz="800" b="1" baseline="0" dirty="0" smtClean="0">
                          <a:effectLst/>
                        </a:rPr>
                        <a:t> -</a:t>
                      </a:r>
                      <a:r>
                        <a:rPr lang="en-GB" sz="800" b="1" dirty="0" smtClean="0">
                          <a:effectLst/>
                        </a:rPr>
                        <a:t> NB bandwidth limitation statement in place</a:t>
                      </a:r>
                      <a:r>
                        <a:rPr lang="en-GB" sz="800" b="1" baseline="0" dirty="0" smtClean="0">
                          <a:effectLst/>
                        </a:rPr>
                        <a:t> – 10s pauses</a:t>
                      </a:r>
                      <a:endParaRPr lang="en-GB" sz="800" b="1" dirty="0">
                        <a:effectLst/>
                        <a:latin typeface="Calibri"/>
                        <a:ea typeface="Calibri"/>
                        <a:cs typeface="Times New Roman"/>
                      </a:endParaRPr>
                    </a:p>
                  </a:txBody>
                  <a:tcPr marL="48190" marR="48190" marT="0" marB="0">
                    <a:solidFill>
                      <a:schemeClr val="tx2">
                        <a:lumMod val="40000"/>
                        <a:lumOff val="60000"/>
                      </a:schemeClr>
                    </a:solidFill>
                  </a:tcPr>
                </a:tc>
                <a:tc>
                  <a:txBody>
                    <a:bodyPr/>
                    <a:lstStyle/>
                    <a:p>
                      <a:pPr algn="l">
                        <a:lnSpc>
                          <a:spcPct val="115000"/>
                        </a:lnSpc>
                        <a:spcAft>
                          <a:spcPts val="0"/>
                        </a:spcAft>
                      </a:pPr>
                      <a:r>
                        <a:rPr lang="en-GB" sz="800" b="1" dirty="0">
                          <a:effectLst/>
                        </a:rPr>
                        <a:t>Status of SlideShare unclear</a:t>
                      </a:r>
                    </a:p>
                    <a:p>
                      <a:pPr algn="l">
                        <a:lnSpc>
                          <a:spcPct val="115000"/>
                        </a:lnSpc>
                        <a:spcAft>
                          <a:spcPts val="0"/>
                        </a:spcAft>
                      </a:pPr>
                      <a:r>
                        <a:rPr lang="en-GB" sz="800" b="1" dirty="0">
                          <a:effectLst/>
                        </a:rPr>
                        <a:t> </a:t>
                      </a:r>
                    </a:p>
                    <a:p>
                      <a:pPr algn="l">
                        <a:lnSpc>
                          <a:spcPct val="115000"/>
                        </a:lnSpc>
                        <a:spcAft>
                          <a:spcPts val="0"/>
                        </a:spcAft>
                      </a:pPr>
                      <a:r>
                        <a:rPr lang="en-GB" sz="800" b="1" dirty="0">
                          <a:effectLst/>
                        </a:rPr>
                        <a:t> </a:t>
                      </a:r>
                    </a:p>
                    <a:p>
                      <a:pPr algn="l">
                        <a:lnSpc>
                          <a:spcPct val="115000"/>
                        </a:lnSpc>
                        <a:spcAft>
                          <a:spcPts val="0"/>
                        </a:spcAft>
                      </a:pPr>
                      <a:r>
                        <a:rPr lang="en-GB" sz="800" b="1" dirty="0" smtClean="0">
                          <a:effectLst/>
                        </a:rPr>
                        <a:t>Prezi </a:t>
                      </a:r>
                      <a:r>
                        <a:rPr lang="en-GB" sz="800" b="1" dirty="0">
                          <a:effectLst/>
                        </a:rPr>
                        <a:t>blocked</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a:effectLst/>
                        </a:rPr>
                        <a:t/>
                      </a:r>
                      <a:br>
                        <a:rPr lang="en-GB" sz="800" b="1" dirty="0">
                          <a:effectLst/>
                        </a:rPr>
                      </a:br>
                      <a:r>
                        <a:rPr lang="en-GB" sz="800" b="1" dirty="0" smtClean="0">
                          <a:effectLst/>
                        </a:rPr>
                        <a:t>YouTube </a:t>
                      </a:r>
                      <a:r>
                        <a:rPr lang="en-GB" sz="800" b="1" dirty="0">
                          <a:effectLst/>
                        </a:rPr>
                        <a:t>reported </a:t>
                      </a:r>
                      <a:r>
                        <a:rPr lang="en-GB" sz="800" b="1" dirty="0" smtClean="0">
                          <a:effectLst/>
                        </a:rPr>
                        <a:t> by pharmacist</a:t>
                      </a:r>
                      <a:r>
                        <a:rPr lang="en-GB" sz="800" b="1" baseline="0" dirty="0" smtClean="0">
                          <a:effectLst/>
                        </a:rPr>
                        <a:t> </a:t>
                      </a:r>
                      <a:r>
                        <a:rPr lang="en-GB" sz="800" b="1" dirty="0" smtClean="0">
                          <a:effectLst/>
                        </a:rPr>
                        <a:t>as </a:t>
                      </a:r>
                      <a:r>
                        <a:rPr lang="en-GB" sz="800" b="1" dirty="0">
                          <a:effectLst/>
                        </a:rPr>
                        <a:t>blocked </a:t>
                      </a:r>
                      <a:r>
                        <a:rPr lang="en-GB" sz="800" b="1" dirty="0" smtClean="0">
                          <a:effectLst/>
                        </a:rPr>
                        <a:t> </a:t>
                      </a:r>
                      <a:r>
                        <a:rPr lang="en-GB" sz="800" b="1" dirty="0">
                          <a:effectLst/>
                        </a:rPr>
                        <a:t>but </a:t>
                      </a:r>
                      <a:r>
                        <a:rPr lang="en-GB" sz="800" b="1" dirty="0" smtClean="0">
                          <a:effectLst/>
                        </a:rPr>
                        <a:t>this</a:t>
                      </a:r>
                      <a:r>
                        <a:rPr lang="en-GB" sz="800" b="1" baseline="0" dirty="0" smtClean="0">
                          <a:effectLst/>
                        </a:rPr>
                        <a:t> </a:t>
                      </a:r>
                      <a:r>
                        <a:rPr lang="en-GB" sz="800" b="1" dirty="0" smtClean="0">
                          <a:effectLst/>
                        </a:rPr>
                        <a:t>denied </a:t>
                      </a:r>
                      <a:r>
                        <a:rPr lang="en-GB" sz="800" b="1" dirty="0">
                          <a:effectLst/>
                        </a:rPr>
                        <a:t>by IT Manager</a:t>
                      </a:r>
                      <a:endParaRPr lang="en-GB" sz="800" b="1" dirty="0">
                        <a:effectLst/>
                        <a:latin typeface="Calibri"/>
                        <a:ea typeface="Calibri"/>
                        <a:cs typeface="Times New Roman"/>
                      </a:endParaRPr>
                    </a:p>
                  </a:txBody>
                  <a:tcPr marL="48190" marR="48190" marT="0" marB="0">
                    <a:solidFill>
                      <a:schemeClr val="tx2">
                        <a:lumMod val="40000"/>
                        <a:lumOff val="60000"/>
                      </a:schemeClr>
                    </a:solidFill>
                  </a:tcPr>
                </a:tc>
              </a:tr>
            </a:tbl>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12</a:t>
            </a:fld>
            <a:endParaRPr lang="en-US"/>
          </a:p>
        </p:txBody>
      </p:sp>
      <p:sp>
        <p:nvSpPr>
          <p:cNvPr id="3" name="TextBox 2"/>
          <p:cNvSpPr txBox="1"/>
          <p:nvPr/>
        </p:nvSpPr>
        <p:spPr>
          <a:xfrm>
            <a:off x="7452320" y="1451486"/>
            <a:ext cx="1296144" cy="646331"/>
          </a:xfrm>
          <a:prstGeom prst="rect">
            <a:avLst/>
          </a:prstGeom>
          <a:noFill/>
          <a:ln w="9525">
            <a:solidFill>
              <a:schemeClr val="tx2"/>
            </a:solidFill>
          </a:ln>
        </p:spPr>
        <p:txBody>
          <a:bodyPr wrap="square" rtlCol="0">
            <a:spAutoFit/>
          </a:bodyPr>
          <a:lstStyle/>
          <a:p>
            <a:r>
              <a:rPr lang="en-GB" sz="1200" b="1" dirty="0" smtClean="0">
                <a:latin typeface="Calibri" panose="020F0502020204030204" pitchFamily="34" charset="0"/>
              </a:rPr>
              <a:t>Classification: </a:t>
            </a:r>
            <a:r>
              <a:rPr lang="en-US" sz="1200" b="1" dirty="0">
                <a:latin typeface="Calibri" panose="020F0502020204030204" pitchFamily="34" charset="0"/>
              </a:rPr>
              <a:t>Kaplan &amp;</a:t>
            </a:r>
            <a:r>
              <a:rPr lang="en-US" sz="1200" b="1" dirty="0" smtClean="0">
                <a:latin typeface="Calibri" panose="020F0502020204030204" pitchFamily="34" charset="0"/>
              </a:rPr>
              <a:t> Haenlein </a:t>
            </a:r>
            <a:r>
              <a:rPr lang="en-US" sz="1200" b="1" dirty="0">
                <a:latin typeface="Calibri" panose="020F0502020204030204" pitchFamily="34" charset="0"/>
              </a:rPr>
              <a:t>(2010) </a:t>
            </a:r>
            <a:endParaRPr lang="en-GB" sz="1200" b="1" dirty="0">
              <a:latin typeface="Calibri" panose="020F0502020204030204" pitchFamily="34" charset="0"/>
            </a:endParaRPr>
          </a:p>
        </p:txBody>
      </p:sp>
    </p:spTree>
    <p:extLst>
      <p:ext uri="{BB962C8B-B14F-4D97-AF65-F5344CB8AC3E}">
        <p14:creationId xmlns:p14="http://schemas.microsoft.com/office/powerpoint/2010/main" val="51447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Perceived risks / reasons for non-use</a:t>
            </a:r>
            <a:endParaRPr lang="en-GB" sz="2800" dirty="0"/>
          </a:p>
        </p:txBody>
      </p:sp>
      <p:sp>
        <p:nvSpPr>
          <p:cNvPr id="3" name="Content Placeholder 2"/>
          <p:cNvSpPr>
            <a:spLocks noGrp="1"/>
          </p:cNvSpPr>
          <p:nvPr>
            <p:ph idx="1"/>
          </p:nvPr>
        </p:nvSpPr>
        <p:spPr>
          <a:xfrm>
            <a:off x="457200" y="1556792"/>
            <a:ext cx="8435280" cy="4876800"/>
          </a:xfrm>
        </p:spPr>
        <p:txBody>
          <a:bodyPr>
            <a:normAutofit fontScale="92500" lnSpcReduction="10000"/>
          </a:bodyPr>
          <a:lstStyle/>
          <a:p>
            <a:r>
              <a:rPr lang="en-GB" sz="2000" dirty="0"/>
              <a:t>Breaches of privacy</a:t>
            </a:r>
          </a:p>
          <a:p>
            <a:pPr lvl="1"/>
            <a:r>
              <a:rPr lang="en-GB" dirty="0" smtClean="0"/>
              <a:t>Sharing of images via smartphone </a:t>
            </a:r>
            <a:r>
              <a:rPr lang="en-GB" dirty="0"/>
              <a:t>and tablet cameras</a:t>
            </a:r>
          </a:p>
          <a:p>
            <a:r>
              <a:rPr lang="en-GB" sz="2800" b="1" dirty="0">
                <a:solidFill>
                  <a:schemeClr val="tx2"/>
                </a:solidFill>
              </a:rPr>
              <a:t>Breaches</a:t>
            </a:r>
            <a:r>
              <a:rPr lang="en-GB" sz="2800" b="1" dirty="0">
                <a:solidFill>
                  <a:srgbClr val="FF0000"/>
                </a:solidFill>
              </a:rPr>
              <a:t> </a:t>
            </a:r>
            <a:r>
              <a:rPr lang="en-GB" sz="2800" b="1" dirty="0">
                <a:solidFill>
                  <a:schemeClr val="tx2"/>
                </a:solidFill>
              </a:rPr>
              <a:t>of confidentiality</a:t>
            </a:r>
          </a:p>
          <a:p>
            <a:pPr lvl="1"/>
            <a:r>
              <a:rPr lang="en-GB" dirty="0"/>
              <a:t>Patient </a:t>
            </a:r>
            <a:r>
              <a:rPr lang="en-GB" dirty="0" smtClean="0"/>
              <a:t>information</a:t>
            </a:r>
          </a:p>
          <a:p>
            <a:pPr lvl="2"/>
            <a:r>
              <a:rPr lang="en-GB" i="1" dirty="0" smtClean="0"/>
              <a:t>T1 – breach of confidentiality by clinician – led to clampdown</a:t>
            </a:r>
            <a:endParaRPr lang="en-GB" i="1" dirty="0"/>
          </a:p>
          <a:p>
            <a:pPr lvl="1"/>
            <a:r>
              <a:rPr lang="en-GB" dirty="0"/>
              <a:t>Corporate </a:t>
            </a:r>
            <a:r>
              <a:rPr lang="en-GB" dirty="0" smtClean="0"/>
              <a:t>information</a:t>
            </a:r>
          </a:p>
          <a:p>
            <a:r>
              <a:rPr lang="en-GB" sz="2800" b="1" dirty="0" smtClean="0">
                <a:solidFill>
                  <a:schemeClr val="tx2"/>
                </a:solidFill>
              </a:rPr>
              <a:t>Failure to maintain appropriate professional boundaries</a:t>
            </a:r>
          </a:p>
          <a:p>
            <a:pPr lvl="1"/>
            <a:r>
              <a:rPr lang="en-GB" sz="1800" dirty="0" smtClean="0"/>
              <a:t>Patients, carers, students</a:t>
            </a:r>
            <a:endParaRPr lang="en-GB" sz="1800" dirty="0"/>
          </a:p>
          <a:p>
            <a:r>
              <a:rPr lang="en-GB" sz="2000" dirty="0" smtClean="0"/>
              <a:t>Affecting reputation </a:t>
            </a:r>
            <a:endParaRPr lang="en-GB" sz="2000" dirty="0"/>
          </a:p>
          <a:p>
            <a:pPr lvl="1"/>
            <a:r>
              <a:rPr lang="en-GB" sz="1800" dirty="0"/>
              <a:t>Employing </a:t>
            </a:r>
            <a:r>
              <a:rPr lang="en-GB" sz="1800" dirty="0" smtClean="0"/>
              <a:t>organisation, profession, individual </a:t>
            </a:r>
            <a:r>
              <a:rPr lang="en-GB" sz="1800" dirty="0"/>
              <a:t>/ career </a:t>
            </a:r>
            <a:endParaRPr lang="en-GB" sz="1800" dirty="0" smtClean="0"/>
          </a:p>
          <a:p>
            <a:r>
              <a:rPr lang="en-GB" sz="2200" dirty="0" smtClean="0"/>
              <a:t>Time-wasting / </a:t>
            </a:r>
            <a:r>
              <a:rPr lang="en-GB" sz="2200" dirty="0" smtClean="0"/>
              <a:t>trivial / unproductive</a:t>
            </a:r>
            <a:endParaRPr lang="en-GB" sz="2200" dirty="0" smtClean="0"/>
          </a:p>
          <a:p>
            <a:r>
              <a:rPr lang="en-GB" sz="2200" dirty="0" smtClean="0"/>
              <a:t>Lack of time</a:t>
            </a:r>
          </a:p>
          <a:p>
            <a:r>
              <a:rPr lang="en-GB" sz="2200" dirty="0" smtClean="0"/>
              <a:t>Lack of encouragement, training and guidance </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626310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Perceived benefits / existing uses</a:t>
            </a:r>
            <a:endParaRPr lang="en-GB" sz="2800" dirty="0"/>
          </a:p>
        </p:txBody>
      </p:sp>
      <p:sp>
        <p:nvSpPr>
          <p:cNvPr id="3" name="Content Placeholder 2"/>
          <p:cNvSpPr>
            <a:spLocks noGrp="1"/>
          </p:cNvSpPr>
          <p:nvPr>
            <p:ph idx="1"/>
          </p:nvPr>
        </p:nvSpPr>
        <p:spPr/>
        <p:txBody>
          <a:bodyPr>
            <a:normAutofit lnSpcReduction="10000"/>
          </a:bodyPr>
          <a:lstStyle/>
          <a:p>
            <a:r>
              <a:rPr lang="en-GB" sz="2600" dirty="0"/>
              <a:t>Staff, </a:t>
            </a:r>
            <a:r>
              <a:rPr lang="en-GB" sz="2600" dirty="0" smtClean="0"/>
              <a:t>patient</a:t>
            </a:r>
            <a:r>
              <a:rPr lang="en-GB" sz="2600" dirty="0"/>
              <a:t>, public engagement </a:t>
            </a:r>
          </a:p>
          <a:p>
            <a:r>
              <a:rPr lang="en-GB" sz="2600" dirty="0" smtClean="0"/>
              <a:t>Professional </a:t>
            </a:r>
            <a:r>
              <a:rPr lang="en-GB" sz="2600" dirty="0"/>
              <a:t>networking and discussions</a:t>
            </a:r>
          </a:p>
          <a:p>
            <a:pPr lvl="1"/>
            <a:r>
              <a:rPr lang="en-GB" sz="1800" i="1" dirty="0" smtClean="0"/>
              <a:t>e.g. </a:t>
            </a:r>
            <a:r>
              <a:rPr lang="en-GB" sz="1800" dirty="0" smtClean="0"/>
              <a:t>LinkedIn</a:t>
            </a:r>
            <a:r>
              <a:rPr lang="en-GB" sz="1800" dirty="0"/>
              <a:t>, Doctors.net.uk, </a:t>
            </a:r>
            <a:r>
              <a:rPr lang="en-GB" sz="1800" dirty="0" err="1"/>
              <a:t>Sermo</a:t>
            </a:r>
            <a:r>
              <a:rPr lang="en-GB" sz="1800" dirty="0"/>
              <a:t>, </a:t>
            </a:r>
            <a:r>
              <a:rPr lang="en-GB" sz="1800" dirty="0">
                <a:solidFill>
                  <a:srgbClr val="00B0F0"/>
                </a:solidFill>
              </a:rPr>
              <a:t>#</a:t>
            </a:r>
            <a:r>
              <a:rPr lang="en-GB" sz="1800" dirty="0" err="1">
                <a:solidFill>
                  <a:srgbClr val="00B0F0"/>
                </a:solidFill>
              </a:rPr>
              <a:t>WeNurses</a:t>
            </a:r>
            <a:r>
              <a:rPr lang="en-GB" sz="1800" dirty="0">
                <a:solidFill>
                  <a:srgbClr val="00B0F0"/>
                </a:solidFill>
              </a:rPr>
              <a:t> </a:t>
            </a:r>
            <a:r>
              <a:rPr lang="en-GB" sz="1800" dirty="0"/>
              <a:t>on Twitter</a:t>
            </a:r>
          </a:p>
          <a:p>
            <a:r>
              <a:rPr lang="en-GB" sz="2600" dirty="0"/>
              <a:t>Research dissemination / current awareness</a:t>
            </a:r>
          </a:p>
          <a:p>
            <a:pPr lvl="1"/>
            <a:r>
              <a:rPr lang="en-GB" sz="1800" dirty="0"/>
              <a:t>Library portals / RSS </a:t>
            </a:r>
            <a:r>
              <a:rPr lang="en-GB" sz="1800" dirty="0" smtClean="0"/>
              <a:t>feeds, Twitter</a:t>
            </a:r>
          </a:p>
          <a:p>
            <a:r>
              <a:rPr lang="en-GB" dirty="0" smtClean="0"/>
              <a:t>Teaching</a:t>
            </a:r>
          </a:p>
          <a:p>
            <a:pPr lvl="1"/>
            <a:r>
              <a:rPr lang="en-GB" dirty="0" smtClean="0"/>
              <a:t>Podcasts, YouTube videos</a:t>
            </a:r>
            <a:endParaRPr lang="en-GB" dirty="0"/>
          </a:p>
          <a:p>
            <a:r>
              <a:rPr lang="en-GB" sz="2600" dirty="0" smtClean="0"/>
              <a:t>Information </a:t>
            </a:r>
            <a:r>
              <a:rPr lang="en-GB" sz="2600" dirty="0"/>
              <a:t>sharing and </a:t>
            </a:r>
            <a:r>
              <a:rPr lang="en-GB" sz="2600" dirty="0" smtClean="0"/>
              <a:t>collaboration </a:t>
            </a:r>
          </a:p>
          <a:p>
            <a:pPr lvl="1"/>
            <a:r>
              <a:rPr lang="en-GB" sz="1900" dirty="0" smtClean="0"/>
              <a:t>File storage and sharing applications </a:t>
            </a:r>
            <a:r>
              <a:rPr lang="en-GB" sz="1900" i="1" dirty="0" smtClean="0"/>
              <a:t>e.g.</a:t>
            </a:r>
            <a:r>
              <a:rPr lang="en-GB" sz="1900" dirty="0" smtClean="0"/>
              <a:t> Dropbox</a:t>
            </a:r>
            <a:endParaRPr lang="en-GB" sz="1900" dirty="0"/>
          </a:p>
          <a:p>
            <a:pPr lvl="1"/>
            <a:r>
              <a:rPr lang="en-GB" sz="1900" dirty="0"/>
              <a:t>C</a:t>
            </a:r>
            <a:r>
              <a:rPr lang="en-GB" sz="1900" dirty="0" smtClean="0"/>
              <a:t>ontent communities </a:t>
            </a:r>
            <a:r>
              <a:rPr lang="en-GB" sz="1900" i="1" dirty="0" smtClean="0"/>
              <a:t>e.g.</a:t>
            </a:r>
            <a:r>
              <a:rPr lang="en-GB" sz="1900" dirty="0" smtClean="0"/>
              <a:t> Mendeley</a:t>
            </a:r>
            <a:r>
              <a:rPr lang="en-GB" sz="1900" dirty="0"/>
              <a:t>, </a:t>
            </a:r>
            <a:r>
              <a:rPr lang="en-GB" sz="1900" dirty="0" smtClean="0"/>
              <a:t>SlideShare, Prezi</a:t>
            </a:r>
            <a:r>
              <a:rPr lang="en-GB" sz="2200" dirty="0" smtClean="0"/>
              <a:t> </a:t>
            </a:r>
            <a:endParaRPr lang="en-GB" sz="2200" dirty="0"/>
          </a:p>
          <a:p>
            <a:pPr marL="182880" lvl="1"/>
            <a:r>
              <a:rPr lang="en-GB" sz="2600" dirty="0" smtClean="0"/>
              <a:t>Teaching / learning administration</a:t>
            </a:r>
          </a:p>
          <a:p>
            <a:pPr marL="457200" lvl="2"/>
            <a:r>
              <a:rPr lang="en-GB" i="1" dirty="0" smtClean="0"/>
              <a:t>e.g. </a:t>
            </a:r>
            <a:r>
              <a:rPr lang="en-GB" dirty="0" smtClean="0"/>
              <a:t>Facebook</a:t>
            </a:r>
            <a:endParaRPr lang="en-GB" dirty="0"/>
          </a:p>
          <a:p>
            <a:endParaRPr lang="en-GB" sz="2600" dirty="0"/>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663134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findings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Often perceived as high-risk – especially by nurses – privacy and confidentiality concerns</a:t>
            </a:r>
          </a:p>
          <a:p>
            <a:r>
              <a:rPr lang="en-GB" dirty="0" smtClean="0"/>
              <a:t>Sometimes felt to be suitable only for personal or recreational use </a:t>
            </a:r>
            <a:br>
              <a:rPr lang="en-GB" dirty="0" smtClean="0"/>
            </a:br>
            <a:r>
              <a:rPr lang="en-GB" sz="2100" dirty="0" smtClean="0"/>
              <a:t>(</a:t>
            </a:r>
            <a:r>
              <a:rPr lang="en-GB" sz="2100" i="1" dirty="0" smtClean="0"/>
              <a:t>cf. </a:t>
            </a:r>
            <a:r>
              <a:rPr lang="en-GB" sz="2100" dirty="0" smtClean="0"/>
              <a:t>Ward </a:t>
            </a:r>
            <a:r>
              <a:rPr lang="en-GB" sz="2100" i="1" dirty="0" smtClean="0"/>
              <a:t>et al., </a:t>
            </a:r>
            <a:r>
              <a:rPr lang="en-GB" sz="2100" dirty="0" smtClean="0"/>
              <a:t>2009)</a:t>
            </a:r>
          </a:p>
          <a:p>
            <a:r>
              <a:rPr lang="en-GB" dirty="0" smtClean="0"/>
              <a:t>Professional online forums favoured by AHPs</a:t>
            </a:r>
          </a:p>
          <a:p>
            <a:r>
              <a:rPr lang="en-GB" dirty="0" smtClean="0"/>
              <a:t>Big generational differences in use and expectations</a:t>
            </a:r>
          </a:p>
          <a:p>
            <a:r>
              <a:rPr lang="en-GB" dirty="0" smtClean="0"/>
              <a:t>Gradual process of acceptance </a:t>
            </a:r>
          </a:p>
          <a:p>
            <a:pPr lvl="1"/>
            <a:r>
              <a:rPr lang="en-GB" dirty="0"/>
              <a:t>e</a:t>
            </a:r>
            <a:r>
              <a:rPr lang="en-GB" dirty="0" smtClean="0"/>
              <a:t>xternal drivers </a:t>
            </a:r>
            <a:r>
              <a:rPr lang="en-GB" i="1" dirty="0" smtClean="0"/>
              <a:t>e.g.</a:t>
            </a:r>
            <a:r>
              <a:rPr lang="en-GB" dirty="0" smtClean="0"/>
              <a:t> NHS Employers, professional bodies</a:t>
            </a:r>
          </a:p>
          <a:p>
            <a:pPr lvl="1"/>
            <a:r>
              <a:rPr lang="en-GB" dirty="0" smtClean="0"/>
              <a:t>starts with corporate use – T1</a:t>
            </a:r>
          </a:p>
          <a:p>
            <a:pPr lvl="1"/>
            <a:r>
              <a:rPr lang="en-GB" dirty="0" smtClean="0"/>
              <a:t>“gently washing in” – T3</a:t>
            </a:r>
          </a:p>
          <a:p>
            <a:pPr lvl="1"/>
            <a:r>
              <a:rPr lang="en-GB" dirty="0" smtClean="0"/>
              <a:t>tool for patient / public / staff engagement</a:t>
            </a:r>
          </a:p>
          <a:p>
            <a:pPr lvl="1"/>
            <a:r>
              <a:rPr lang="en-GB" dirty="0"/>
              <a:t>a</a:t>
            </a:r>
            <a:r>
              <a:rPr lang="en-GB" dirty="0" smtClean="0"/>
              <a:t>vailability of policies and guidance, </a:t>
            </a:r>
            <a:r>
              <a:rPr lang="en-GB" i="1" dirty="0" smtClean="0"/>
              <a:t>e.g. </a:t>
            </a:r>
            <a:r>
              <a:rPr lang="en-GB" dirty="0" smtClean="0"/>
              <a:t>NMC, GMC, HCPC, BASW</a:t>
            </a:r>
          </a:p>
          <a:p>
            <a:r>
              <a:rPr lang="en-GB" dirty="0" smtClean="0"/>
              <a:t>BYOD a facilitator – T4 – relates to mobile device use</a:t>
            </a:r>
          </a:p>
          <a:p>
            <a:r>
              <a:rPr lang="en-GB" dirty="0" smtClean="0"/>
              <a:t>Educational usefulness of YouTube content </a:t>
            </a:r>
            <a:br>
              <a:rPr lang="en-GB" dirty="0" smtClean="0"/>
            </a:br>
            <a:r>
              <a:rPr lang="en-GB" dirty="0" smtClean="0"/>
              <a:t>increasingly recognised by IT </a:t>
            </a:r>
          </a:p>
          <a:p>
            <a:r>
              <a:rPr lang="en-GB" dirty="0" smtClean="0"/>
              <a:t>Hierarchy of needs? </a:t>
            </a:r>
            <a:r>
              <a:rPr lang="en-GB" sz="2100" dirty="0" smtClean="0"/>
              <a:t>(Chretien &amp; Kind, 2014)</a:t>
            </a:r>
            <a:endParaRPr lang="en-GB" sz="21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2859403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marL="0" indent="0" algn="ctr">
              <a:buNone/>
            </a:pPr>
            <a:endParaRPr lang="en-GB" dirty="0" smtClean="0"/>
          </a:p>
          <a:p>
            <a:pPr marL="0" indent="0" algn="ctr">
              <a:buNone/>
            </a:pPr>
            <a:r>
              <a:rPr lang="en-GB" sz="4800" b="1" dirty="0" smtClean="0">
                <a:solidFill>
                  <a:srgbClr val="C00000"/>
                </a:solidFill>
              </a:rPr>
              <a:t>Questions?</a:t>
            </a:r>
            <a:r>
              <a:rPr lang="en-GB" b="1" dirty="0" smtClean="0">
                <a:solidFill>
                  <a:srgbClr val="FFFF00"/>
                </a:solidFill>
              </a:rPr>
              <a:t/>
            </a:r>
            <a:br>
              <a:rPr lang="en-GB" b="1" dirty="0" smtClean="0">
                <a:solidFill>
                  <a:srgbClr val="FFFF00"/>
                </a:solidFill>
              </a:rPr>
            </a:br>
            <a:r>
              <a:rPr lang="en-GB" sz="4800" dirty="0" smtClean="0">
                <a:solidFill>
                  <a:srgbClr val="0099FF"/>
                </a:solidFill>
              </a:rPr>
              <a:t/>
            </a:r>
            <a:br>
              <a:rPr lang="en-GB" sz="4800" dirty="0" smtClean="0">
                <a:solidFill>
                  <a:srgbClr val="0099FF"/>
                </a:solidFill>
              </a:rPr>
            </a:br>
            <a:r>
              <a:rPr lang="en-GB" sz="2600" dirty="0" smtClean="0">
                <a:solidFill>
                  <a:schemeClr val="tx1"/>
                </a:solidFill>
              </a:rPr>
              <a:t>Catherine Ebenezer</a:t>
            </a:r>
            <a:r>
              <a:rPr lang="en-GB" sz="2600" dirty="0">
                <a:solidFill>
                  <a:schemeClr val="tx1"/>
                </a:solidFill>
              </a:rPr>
              <a:t/>
            </a:r>
            <a:br>
              <a:rPr lang="en-GB" sz="2600" dirty="0">
                <a:solidFill>
                  <a:schemeClr val="tx1"/>
                </a:solidFill>
              </a:rPr>
            </a:br>
            <a:r>
              <a:rPr lang="en-GB" sz="2600" dirty="0">
                <a:solidFill>
                  <a:schemeClr val="tx1"/>
                </a:solidFill>
                <a:hlinkClick r:id="rId3"/>
              </a:rPr>
              <a:t>lip12cme@sheffield.ac.uk</a:t>
            </a:r>
            <a:endParaRPr lang="en-GB" sz="2600" dirty="0">
              <a:solidFill>
                <a:schemeClr val="tx1"/>
              </a:solidFill>
            </a:endParaRPr>
          </a:p>
          <a:p>
            <a:pPr marL="0" indent="0" algn="ctr">
              <a:buNone/>
            </a:pPr>
            <a:r>
              <a:rPr lang="en-GB" dirty="0">
                <a:solidFill>
                  <a:schemeClr val="tx1"/>
                </a:solidFill>
                <a:hlinkClick r:id="rId4"/>
              </a:rPr>
              <a:t>http://www.mendeley.com/profiles/catherine-ebenezer1</a:t>
            </a:r>
            <a:r>
              <a:rPr lang="en-GB" sz="2600" dirty="0">
                <a:solidFill>
                  <a:schemeClr val="tx1"/>
                </a:solidFill>
                <a:hlinkClick r:id="rId4"/>
              </a:rPr>
              <a:t>/</a:t>
            </a:r>
            <a:r>
              <a:rPr lang="en-GB" sz="2600" dirty="0">
                <a:solidFill>
                  <a:schemeClr val="tx1"/>
                </a:solidFill>
              </a:rPr>
              <a:t> </a:t>
            </a:r>
            <a:endParaRPr lang="en-GB" sz="2600" dirty="0" smtClean="0">
              <a:solidFill>
                <a:schemeClr val="tx1"/>
              </a:solidFill>
            </a:endParaRPr>
          </a:p>
          <a:p>
            <a:pPr marL="0" indent="0" algn="ctr">
              <a:buNone/>
            </a:pPr>
            <a:r>
              <a:rPr lang="en-GB" sz="2600" dirty="0" smtClean="0">
                <a:solidFill>
                  <a:srgbClr val="00B0F0"/>
                </a:solidFill>
              </a:rPr>
              <a:t>@ebenezer1954</a:t>
            </a:r>
            <a:endParaRPr lang="en-GB" sz="2600" dirty="0">
              <a:solidFill>
                <a:srgbClr val="00B0F0"/>
              </a:solidFill>
            </a:endParaRPr>
          </a:p>
          <a:p>
            <a:pPr marL="0" indent="0" algn="ctr">
              <a:buNone/>
            </a:pPr>
            <a:endParaRPr lang="en-GB" sz="4800" b="1" dirty="0" smtClean="0">
              <a:solidFill>
                <a:srgbClr val="FFFF00"/>
              </a:solidFill>
            </a:endParaRPr>
          </a:p>
          <a:p>
            <a:pPr marL="0" indent="0" algn="ctr">
              <a:buNone/>
            </a:pPr>
            <a:endParaRPr lang="en-GB" sz="4800" b="1" dirty="0">
              <a:solidFill>
                <a:srgbClr val="FFFF00"/>
              </a:solidFill>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16</a:t>
            </a:fld>
            <a:endParaRPr lang="en-GB"/>
          </a:p>
        </p:txBody>
      </p:sp>
    </p:spTree>
    <p:extLst>
      <p:ext uri="{BB962C8B-B14F-4D97-AF65-F5344CB8AC3E}">
        <p14:creationId xmlns:p14="http://schemas.microsoft.com/office/powerpoint/2010/main" val="34949730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556792"/>
            <a:ext cx="8291264" cy="4824536"/>
          </a:xfrm>
        </p:spPr>
        <p:txBody>
          <a:bodyPr>
            <a:normAutofit fontScale="92500" lnSpcReduction="20000"/>
          </a:bodyPr>
          <a:lstStyle/>
          <a:p>
            <a:pPr>
              <a:lnSpc>
                <a:spcPct val="110000"/>
              </a:lnSpc>
            </a:pPr>
            <a:r>
              <a:rPr lang="en-GB" sz="1900" dirty="0" smtClean="0"/>
              <a:t>Blenkinsopp</a:t>
            </a:r>
            <a:r>
              <a:rPr lang="en-GB" sz="1900" dirty="0"/>
              <a:t>, J. (2008). Bookmarks: web blocking – giving Big Brother a run for his money. </a:t>
            </a:r>
            <a:r>
              <a:rPr lang="en-GB" sz="1900" i="1" dirty="0"/>
              <a:t>He@lth Information on the Internet, </a:t>
            </a:r>
            <a:r>
              <a:rPr lang="en-GB" sz="1900" dirty="0"/>
              <a:t>(62), 2008.</a:t>
            </a:r>
          </a:p>
          <a:p>
            <a:pPr>
              <a:lnSpc>
                <a:spcPct val="110000"/>
              </a:lnSpc>
            </a:pPr>
            <a:r>
              <a:rPr lang="en-GB" sz="1900" dirty="0" smtClean="0"/>
              <a:t>Bradley, P. (2012). Why librarians must use social media. </a:t>
            </a:r>
            <a:r>
              <a:rPr lang="en-GB" sz="1900" dirty="0"/>
              <a:t>At </a:t>
            </a:r>
            <a:r>
              <a:rPr lang="en-GB" sz="1900" dirty="0">
                <a:hlinkClick r:id="rId3"/>
              </a:rPr>
              <a:t>http://</a:t>
            </a:r>
            <a:r>
              <a:rPr lang="en-GB" sz="1900" dirty="0" smtClean="0">
                <a:hlinkClick r:id="rId3"/>
              </a:rPr>
              <a:t>www.slideshare.net/Philbradley/why-librarians-must-use-social-media</a:t>
            </a:r>
            <a:r>
              <a:rPr lang="en-GB" sz="1900" dirty="0" smtClean="0"/>
              <a:t> [accessed 23/01/2015]</a:t>
            </a:r>
          </a:p>
          <a:p>
            <a:pPr>
              <a:lnSpc>
                <a:spcPct val="110000"/>
              </a:lnSpc>
            </a:pPr>
            <a:r>
              <a:rPr lang="en-GB" sz="1900" dirty="0" smtClean="0"/>
              <a:t>Cain, J. (2011). Social media in health care: the case for organizational policy and employee education. </a:t>
            </a:r>
            <a:r>
              <a:rPr lang="en-GB" sz="1900" i="1" dirty="0" smtClean="0"/>
              <a:t>American Journal of Health-System Pharmacy </a:t>
            </a:r>
            <a:r>
              <a:rPr lang="en-GB" sz="1900" dirty="0" smtClean="0"/>
              <a:t>68, 1036-1040.</a:t>
            </a:r>
          </a:p>
          <a:p>
            <a:pPr>
              <a:lnSpc>
                <a:spcPct val="110000"/>
              </a:lnSpc>
            </a:pPr>
            <a:r>
              <a:rPr lang="en-GB" sz="1900" dirty="0"/>
              <a:t>Chretien, K., &amp; Kind, T. (2014). Climbing social media in medicine’s hierarchy of needs. </a:t>
            </a:r>
            <a:r>
              <a:rPr lang="en-GB" sz="1900" i="1" dirty="0"/>
              <a:t>Academic Medicine</a:t>
            </a:r>
            <a:r>
              <a:rPr lang="en-GB" sz="1900" dirty="0"/>
              <a:t>, 89(10), 1318–1320. </a:t>
            </a:r>
            <a:endParaRPr lang="en-GB" sz="1900" dirty="0" smtClean="0"/>
          </a:p>
          <a:p>
            <a:pPr>
              <a:lnSpc>
                <a:spcPct val="110000"/>
              </a:lnSpc>
            </a:pPr>
            <a:r>
              <a:rPr lang="en-GB" sz="1900" dirty="0"/>
              <a:t>Eysenbach, G. (2008). Medicine 2.0: social networking, collaboration, participation, apomediation, and openness. </a:t>
            </a:r>
            <a:r>
              <a:rPr lang="en-GB" sz="1900" i="1" dirty="0"/>
              <a:t>Journal of Medical Internet Research </a:t>
            </a:r>
            <a:r>
              <a:rPr lang="en-GB" sz="1900" smtClean="0"/>
              <a:t>10(3), </a:t>
            </a:r>
            <a:r>
              <a:rPr lang="en-GB" sz="1900" dirty="0"/>
              <a:t>e22. </a:t>
            </a:r>
          </a:p>
          <a:p>
            <a:pPr>
              <a:lnSpc>
                <a:spcPct val="110000"/>
              </a:lnSpc>
            </a:pPr>
            <a:r>
              <a:rPr lang="en-GB" sz="1900" dirty="0"/>
              <a:t>Hamm, M. P., Chisholm, A., </a:t>
            </a:r>
            <a:r>
              <a:rPr lang="en-GB" sz="1900" dirty="0" err="1"/>
              <a:t>Shulhan</a:t>
            </a:r>
            <a:r>
              <a:rPr lang="en-GB" sz="1900" dirty="0"/>
              <a:t>, J., Milne, A., Scott, S. D., </a:t>
            </a:r>
            <a:r>
              <a:rPr lang="en-GB" sz="1900" dirty="0" err="1"/>
              <a:t>Klassen</a:t>
            </a:r>
            <a:r>
              <a:rPr lang="en-GB" sz="1900" dirty="0"/>
              <a:t>, T. P., &amp; </a:t>
            </a:r>
            <a:r>
              <a:rPr lang="en-GB" sz="1900" dirty="0" err="1"/>
              <a:t>Hartling</a:t>
            </a:r>
            <a:r>
              <a:rPr lang="en-GB" sz="1900" dirty="0"/>
              <a:t>, L. (2013). Social media use by health care professionals and trainees: a scoping review. </a:t>
            </a:r>
            <a:r>
              <a:rPr lang="en-GB" sz="1900" i="1" dirty="0"/>
              <a:t>Academic Medicine : Journal of the </a:t>
            </a:r>
            <a:r>
              <a:rPr lang="en-GB" sz="1900" i="1" dirty="0" smtClean="0"/>
              <a:t/>
            </a:r>
            <a:br>
              <a:rPr lang="en-GB" sz="1900" i="1" dirty="0" smtClean="0"/>
            </a:br>
            <a:r>
              <a:rPr lang="en-GB" sz="1900" i="1" dirty="0" smtClean="0"/>
              <a:t>Association </a:t>
            </a:r>
            <a:r>
              <a:rPr lang="en-GB" sz="1900" i="1" dirty="0"/>
              <a:t>of American Medical Colleges</a:t>
            </a:r>
            <a:r>
              <a:rPr lang="en-GB" sz="1900" dirty="0"/>
              <a:t>, 88(9), 1376–83. </a:t>
            </a:r>
            <a:endParaRPr lang="en-GB" sz="1900" i="1" dirty="0"/>
          </a:p>
          <a:p>
            <a:pPr>
              <a:lnSpc>
                <a:spcPct val="120000"/>
              </a:lnSpc>
            </a:pPr>
            <a:endParaRPr lang="en-GB" sz="5600" dirty="0" smtClean="0"/>
          </a:p>
          <a:p>
            <a:pPr>
              <a:lnSpc>
                <a:spcPct val="120000"/>
              </a:lnSpc>
            </a:pPr>
            <a:endParaRPr lang="en-GB" sz="5600" dirty="0"/>
          </a:p>
          <a:p>
            <a:pPr>
              <a:lnSpc>
                <a:spcPct val="120000"/>
              </a:lnSpc>
            </a:pPr>
            <a:endParaRPr lang="en-GB" sz="4300" dirty="0" smtClean="0"/>
          </a:p>
          <a:p>
            <a:pPr>
              <a:lnSpc>
                <a:spcPct val="120000"/>
              </a:lnSpc>
            </a:pPr>
            <a:endParaRPr lang="en-GB" dirty="0"/>
          </a:p>
          <a:p>
            <a:pPr>
              <a:lnSpc>
                <a:spcPct val="120000"/>
              </a:lnSpc>
            </a:pP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17</a:t>
            </a:fld>
            <a:endParaRPr lang="en-GB"/>
          </a:p>
        </p:txBody>
      </p:sp>
    </p:spTree>
    <p:extLst>
      <p:ext uri="{BB962C8B-B14F-4D97-AF65-F5344CB8AC3E}">
        <p14:creationId xmlns:p14="http://schemas.microsoft.com/office/powerpoint/2010/main" val="1107734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57200" y="1556792"/>
            <a:ext cx="8291264" cy="4876800"/>
          </a:xfrm>
        </p:spPr>
        <p:txBody>
          <a:bodyPr>
            <a:noAutofit/>
          </a:bodyPr>
          <a:lstStyle/>
          <a:p>
            <a:r>
              <a:rPr lang="en-GB" sz="1800" dirty="0" smtClean="0"/>
              <a:t>Hughes</a:t>
            </a:r>
            <a:r>
              <a:rPr lang="en-GB" sz="1800" dirty="0"/>
              <a:t>, B., Joshi, I., &amp; Wareham, J. (2008). Health 2.0 and Medicine 2.0: tensions and controversies in the field. </a:t>
            </a:r>
            <a:r>
              <a:rPr lang="en-GB" sz="1800" i="1" dirty="0"/>
              <a:t>Journal of Medical Internet Research, </a:t>
            </a:r>
            <a:r>
              <a:rPr lang="en-GB" sz="1800" dirty="0"/>
              <a:t>10(3), e23. </a:t>
            </a:r>
          </a:p>
          <a:p>
            <a:r>
              <a:rPr lang="en-GB" sz="1800" dirty="0" smtClean="0"/>
              <a:t>Hughes</a:t>
            </a:r>
            <a:r>
              <a:rPr lang="en-GB" sz="1800" dirty="0"/>
              <a:t>, B., Joshi, I., Lemonde, H., &amp; Wareham, J. (2009). Junior physician’s [sic] use of Web 2.0 for information seeking and medical education: a qualitative study. </a:t>
            </a:r>
            <a:r>
              <a:rPr lang="en-GB" sz="1800" i="1" dirty="0"/>
              <a:t>International Journal of Medical Informatics, </a:t>
            </a:r>
            <a:r>
              <a:rPr lang="en-GB" sz="1800" dirty="0"/>
              <a:t>78(10), 645–55</a:t>
            </a:r>
            <a:r>
              <a:rPr lang="en-GB" sz="1800" i="1" dirty="0"/>
              <a:t>. </a:t>
            </a:r>
            <a:endParaRPr lang="en-GB" sz="1800" dirty="0" smtClean="0"/>
          </a:p>
          <a:p>
            <a:r>
              <a:rPr lang="en-GB" sz="1800" dirty="0" smtClean="0"/>
              <a:t>Kaplan</a:t>
            </a:r>
            <a:r>
              <a:rPr lang="en-GB" sz="1800" dirty="0"/>
              <a:t>, A. M. &amp; Haenlein, M. (2010). Users of the world, unite! The challenges and opportunities of social media. </a:t>
            </a:r>
            <a:r>
              <a:rPr lang="en-GB" sz="1800" i="1" dirty="0"/>
              <a:t>Business Horizons </a:t>
            </a:r>
            <a:r>
              <a:rPr lang="en-GB" sz="1800" dirty="0"/>
              <a:t>53(1), </a:t>
            </a:r>
            <a:r>
              <a:rPr lang="en-GB" sz="1800" dirty="0" smtClean="0"/>
              <a:t>59-68. </a:t>
            </a:r>
          </a:p>
          <a:p>
            <a:r>
              <a:rPr lang="en-GB" sz="1800" dirty="0"/>
              <a:t>Koch, H., Leidner, D. E., &amp; Gonzalez, E. S. (2013). Digitally enabling social networks: resolving IT-culture conflict. </a:t>
            </a:r>
            <a:r>
              <a:rPr lang="en-GB" sz="1800" i="1" dirty="0"/>
              <a:t>Information Systems Journal</a:t>
            </a:r>
            <a:r>
              <a:rPr lang="en-GB" sz="1800" dirty="0"/>
              <a:t>, 23(6), 501-523.</a:t>
            </a:r>
          </a:p>
          <a:p>
            <a:r>
              <a:rPr lang="en-GB" sz="1800" dirty="0" smtClean="0"/>
              <a:t>Lafferty</a:t>
            </a:r>
            <a:r>
              <a:rPr lang="en-GB" sz="1800" dirty="0"/>
              <a:t>, N. (2013). </a:t>
            </a:r>
            <a:r>
              <a:rPr lang="en-GB" sz="1800" i="1" dirty="0"/>
              <a:t>NHS-HE connectivity project: Web 2.0 and social media in </a:t>
            </a:r>
            <a:br>
              <a:rPr lang="en-GB" sz="1800" i="1" dirty="0"/>
            </a:br>
            <a:r>
              <a:rPr lang="en-GB" sz="1800" i="1" dirty="0"/>
              <a:t>education and research</a:t>
            </a:r>
            <a:r>
              <a:rPr lang="en-GB" sz="1800" dirty="0"/>
              <a:t>. Retrieved from </a:t>
            </a:r>
            <a:br>
              <a:rPr lang="en-GB" sz="1800" dirty="0"/>
            </a:br>
            <a:r>
              <a:rPr lang="en-GB" sz="1800" dirty="0">
                <a:hlinkClick r:id="rId3"/>
              </a:rPr>
              <a:t>https://</a:t>
            </a:r>
            <a:r>
              <a:rPr lang="en-GB" sz="1800" dirty="0" smtClean="0">
                <a:hlinkClick r:id="rId3"/>
              </a:rPr>
              <a:t>community.ja.net/groups/search/NHS-HE%2520forum</a:t>
            </a:r>
            <a:r>
              <a:rPr lang="en-GB" sz="1800" dirty="0" smtClean="0"/>
              <a:t>. </a:t>
            </a:r>
          </a:p>
          <a:p>
            <a:r>
              <a:rPr lang="en-GB" sz="1800" dirty="0"/>
              <a:t>NHS Employers (2014). A social media toolkit for the NHS. </a:t>
            </a:r>
            <a:r>
              <a:rPr lang="en-GB" sz="1800" dirty="0" smtClean="0"/>
              <a:t/>
            </a:r>
            <a:br>
              <a:rPr lang="en-GB" sz="1800" dirty="0" smtClean="0"/>
            </a:br>
            <a:r>
              <a:rPr lang="en-GB" sz="1800" dirty="0" smtClean="0"/>
              <a:t>London</a:t>
            </a:r>
            <a:r>
              <a:rPr lang="en-GB" sz="1800" dirty="0"/>
              <a:t>: NHS Employers. Retrieved from </a:t>
            </a:r>
            <a:r>
              <a:rPr lang="en-GB" sz="1800" dirty="0" smtClean="0">
                <a:hlinkClick r:id="rId4"/>
              </a:rPr>
              <a:t>www.nhsemployers.org</a:t>
            </a:r>
            <a:r>
              <a:rPr lang="en-GB" sz="1800" dirty="0" smtClean="0"/>
              <a:t>. </a:t>
            </a:r>
            <a:endParaRPr lang="en-GB" sz="1800" dirty="0"/>
          </a:p>
          <a:p>
            <a:endParaRPr lang="en-GB" sz="1800" dirty="0"/>
          </a:p>
          <a:p>
            <a:r>
              <a:rPr lang="en-GB" sz="1800" dirty="0" smtClean="0"/>
              <a:t>. </a:t>
            </a:r>
            <a:endParaRPr lang="en-GB" sz="12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613674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a:xfrm>
            <a:off x="467544" y="1556792"/>
            <a:ext cx="8229600" cy="4453955"/>
          </a:xfrm>
        </p:spPr>
        <p:txBody>
          <a:bodyPr>
            <a:normAutofit/>
          </a:bodyPr>
          <a:lstStyle/>
          <a:p>
            <a:r>
              <a:rPr lang="en-GB" sz="1800" dirty="0"/>
              <a:t>NHS Employers (2013). HR and social media in the NHS. London: NHS Employers. Retrieved from </a:t>
            </a:r>
            <a:r>
              <a:rPr lang="en-GB" sz="1800" dirty="0" smtClean="0">
                <a:hlinkClick r:id="rId3"/>
              </a:rPr>
              <a:t>www.nhsemployers.org</a:t>
            </a:r>
            <a:r>
              <a:rPr lang="en-GB" sz="1800" dirty="0" smtClean="0"/>
              <a:t>. </a:t>
            </a:r>
            <a:endParaRPr lang="en-GB" sz="1800" dirty="0"/>
          </a:p>
          <a:p>
            <a:r>
              <a:rPr lang="en-GB" sz="1800" dirty="0" smtClean="0"/>
              <a:t>Prince</a:t>
            </a:r>
            <a:r>
              <a:rPr lang="en-GB" sz="1800" dirty="0"/>
              <a:t>, N. J., Cass, H. D., &amp; Klaber, R. E. (2010). Accessing e-learning and </a:t>
            </a:r>
            <a:r>
              <a:rPr lang="en-GB" sz="1800" dirty="0" smtClean="0"/>
              <a:t>e-resources</a:t>
            </a:r>
            <a:r>
              <a:rPr lang="en-GB" sz="1800" dirty="0"/>
              <a:t>. </a:t>
            </a:r>
            <a:r>
              <a:rPr lang="en-GB" sz="1800" i="1" dirty="0"/>
              <a:t>Medical Education</a:t>
            </a:r>
            <a:r>
              <a:rPr lang="en-GB" sz="1800" dirty="0"/>
              <a:t>, </a:t>
            </a:r>
            <a:r>
              <a:rPr lang="en-GB" sz="1800" dirty="0" smtClean="0"/>
              <a:t>44,(</a:t>
            </a:r>
            <a:r>
              <a:rPr lang="en-GB" sz="1800" dirty="0"/>
              <a:t>436-437</a:t>
            </a:r>
            <a:r>
              <a:rPr lang="en-GB" sz="1800" dirty="0" smtClean="0"/>
              <a:t>).</a:t>
            </a:r>
          </a:p>
          <a:p>
            <a:r>
              <a:rPr lang="en-GB" sz="1800" dirty="0" smtClean="0"/>
              <a:t>Renaud</a:t>
            </a:r>
            <a:r>
              <a:rPr lang="en-GB" sz="1800" dirty="0"/>
              <a:t>, K., &amp; Goucher, W. (2012). Health service employees and information security policies : an uneasy partnership? </a:t>
            </a:r>
            <a:r>
              <a:rPr lang="en-GB" sz="1800" i="1" dirty="0"/>
              <a:t>Information Management and Computer Security</a:t>
            </a:r>
            <a:r>
              <a:rPr lang="en-GB" sz="1800" dirty="0"/>
              <a:t>, 20(4), </a:t>
            </a:r>
            <a:r>
              <a:rPr lang="en-GB" sz="1800" dirty="0" smtClean="0"/>
              <a:t>296–311.</a:t>
            </a:r>
          </a:p>
          <a:p>
            <a:r>
              <a:rPr lang="en-GB" sz="1800" dirty="0" smtClean="0"/>
              <a:t>Technical </a:t>
            </a:r>
            <a:r>
              <a:rPr lang="en-GB" sz="1800" dirty="0"/>
              <a:t>Design Authority </a:t>
            </a:r>
            <a:r>
              <a:rPr lang="en-GB" sz="1800" dirty="0" smtClean="0"/>
              <a:t>Group </a:t>
            </a:r>
            <a:r>
              <a:rPr lang="en-GB" sz="1800" dirty="0"/>
              <a:t>(2008). TDAG survey of access to electronic resources in healthcare libraries. London: TDAG</a:t>
            </a:r>
            <a:r>
              <a:rPr lang="en-GB" sz="1800" dirty="0" smtClean="0"/>
              <a:t>.</a:t>
            </a:r>
          </a:p>
          <a:p>
            <a:r>
              <a:rPr lang="en-GB" sz="1800" dirty="0" smtClean="0"/>
              <a:t>Ward, R., Moule, P., &amp; Lockyer, L. (2009). Adoption of Web 2.0 technologies in education for health professionals in the UK: where are we and why? </a:t>
            </a:r>
            <a:r>
              <a:rPr lang="en-GB" sz="1800" i="1" dirty="0" smtClean="0"/>
              <a:t>Electronic Journal of e-Learning </a:t>
            </a:r>
            <a:r>
              <a:rPr lang="en-GB" sz="1800" dirty="0" smtClean="0"/>
              <a:t>7(2) 165-172. Retrieved from </a:t>
            </a:r>
            <a:r>
              <a:rPr lang="en-GB" sz="1800" dirty="0" smtClean="0">
                <a:hlinkClick r:id="rId4"/>
              </a:rPr>
              <a:t>www.ejel.org</a:t>
            </a:r>
            <a:r>
              <a:rPr lang="en-GB" sz="1800" dirty="0" smtClean="0"/>
              <a:t>. </a:t>
            </a:r>
            <a:endParaRPr lang="en-GB" sz="18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19</a:t>
            </a:fld>
            <a:endParaRPr lang="en-GB"/>
          </a:p>
        </p:txBody>
      </p:sp>
    </p:spTree>
    <p:extLst>
      <p:ext uri="{BB962C8B-B14F-4D97-AF65-F5344CB8AC3E}">
        <p14:creationId xmlns:p14="http://schemas.microsoft.com/office/powerpoint/2010/main" val="3112036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620688"/>
            <a:ext cx="8229600" cy="3960440"/>
          </a:xfrm>
        </p:spPr>
        <p:txBody>
          <a:bodyPr/>
          <a:lstStyle/>
          <a:p>
            <a:pPr marL="0" indent="0" algn="ctr">
              <a:buNone/>
            </a:pPr>
            <a:endParaRPr lang="en-US" i="1" dirty="0" smtClean="0"/>
          </a:p>
          <a:p>
            <a:pPr marL="0" indent="0">
              <a:buNone/>
            </a:pPr>
            <a:r>
              <a:rPr lang="en-US" sz="2800" dirty="0" smtClean="0"/>
              <a:t>We </a:t>
            </a:r>
            <a:r>
              <a:rPr lang="en-US" sz="2800" dirty="0"/>
              <a:t>trust our staff with patients’ lives, so why don’t we trust them with social media</a:t>
            </a:r>
            <a:r>
              <a:rPr lang="en-US" sz="2800" dirty="0" smtClean="0"/>
              <a:t>?</a:t>
            </a:r>
            <a:endParaRPr lang="en-GB" sz="2800" b="1" dirty="0"/>
          </a:p>
          <a:p>
            <a:pPr marL="0" indent="0">
              <a:buNone/>
            </a:pPr>
            <a:r>
              <a:rPr lang="en-US" sz="2000" i="1" dirty="0" smtClean="0">
                <a:solidFill>
                  <a:srgbClr val="FF0000"/>
                </a:solidFill>
              </a:rPr>
              <a:t>NHS Employers (2013</a:t>
            </a:r>
            <a:r>
              <a:rPr lang="en-US" sz="2000" i="1" dirty="0">
                <a:solidFill>
                  <a:srgbClr val="FF0000"/>
                </a:solidFill>
              </a:rPr>
              <a:t>, p. </a:t>
            </a:r>
            <a:r>
              <a:rPr lang="en-US" sz="2000" i="1" dirty="0" smtClean="0">
                <a:solidFill>
                  <a:srgbClr val="FF0000"/>
                </a:solidFill>
              </a:rPr>
              <a:t>9)</a:t>
            </a:r>
            <a:br>
              <a:rPr lang="en-US" sz="2000" i="1" dirty="0" smtClean="0">
                <a:solidFill>
                  <a:srgbClr val="FF0000"/>
                </a:solidFill>
              </a:rPr>
            </a:br>
            <a:endParaRPr lang="en-US" b="1" dirty="0"/>
          </a:p>
          <a:p>
            <a:pPr marL="0" indent="0">
              <a:buNone/>
            </a:pPr>
            <a:r>
              <a:rPr lang="en-GB" sz="2800" dirty="0" smtClean="0"/>
              <a:t>Shouldn’t </a:t>
            </a:r>
            <a:r>
              <a:rPr lang="en-GB" sz="2800" dirty="0"/>
              <a:t>we be managing the risks more effectively in order to allow learners the freedom to use IT resources to better effect</a:t>
            </a:r>
            <a:r>
              <a:rPr lang="en-GB" sz="2800" dirty="0" smtClean="0"/>
              <a:t>? </a:t>
            </a:r>
            <a:r>
              <a:rPr lang="en-GB" dirty="0" smtClean="0"/>
              <a:t/>
            </a:r>
            <a:br>
              <a:rPr lang="en-GB" dirty="0" smtClean="0"/>
            </a:br>
            <a:r>
              <a:rPr lang="en-GB" sz="2000" i="1" dirty="0" smtClean="0">
                <a:solidFill>
                  <a:srgbClr val="FF0000"/>
                </a:solidFill>
              </a:rPr>
              <a:t>Prince </a:t>
            </a:r>
            <a:r>
              <a:rPr lang="en-GB" sz="2000" dirty="0">
                <a:solidFill>
                  <a:srgbClr val="FF0000"/>
                </a:solidFill>
              </a:rPr>
              <a:t>et al</a:t>
            </a:r>
            <a:r>
              <a:rPr lang="en-GB" sz="2000" dirty="0" smtClean="0">
                <a:solidFill>
                  <a:srgbClr val="FF0000"/>
                </a:solidFill>
              </a:rPr>
              <a:t>. </a:t>
            </a:r>
            <a:r>
              <a:rPr lang="en-GB" sz="2000" i="1" dirty="0" smtClean="0">
                <a:solidFill>
                  <a:srgbClr val="FF0000"/>
                </a:solidFill>
              </a:rPr>
              <a:t>(2010</a:t>
            </a:r>
            <a:r>
              <a:rPr lang="en-GB" sz="2000" i="1" dirty="0">
                <a:solidFill>
                  <a:srgbClr val="FF0000"/>
                </a:solidFill>
              </a:rPr>
              <a:t>, p. </a:t>
            </a:r>
            <a:r>
              <a:rPr lang="en-GB" sz="2000" i="1" dirty="0" smtClean="0">
                <a:solidFill>
                  <a:srgbClr val="FF0000"/>
                </a:solidFill>
              </a:rPr>
              <a:t>437)</a:t>
            </a:r>
            <a:endParaRPr lang="en-GB" sz="2000" i="1" dirty="0">
              <a:solidFill>
                <a:srgbClr val="FF0000"/>
              </a:solidFill>
            </a:endParaRPr>
          </a:p>
          <a:p>
            <a:pPr marL="0" indent="0" algn="ctr">
              <a:buNone/>
            </a:pP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
        <p:nvSpPr>
          <p:cNvPr id="15" name="TextBox 14"/>
          <p:cNvSpPr txBox="1"/>
          <p:nvPr/>
        </p:nvSpPr>
        <p:spPr>
          <a:xfrm>
            <a:off x="611561" y="4732683"/>
            <a:ext cx="6624736" cy="1512000"/>
          </a:xfrm>
          <a:prstGeom prst="rect">
            <a:avLst/>
          </a:prstGeom>
          <a:noFill/>
        </p:spPr>
        <p:txBody>
          <a:bodyPr wrap="square" rtlCol="0">
            <a:spAutoFit/>
          </a:bodyPr>
          <a:lstStyle/>
          <a:p>
            <a:endParaRPr lang="en-GB"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716615"/>
            <a:ext cx="1584176" cy="413089"/>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08" y="5301208"/>
            <a:ext cx="1304925" cy="3048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28863" y="5225377"/>
            <a:ext cx="442938" cy="44199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1416" y="4776615"/>
            <a:ext cx="1483600" cy="375686"/>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9172" y="4732683"/>
            <a:ext cx="1567468" cy="460668"/>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1560" y="5225377"/>
            <a:ext cx="406384" cy="399829"/>
          </a:xfrm>
          <a:prstGeom prst="rect">
            <a:avLst/>
          </a:prstGeom>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26372" y="5775045"/>
            <a:ext cx="1019001" cy="394014"/>
          </a:xfrm>
          <a:prstGeom prst="rect">
            <a:avLst/>
          </a:prstGeom>
        </p:spPr>
      </p:pic>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82981" y="4796708"/>
            <a:ext cx="1249782" cy="428669"/>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95676" y="5751675"/>
            <a:ext cx="371475" cy="381000"/>
          </a:xfrm>
          <a:prstGeom prst="rect">
            <a:avLst/>
          </a:prstGeom>
        </p:spPr>
      </p:pic>
      <p:pic>
        <p:nvPicPr>
          <p:cNvPr id="18" name="Picture 1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81181" y="5341136"/>
            <a:ext cx="725122" cy="725122"/>
          </a:xfrm>
          <a:prstGeom prst="rect">
            <a:avLst/>
          </a:prstGeom>
        </p:spPr>
      </p:pic>
      <p:pic>
        <p:nvPicPr>
          <p:cNvPr id="19" name="Picture 1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95400" y="5153675"/>
            <a:ext cx="1008114" cy="577800"/>
          </a:xfrm>
          <a:prstGeom prst="rect">
            <a:avLst/>
          </a:prstGeom>
        </p:spPr>
      </p:pic>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716015" y="5370407"/>
            <a:ext cx="833495" cy="820606"/>
          </a:xfrm>
          <a:prstGeom prst="rect">
            <a:avLst/>
          </a:prstGeom>
        </p:spPr>
      </p:pic>
      <p:pic>
        <p:nvPicPr>
          <p:cNvPr id="22" name="Picture 21"/>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549511" y="5438812"/>
            <a:ext cx="1038713" cy="543433"/>
          </a:xfrm>
          <a:prstGeom prst="rect">
            <a:avLst/>
          </a:prstGeom>
        </p:spPr>
      </p:pic>
      <p:pic>
        <p:nvPicPr>
          <p:cNvPr id="25" name="Picture 2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328835" y="4915104"/>
            <a:ext cx="1480064" cy="386104"/>
          </a:xfrm>
          <a:prstGeom prst="rect">
            <a:avLst/>
          </a:prstGeom>
        </p:spPr>
      </p:pic>
      <p:pic>
        <p:nvPicPr>
          <p:cNvPr id="27" name="Picture 26"/>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968017" y="4850497"/>
            <a:ext cx="1521573" cy="374880"/>
          </a:xfrm>
          <a:prstGeom prst="rect">
            <a:avLst/>
          </a:prstGeom>
        </p:spPr>
      </p:pic>
      <p:pic>
        <p:nvPicPr>
          <p:cNvPr id="28" name="Picture 2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603028" y="5809020"/>
            <a:ext cx="720080" cy="360039"/>
          </a:xfrm>
          <a:prstGeom prst="rect">
            <a:avLst/>
          </a:prstGeom>
        </p:spPr>
      </p:pic>
      <p:pic>
        <p:nvPicPr>
          <p:cNvPr id="29" name="Picture 28"/>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713508" y="5247045"/>
            <a:ext cx="609600" cy="561975"/>
          </a:xfrm>
          <a:prstGeom prst="rect">
            <a:avLst/>
          </a:prstGeom>
        </p:spPr>
      </p:pic>
      <p:pic>
        <p:nvPicPr>
          <p:cNvPr id="31" name="Picture 30"/>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332451" y="5279577"/>
            <a:ext cx="1535282" cy="276708"/>
          </a:xfrm>
          <a:prstGeom prst="rect">
            <a:avLst/>
          </a:prstGeom>
        </p:spPr>
      </p:pic>
      <p:pic>
        <p:nvPicPr>
          <p:cNvPr id="32" name="Picture 31"/>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8388424" y="4828820"/>
            <a:ext cx="552226" cy="367481"/>
          </a:xfrm>
          <a:prstGeom prst="rect">
            <a:avLst/>
          </a:prstGeom>
        </p:spPr>
      </p:pic>
    </p:spTree>
    <p:extLst>
      <p:ext uri="{BB962C8B-B14F-4D97-AF65-F5344CB8AC3E}">
        <p14:creationId xmlns:p14="http://schemas.microsoft.com/office/powerpoint/2010/main" val="2255316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Introduction and background</a:t>
            </a:r>
          </a:p>
          <a:p>
            <a:r>
              <a:rPr lang="en-GB" dirty="0" smtClean="0"/>
              <a:t>Definitions</a:t>
            </a:r>
          </a:p>
          <a:p>
            <a:pPr lvl="1"/>
            <a:r>
              <a:rPr lang="en-GB" dirty="0" smtClean="0"/>
              <a:t>Content types</a:t>
            </a:r>
          </a:p>
          <a:p>
            <a:r>
              <a:rPr lang="en-GB" dirty="0"/>
              <a:t>Web application blocking: earlier findings</a:t>
            </a:r>
          </a:p>
          <a:p>
            <a:r>
              <a:rPr lang="en-GB" dirty="0" smtClean="0"/>
              <a:t>Perceived benefits and risks</a:t>
            </a:r>
          </a:p>
          <a:p>
            <a:r>
              <a:rPr lang="en-GB" dirty="0" smtClean="0"/>
              <a:t>Research questions and issues</a:t>
            </a:r>
          </a:p>
          <a:p>
            <a:r>
              <a:rPr lang="en-GB" dirty="0" smtClean="0"/>
              <a:t>Methodology and methods</a:t>
            </a:r>
          </a:p>
          <a:p>
            <a:r>
              <a:rPr lang="en-GB" dirty="0" smtClean="0"/>
              <a:t>Findings</a:t>
            </a:r>
          </a:p>
          <a:p>
            <a:pPr lvl="1"/>
            <a:r>
              <a:rPr lang="en-GB" dirty="0"/>
              <a:t>Availability </a:t>
            </a:r>
            <a:endParaRPr lang="en-GB" dirty="0" smtClean="0"/>
          </a:p>
          <a:p>
            <a:pPr lvl="1"/>
            <a:r>
              <a:rPr lang="en-GB" dirty="0" smtClean="0"/>
              <a:t>Respondent perceptions</a:t>
            </a:r>
          </a:p>
          <a:p>
            <a:pPr lvl="2"/>
            <a:r>
              <a:rPr lang="en-GB" dirty="0" smtClean="0"/>
              <a:t>Risks</a:t>
            </a:r>
            <a:endParaRPr lang="en-GB" dirty="0"/>
          </a:p>
          <a:p>
            <a:pPr lvl="2"/>
            <a:r>
              <a:rPr lang="en-GB" dirty="0" smtClean="0"/>
              <a:t>Benefits</a:t>
            </a:r>
          </a:p>
          <a:p>
            <a:pPr lvl="1"/>
            <a:r>
              <a:rPr lang="en-GB" dirty="0" smtClean="0"/>
              <a:t>General findings</a:t>
            </a:r>
          </a:p>
          <a:p>
            <a:r>
              <a:rPr lang="en-GB" dirty="0" smtClean="0"/>
              <a:t>Questions</a:t>
            </a:r>
          </a:p>
          <a:p>
            <a:endParaRPr lang="en-GB" dirty="0" smtClean="0"/>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24570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Introduction and background</a:t>
            </a:r>
            <a:endParaRPr lang="en-GB" sz="3600" dirty="0"/>
          </a:p>
        </p:txBody>
      </p:sp>
      <p:sp>
        <p:nvSpPr>
          <p:cNvPr id="3" name="Content Placeholder 2"/>
          <p:cNvSpPr>
            <a:spLocks noGrp="1"/>
          </p:cNvSpPr>
          <p:nvPr>
            <p:ph idx="1"/>
          </p:nvPr>
        </p:nvSpPr>
        <p:spPr/>
        <p:txBody>
          <a:bodyPr>
            <a:normAutofit lnSpcReduction="10000"/>
          </a:bodyPr>
          <a:lstStyle/>
          <a:p>
            <a:r>
              <a:rPr lang="en-GB" dirty="0" smtClean="0"/>
              <a:t>LIS Manager in mental health NHS FT 2008-2012</a:t>
            </a:r>
          </a:p>
          <a:p>
            <a:r>
              <a:rPr lang="en-GB" dirty="0" smtClean="0"/>
              <a:t>Variety of technological barriers / hindrances to information seeking, teaching and learning, clinical and management decision-making </a:t>
            </a:r>
            <a:br>
              <a:rPr lang="en-GB" dirty="0" smtClean="0"/>
            </a:br>
            <a:r>
              <a:rPr lang="en-GB" dirty="0" smtClean="0"/>
              <a:t>– ascribed variously to:</a:t>
            </a:r>
          </a:p>
          <a:p>
            <a:pPr lvl="1"/>
            <a:r>
              <a:rPr lang="en-GB" dirty="0" smtClean="0"/>
              <a:t>Information governance/ information security</a:t>
            </a:r>
          </a:p>
          <a:p>
            <a:pPr lvl="1"/>
            <a:r>
              <a:rPr lang="en-GB" dirty="0" smtClean="0"/>
              <a:t>IT infrastructure policies and practices</a:t>
            </a:r>
          </a:p>
          <a:p>
            <a:pPr lvl="1"/>
            <a:r>
              <a:rPr lang="en-GB" dirty="0" smtClean="0"/>
              <a:t>Communications policy</a:t>
            </a:r>
          </a:p>
          <a:p>
            <a:r>
              <a:rPr lang="en-GB" dirty="0" smtClean="0"/>
              <a:t>Blocking of ‘legitimate’ websites </a:t>
            </a:r>
          </a:p>
          <a:p>
            <a:r>
              <a:rPr lang="en-GB" dirty="0" smtClean="0"/>
              <a:t>Obstacles to use of particular content types and applications</a:t>
            </a:r>
          </a:p>
          <a:p>
            <a:r>
              <a:rPr lang="en-GB" dirty="0" smtClean="0"/>
              <a:t>Social media / Web 2.0 a particular problem</a:t>
            </a:r>
          </a:p>
          <a:p>
            <a:r>
              <a:rPr lang="en-GB" i="1" dirty="0" smtClean="0"/>
              <a:t>Implications?</a:t>
            </a:r>
            <a:endParaRPr lang="en-GB" i="1"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4</a:t>
            </a:fld>
            <a:endParaRPr lang="en-GB" dirty="0"/>
          </a:p>
        </p:txBody>
      </p:sp>
    </p:spTree>
    <p:extLst>
      <p:ext uri="{BB962C8B-B14F-4D97-AF65-F5344CB8AC3E}">
        <p14:creationId xmlns:p14="http://schemas.microsoft.com/office/powerpoint/2010/main" val="106565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Web 2.0 </a:t>
            </a:r>
            <a:r>
              <a:rPr lang="en-GB" sz="2800" dirty="0" smtClean="0"/>
              <a:t>and social media - definitions</a:t>
            </a:r>
            <a:endParaRPr lang="en-GB" sz="2800" dirty="0"/>
          </a:p>
        </p:txBody>
      </p:sp>
      <p:sp>
        <p:nvSpPr>
          <p:cNvPr id="3" name="Content Placeholder 2"/>
          <p:cNvSpPr>
            <a:spLocks noGrp="1"/>
          </p:cNvSpPr>
          <p:nvPr>
            <p:ph idx="1"/>
          </p:nvPr>
        </p:nvSpPr>
        <p:spPr/>
        <p:txBody>
          <a:bodyPr>
            <a:normAutofit lnSpcReduction="10000"/>
          </a:bodyPr>
          <a:lstStyle/>
          <a:p>
            <a:r>
              <a:rPr lang="en-GB" sz="2800" dirty="0" smtClean="0">
                <a:solidFill>
                  <a:srgbClr val="C00000"/>
                </a:solidFill>
              </a:rPr>
              <a:t>Web 2.0</a:t>
            </a:r>
          </a:p>
          <a:p>
            <a:r>
              <a:rPr lang="en-GB" sz="2200" dirty="0" smtClean="0"/>
              <a:t>Difficult to define – not just technologies – an approach – </a:t>
            </a:r>
          </a:p>
          <a:p>
            <a:pPr marL="0" indent="0">
              <a:buNone/>
            </a:pPr>
            <a:r>
              <a:rPr lang="en-GB" sz="2200" dirty="0"/>
              <a:t> </a:t>
            </a:r>
            <a:r>
              <a:rPr lang="en-GB" sz="2200" dirty="0" smtClean="0"/>
              <a:t> about </a:t>
            </a:r>
            <a:r>
              <a:rPr lang="en-GB" sz="2200" i="1" dirty="0" smtClean="0"/>
              <a:t>values</a:t>
            </a:r>
          </a:p>
          <a:p>
            <a:r>
              <a:rPr lang="en-GB" sz="2200" dirty="0" smtClean="0"/>
              <a:t>“A </a:t>
            </a:r>
            <a:r>
              <a:rPr lang="en-GB" sz="2200" dirty="0"/>
              <a:t>network platform through </a:t>
            </a:r>
            <a:r>
              <a:rPr lang="en-GB" sz="2200" dirty="0" smtClean="0"/>
              <a:t>which end users interact with each other to </a:t>
            </a:r>
            <a:r>
              <a:rPr lang="en-GB" sz="2200" dirty="0"/>
              <a:t>generate and </a:t>
            </a:r>
            <a:r>
              <a:rPr lang="en-GB" sz="2200" dirty="0" smtClean="0"/>
              <a:t>share information </a:t>
            </a:r>
            <a:r>
              <a:rPr lang="en-GB" sz="2200" dirty="0"/>
              <a:t>over the </a:t>
            </a:r>
            <a:r>
              <a:rPr lang="en-GB" sz="2200" dirty="0" smtClean="0"/>
              <a:t>web” </a:t>
            </a:r>
            <a:br>
              <a:rPr lang="en-GB" sz="2200" dirty="0" smtClean="0"/>
            </a:br>
            <a:r>
              <a:rPr lang="en-GB" sz="2200" dirty="0" smtClean="0"/>
              <a:t>(Singh </a:t>
            </a:r>
            <a:r>
              <a:rPr lang="en-GB" sz="2200" i="1" dirty="0" smtClean="0"/>
              <a:t>et al., </a:t>
            </a:r>
            <a:r>
              <a:rPr lang="en-GB" sz="2200" dirty="0" smtClean="0"/>
              <a:t>2014)</a:t>
            </a:r>
          </a:p>
          <a:p>
            <a:r>
              <a:rPr lang="en-GB" sz="2200" dirty="0" smtClean="0"/>
              <a:t>“A collection of web-based technologies … where users actively participate in content creation and editing through open collaboration between members of communities of practice” </a:t>
            </a:r>
            <a:br>
              <a:rPr lang="en-GB" sz="2200" dirty="0" smtClean="0"/>
            </a:br>
            <a:r>
              <a:rPr lang="en-GB" sz="2200" dirty="0" smtClean="0"/>
              <a:t>(McGee &amp; Begg, 2008)</a:t>
            </a:r>
          </a:p>
          <a:p>
            <a:r>
              <a:rPr lang="en-GB" sz="2200" dirty="0" smtClean="0"/>
              <a:t>Inherently egalitarian and unstructured – cf. ‘traditional’ IT</a:t>
            </a:r>
          </a:p>
          <a:p>
            <a:r>
              <a:rPr lang="en-GB" sz="2200" dirty="0" smtClean="0"/>
              <a:t>Require AJAX, Adobe Flash, RSS</a:t>
            </a:r>
          </a:p>
          <a:p>
            <a:r>
              <a:rPr lang="en-GB" sz="2200" i="1" dirty="0" smtClean="0"/>
              <a:t>e.g.</a:t>
            </a:r>
            <a:r>
              <a:rPr lang="en-GB" sz="2200" dirty="0" smtClean="0"/>
              <a:t> mashups, start pages, folksonomies, podcasting</a:t>
            </a:r>
          </a:p>
          <a:p>
            <a:endParaRPr lang="en-GB" sz="2200" b="1" dirty="0" smtClean="0">
              <a:solidFill>
                <a:srgbClr val="FF0000"/>
              </a:solidFill>
            </a:endParaRPr>
          </a:p>
          <a:p>
            <a:pPr marL="0" indent="0">
              <a:buNone/>
            </a:pPr>
            <a:endParaRPr lang="en-GB" sz="2200" i="1" dirty="0" smtClean="0"/>
          </a:p>
          <a:p>
            <a:endParaRPr lang="en-GB" dirty="0"/>
          </a:p>
          <a:p>
            <a:endParaRPr lang="en-GB" sz="2800" dirty="0"/>
          </a:p>
          <a:p>
            <a:endParaRPr lang="en-GB" sz="2800" dirty="0" smtClean="0">
              <a:solidFill>
                <a:srgbClr val="C00000"/>
              </a:solidFill>
            </a:endParaRPr>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284781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Web 2.0 and social media - definitions</a:t>
            </a:r>
          </a:p>
        </p:txBody>
      </p:sp>
      <p:sp>
        <p:nvSpPr>
          <p:cNvPr id="3" name="Content Placeholder 2"/>
          <p:cNvSpPr>
            <a:spLocks noGrp="1"/>
          </p:cNvSpPr>
          <p:nvPr>
            <p:ph idx="1"/>
          </p:nvPr>
        </p:nvSpPr>
        <p:spPr/>
        <p:txBody>
          <a:bodyPr>
            <a:normAutofit/>
          </a:bodyPr>
          <a:lstStyle/>
          <a:p>
            <a:r>
              <a:rPr lang="en-GB" sz="2800" dirty="0" smtClean="0">
                <a:solidFill>
                  <a:srgbClr val="C00000"/>
                </a:solidFill>
              </a:rPr>
              <a:t>Social media</a:t>
            </a:r>
          </a:p>
          <a:p>
            <a:r>
              <a:rPr lang="en-GB" sz="2000" dirty="0" smtClean="0"/>
              <a:t>Subset of Web 2.0 – applications allow the creation and exchange of user generated content (Kaplan &amp; Haenlein 2010)</a:t>
            </a:r>
          </a:p>
          <a:p>
            <a:r>
              <a:rPr lang="en-GB" sz="2000" dirty="0" smtClean="0"/>
              <a:t>Rapidly developing field</a:t>
            </a:r>
          </a:p>
          <a:p>
            <a:r>
              <a:rPr lang="en-GB" sz="2000" dirty="0" smtClean="0"/>
              <a:t>“[involve] </a:t>
            </a:r>
            <a:r>
              <a:rPr lang="en-GB" sz="2000" dirty="0"/>
              <a:t>the explicit modeling of connections between people, forming a complex network of relations, which in turn enables and facilitates collaboration and collaborative filtering </a:t>
            </a:r>
            <a:r>
              <a:rPr lang="en-GB" sz="2000" dirty="0" smtClean="0"/>
              <a:t>processes” </a:t>
            </a:r>
          </a:p>
          <a:p>
            <a:pPr lvl="1"/>
            <a:r>
              <a:rPr lang="en-GB" sz="1800" dirty="0" smtClean="0"/>
              <a:t>Enable users to see what other connected users are doing</a:t>
            </a:r>
          </a:p>
          <a:p>
            <a:pPr lvl="1"/>
            <a:r>
              <a:rPr lang="en-GB" sz="1800" dirty="0" smtClean="0"/>
              <a:t>Enable automated selection of “relevant” information</a:t>
            </a:r>
          </a:p>
          <a:p>
            <a:pPr lvl="1"/>
            <a:r>
              <a:rPr lang="en-GB" sz="1800" dirty="0" smtClean="0"/>
              <a:t>Enable </a:t>
            </a:r>
            <a:r>
              <a:rPr lang="en-GB" sz="1800" dirty="0"/>
              <a:t>reputation and trust management, accountability and quality </a:t>
            </a:r>
            <a:r>
              <a:rPr lang="en-GB" sz="1800" dirty="0" smtClean="0"/>
              <a:t>control</a:t>
            </a:r>
          </a:p>
          <a:p>
            <a:pPr lvl="1"/>
            <a:r>
              <a:rPr lang="en-GB" sz="1800" dirty="0" smtClean="0"/>
              <a:t>Foster “viral” </a:t>
            </a:r>
            <a:r>
              <a:rPr lang="en-GB" sz="1800" dirty="0"/>
              <a:t>dissemination of information and </a:t>
            </a:r>
            <a:r>
              <a:rPr lang="en-GB" sz="1800" dirty="0" smtClean="0"/>
              <a:t>applications</a:t>
            </a:r>
          </a:p>
          <a:p>
            <a:pPr lvl="1"/>
            <a:r>
              <a:rPr lang="en-GB" sz="1800" dirty="0" smtClean="0"/>
              <a:t>Provide “social</a:t>
            </a:r>
            <a:r>
              <a:rPr lang="en-GB" sz="1800" dirty="0"/>
              <a:t>” incentives </a:t>
            </a:r>
            <a:r>
              <a:rPr lang="en-GB" sz="1800" dirty="0" smtClean="0"/>
              <a:t>to </a:t>
            </a:r>
            <a:r>
              <a:rPr lang="en-GB" sz="1800" dirty="0"/>
              <a:t>enter, update, and manage </a:t>
            </a:r>
            <a:r>
              <a:rPr lang="en-GB" sz="1800" dirty="0" smtClean="0"/>
              <a:t/>
            </a:r>
            <a:br>
              <a:rPr lang="en-GB" sz="1800" dirty="0" smtClean="0"/>
            </a:br>
            <a:r>
              <a:rPr lang="en-GB" sz="1800" dirty="0" smtClean="0"/>
              <a:t>personal information (Eysenbach, </a:t>
            </a:r>
            <a:r>
              <a:rPr lang="en-GB" sz="1800" dirty="0"/>
              <a:t>2008</a:t>
            </a:r>
            <a:r>
              <a:rPr lang="en-GB" sz="1800" dirty="0" smtClean="0"/>
              <a:t>)</a:t>
            </a:r>
          </a:p>
          <a:p>
            <a:endParaRPr lang="en-GB" sz="2200" dirty="0"/>
          </a:p>
          <a:p>
            <a:endParaRPr lang="en-GB" sz="2000" dirty="0" smtClean="0"/>
          </a:p>
          <a:p>
            <a:endParaRPr lang="en-GB" sz="2800" dirty="0" smtClean="0"/>
          </a:p>
          <a:p>
            <a:endParaRPr lang="en-GB" sz="2800" dirty="0"/>
          </a:p>
          <a:p>
            <a:endParaRPr lang="en-GB" sz="28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6</a:t>
            </a:fld>
            <a:endParaRPr lang="en-US"/>
          </a:p>
        </p:txBody>
      </p:sp>
    </p:spTree>
    <p:extLst>
      <p:ext uri="{BB962C8B-B14F-4D97-AF65-F5344CB8AC3E}">
        <p14:creationId xmlns:p14="http://schemas.microsoft.com/office/powerpoint/2010/main" val="256855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application blocking</a:t>
            </a:r>
            <a:endParaRPr lang="en-GB"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129270995"/>
              </p:ext>
            </p:extLst>
          </p:nvPr>
        </p:nvGraphicFramePr>
        <p:xfrm>
          <a:off x="395536" y="1844824"/>
          <a:ext cx="8219256" cy="350102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7</a:t>
            </a:fld>
            <a:endParaRPr lang="en-GB"/>
          </a:p>
        </p:txBody>
      </p:sp>
      <p:sp>
        <p:nvSpPr>
          <p:cNvPr id="11" name="Rectangle 10"/>
          <p:cNvSpPr/>
          <p:nvPr/>
        </p:nvSpPr>
        <p:spPr>
          <a:xfrm>
            <a:off x="3419872" y="5373216"/>
            <a:ext cx="26642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of trusts</a:t>
            </a:r>
            <a:endParaRPr lang="en-GB" dirty="0">
              <a:solidFill>
                <a:schemeClr val="tx1"/>
              </a:solidFill>
            </a:endParaRPr>
          </a:p>
        </p:txBody>
      </p:sp>
      <p:sp>
        <p:nvSpPr>
          <p:cNvPr id="13" name="Rectangle 12"/>
          <p:cNvSpPr/>
          <p:nvPr/>
        </p:nvSpPr>
        <p:spPr>
          <a:xfrm>
            <a:off x="1547664" y="5398132"/>
            <a:ext cx="5790724" cy="983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smtClean="0">
                <a:solidFill>
                  <a:schemeClr val="tx1"/>
                </a:solidFill>
              </a:rPr>
              <a:t>SHALL IT subgroup survey of NHS librarians (2008)</a:t>
            </a:r>
            <a:r>
              <a:rPr lang="en-GB" i="1" dirty="0" smtClean="0"/>
              <a:t>)</a:t>
            </a:r>
          </a:p>
        </p:txBody>
      </p:sp>
      <p:sp>
        <p:nvSpPr>
          <p:cNvPr id="14" name="Rectangle 13"/>
          <p:cNvSpPr/>
          <p:nvPr/>
        </p:nvSpPr>
        <p:spPr>
          <a:xfrm>
            <a:off x="395536" y="2420888"/>
            <a:ext cx="144016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a:t>
            </a:r>
            <a:r>
              <a:rPr lang="en-GB" sz="1400" i="1" dirty="0" smtClean="0"/>
              <a:t>’core content’ </a:t>
            </a:r>
          </a:p>
          <a:p>
            <a:pPr algn="ctr"/>
            <a:r>
              <a:rPr lang="en-GB" sz="1400" i="1" dirty="0" smtClean="0"/>
              <a:t>or </a:t>
            </a:r>
            <a:r>
              <a:rPr lang="en-GB" sz="1400" i="1" dirty="0"/>
              <a:t>locally purchased</a:t>
            </a:r>
          </a:p>
        </p:txBody>
      </p:sp>
      <p:sp>
        <p:nvSpPr>
          <p:cNvPr id="15" name="Rectangle 14"/>
          <p:cNvSpPr/>
          <p:nvPr/>
        </p:nvSpPr>
        <p:spPr>
          <a:xfrm>
            <a:off x="467544" y="1556792"/>
            <a:ext cx="151216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srgbClr val="C00000"/>
                </a:solidFill>
              </a:rPr>
              <a:t>Impacts</a:t>
            </a:r>
            <a:endParaRPr lang="en-GB" sz="2400" dirty="0">
              <a:solidFill>
                <a:srgbClr val="C00000"/>
              </a:solidFill>
            </a:endParaRPr>
          </a:p>
        </p:txBody>
      </p:sp>
    </p:spTree>
    <p:extLst>
      <p:ext uri="{BB962C8B-B14F-4D97-AF65-F5344CB8AC3E}">
        <p14:creationId xmlns:p14="http://schemas.microsoft.com/office/powerpoint/2010/main" val="183248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questions / issues</a:t>
            </a:r>
            <a:endParaRPr lang="en-GB" dirty="0"/>
          </a:p>
        </p:txBody>
      </p:sp>
      <p:sp>
        <p:nvSpPr>
          <p:cNvPr id="3" name="Content Placeholder 2"/>
          <p:cNvSpPr>
            <a:spLocks noGrp="1"/>
          </p:cNvSpPr>
          <p:nvPr>
            <p:ph idx="1"/>
          </p:nvPr>
        </p:nvSpPr>
        <p:spPr/>
        <p:txBody>
          <a:bodyPr>
            <a:normAutofit/>
          </a:bodyPr>
          <a:lstStyle/>
          <a:p>
            <a:r>
              <a:rPr lang="en-GB" sz="2000" dirty="0" smtClean="0"/>
              <a:t>The </a:t>
            </a:r>
            <a:r>
              <a:rPr lang="en-GB" sz="2000" dirty="0"/>
              <a:t>nature and extent of restrictions on access to such applications within NHS organisations arising from organisational </a:t>
            </a:r>
            <a:r>
              <a:rPr lang="en-GB" sz="2000" dirty="0" smtClean="0"/>
              <a:t>policies</a:t>
            </a:r>
            <a:endParaRPr lang="en-GB" sz="2000" dirty="0"/>
          </a:p>
          <a:p>
            <a:r>
              <a:rPr lang="en-GB" sz="2000" dirty="0" smtClean="0"/>
              <a:t>Their </a:t>
            </a:r>
            <a:r>
              <a:rPr lang="en-GB" sz="2000" dirty="0"/>
              <a:t>impacts on professional information seeking and sharing, and working practices in </a:t>
            </a:r>
            <a:r>
              <a:rPr lang="en-GB" sz="2000" dirty="0" smtClean="0"/>
              <a:t>general</a:t>
            </a:r>
            <a:endParaRPr lang="en-GB" sz="2000" dirty="0"/>
          </a:p>
          <a:p>
            <a:r>
              <a:rPr lang="en-GB" sz="2000" dirty="0" smtClean="0"/>
              <a:t>The attitudes, professional norms, presuppositions and practices which bear on how social media policy is implemented within NHS trusts, in relation to overall organisational strategies</a:t>
            </a:r>
            <a:endParaRPr lang="en-GB" sz="2000"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8</a:t>
            </a:fld>
            <a:endParaRPr lang="en-US"/>
          </a:p>
        </p:txBody>
      </p:sp>
      <p:cxnSp>
        <p:nvCxnSpPr>
          <p:cNvPr id="7" name="Straight Connector 6"/>
          <p:cNvCxnSpPr/>
          <p:nvPr/>
        </p:nvCxnSpPr>
        <p:spPr>
          <a:xfrm>
            <a:off x="755576" y="4149080"/>
            <a:ext cx="7416824" cy="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3568" y="4365104"/>
            <a:ext cx="6912768" cy="1477328"/>
          </a:xfrm>
          <a:prstGeom prst="rect">
            <a:avLst/>
          </a:prstGeom>
          <a:ln>
            <a:noFill/>
          </a:ln>
        </p:spPr>
        <p:txBody>
          <a:bodyPr wrap="square">
            <a:spAutoFit/>
          </a:bodyPr>
          <a:lstStyle/>
          <a:p>
            <a:pPr marL="285750" indent="-285750">
              <a:buFont typeface="Arial" panose="020B0604020202020204" pitchFamily="34" charset="0"/>
              <a:buChar char="•"/>
            </a:pPr>
            <a:r>
              <a:rPr lang="en-GB" dirty="0" smtClean="0"/>
              <a:t>Rationales for restrictions</a:t>
            </a:r>
          </a:p>
          <a:p>
            <a:pPr marL="285750" indent="-285750">
              <a:buFont typeface="Arial" panose="020B0604020202020204" pitchFamily="34" charset="0"/>
              <a:buChar char="•"/>
            </a:pPr>
            <a:r>
              <a:rPr lang="en-GB" dirty="0" smtClean="0"/>
              <a:t>Differing </a:t>
            </a:r>
            <a:r>
              <a:rPr lang="en-GB" dirty="0"/>
              <a:t>stakeholder perspectives involved</a:t>
            </a:r>
          </a:p>
          <a:p>
            <a:pPr marL="285750" indent="-285750">
              <a:buFont typeface="Arial" panose="020B0604020202020204" pitchFamily="34" charset="0"/>
              <a:buChar char="•"/>
            </a:pPr>
            <a:r>
              <a:rPr lang="en-GB" dirty="0"/>
              <a:t>Attitudes to / assumptions about </a:t>
            </a:r>
            <a:r>
              <a:rPr lang="en-GB" dirty="0" smtClean="0"/>
              <a:t>(information governance) risk</a:t>
            </a:r>
            <a:endParaRPr lang="en-GB" dirty="0"/>
          </a:p>
          <a:p>
            <a:pPr marL="285750" indent="-285750">
              <a:buFont typeface="Arial" panose="020B0604020202020204" pitchFamily="34" charset="0"/>
              <a:buChar char="•"/>
            </a:pPr>
            <a:r>
              <a:rPr lang="en-GB" dirty="0" smtClean="0"/>
              <a:t>Usage of </a:t>
            </a:r>
            <a:r>
              <a:rPr lang="en-GB" dirty="0"/>
              <a:t>mobile devices </a:t>
            </a:r>
            <a:r>
              <a:rPr lang="en-GB" dirty="0" smtClean="0"/>
              <a:t>by </a:t>
            </a:r>
            <a:r>
              <a:rPr lang="en-GB" dirty="0"/>
              <a:t>health professionals to access social media</a:t>
            </a:r>
          </a:p>
        </p:txBody>
      </p:sp>
    </p:spTree>
    <p:extLst>
      <p:ext uri="{BB962C8B-B14F-4D97-AF65-F5344CB8AC3E}">
        <p14:creationId xmlns:p14="http://schemas.microsoft.com/office/powerpoint/2010/main" val="208802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Methodology and methods</a:t>
            </a:r>
            <a:endParaRPr lang="en-GB" dirty="0"/>
          </a:p>
        </p:txBody>
      </p:sp>
      <p:sp>
        <p:nvSpPr>
          <p:cNvPr id="3" name="Content Placeholder 2"/>
          <p:cNvSpPr>
            <a:spLocks noGrp="1"/>
          </p:cNvSpPr>
          <p:nvPr>
            <p:ph idx="1"/>
          </p:nvPr>
        </p:nvSpPr>
        <p:spPr>
          <a:xfrm>
            <a:off x="457200" y="1556792"/>
            <a:ext cx="8229600" cy="4525963"/>
          </a:xfrm>
        </p:spPr>
        <p:txBody>
          <a:bodyPr>
            <a:normAutofit fontScale="92500" lnSpcReduction="20000"/>
          </a:bodyPr>
          <a:lstStyle/>
          <a:p>
            <a:pPr marL="0" indent="0">
              <a:buNone/>
            </a:pPr>
            <a:r>
              <a:rPr lang="en-GB" dirty="0" smtClean="0">
                <a:solidFill>
                  <a:srgbClr val="C00000"/>
                </a:solidFill>
              </a:rPr>
              <a:t>Exploratory case study</a:t>
            </a:r>
          </a:p>
          <a:p>
            <a:r>
              <a:rPr lang="en-GB" dirty="0" smtClean="0"/>
              <a:t>Unit(s) of analysis</a:t>
            </a:r>
          </a:p>
          <a:p>
            <a:pPr lvl="1"/>
            <a:r>
              <a:rPr lang="en-GB" dirty="0" smtClean="0"/>
              <a:t>One or more NHS trusts of different types (district general hospital + community services, mental health, teaching hospital)</a:t>
            </a:r>
          </a:p>
          <a:p>
            <a:r>
              <a:rPr lang="en-GB" dirty="0" smtClean="0"/>
              <a:t>Methods </a:t>
            </a:r>
          </a:p>
          <a:p>
            <a:pPr lvl="1"/>
            <a:r>
              <a:rPr lang="en-GB" dirty="0" smtClean="0"/>
              <a:t>Semi-structured interviews with key informants (10+ per trust) </a:t>
            </a:r>
          </a:p>
          <a:p>
            <a:pPr lvl="2"/>
            <a:r>
              <a:rPr lang="en-GB" dirty="0"/>
              <a:t>selected via purposive / snowball sampling</a:t>
            </a:r>
          </a:p>
          <a:p>
            <a:pPr lvl="2"/>
            <a:r>
              <a:rPr lang="en-GB" dirty="0" smtClean="0"/>
              <a:t>representing a variety of perspectives:</a:t>
            </a:r>
          </a:p>
          <a:p>
            <a:pPr lvl="3"/>
            <a:r>
              <a:rPr lang="en-GB" sz="2200" dirty="0" smtClean="0"/>
              <a:t>Clinician education and staff development</a:t>
            </a:r>
          </a:p>
          <a:p>
            <a:pPr lvl="3"/>
            <a:r>
              <a:rPr lang="en-GB" sz="2000" dirty="0" smtClean="0"/>
              <a:t>Library and information </a:t>
            </a:r>
          </a:p>
          <a:p>
            <a:pPr lvl="3"/>
            <a:r>
              <a:rPr lang="en-GB" sz="2000" dirty="0" smtClean="0"/>
              <a:t>Communications</a:t>
            </a:r>
          </a:p>
          <a:p>
            <a:pPr lvl="3"/>
            <a:r>
              <a:rPr lang="en-GB" sz="2000" dirty="0" smtClean="0"/>
              <a:t>Information governance</a:t>
            </a:r>
          </a:p>
          <a:p>
            <a:pPr lvl="3"/>
            <a:r>
              <a:rPr lang="en-GB" sz="2000" dirty="0" smtClean="0"/>
              <a:t>IT management, esp. network security and PC support</a:t>
            </a:r>
          </a:p>
          <a:p>
            <a:pPr lvl="3"/>
            <a:r>
              <a:rPr lang="en-GB" sz="2000" dirty="0" smtClean="0"/>
              <a:t>Human resources </a:t>
            </a:r>
          </a:p>
          <a:p>
            <a:pPr lvl="3"/>
            <a:r>
              <a:rPr lang="en-GB" sz="2000" dirty="0" smtClean="0"/>
              <a:t>Workforce </a:t>
            </a:r>
            <a:r>
              <a:rPr lang="en-GB" sz="2000" dirty="0"/>
              <a:t>development </a:t>
            </a:r>
            <a:endParaRPr lang="en-GB" sz="2000" dirty="0" smtClean="0"/>
          </a:p>
          <a:p>
            <a:pPr marL="365760" lvl="1" indent="0">
              <a:buNone/>
            </a:pPr>
            <a:endParaRPr lang="en-GB" dirty="0" smtClean="0"/>
          </a:p>
          <a:p>
            <a:pPr lvl="1"/>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7010400" y="6311900"/>
            <a:ext cx="2133600" cy="365125"/>
          </a:xfrm>
          <a:prstGeom prst="rect">
            <a:avLst/>
          </a:prstGeom>
        </p:spPr>
        <p:txBody>
          <a:bodyPr/>
          <a:lstStyle/>
          <a:p>
            <a:fld id="{C32572BB-6EB4-4367-8BB6-9FA8715E72FC}" type="slidenum">
              <a:rPr lang="en-GB" smtClean="0"/>
              <a:t>9</a:t>
            </a:fld>
            <a:endParaRPr lang="en-GB"/>
          </a:p>
        </p:txBody>
      </p:sp>
    </p:spTree>
    <p:extLst>
      <p:ext uri="{BB962C8B-B14F-4D97-AF65-F5344CB8AC3E}">
        <p14:creationId xmlns:p14="http://schemas.microsoft.com/office/powerpoint/2010/main" val="2002168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10498</TotalTime>
  <Words>1856</Words>
  <Application>Microsoft Office PowerPoint</Application>
  <PresentationFormat>On-screen Show (4:3)</PresentationFormat>
  <Paragraphs>331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PowerPoint Presentation</vt:lpstr>
      <vt:lpstr>PowerPoint Presentation</vt:lpstr>
      <vt:lpstr>Overview</vt:lpstr>
      <vt:lpstr>Introduction and background</vt:lpstr>
      <vt:lpstr>Web 2.0 and social media - definitions</vt:lpstr>
      <vt:lpstr>Web 2.0 and social media - definitions</vt:lpstr>
      <vt:lpstr>Web application blocking</vt:lpstr>
      <vt:lpstr>Research questions / issues</vt:lpstr>
      <vt:lpstr>Methodology and methods</vt:lpstr>
      <vt:lpstr>Methodology and methods</vt:lpstr>
      <vt:lpstr>Availability: Web 2.0</vt:lpstr>
      <vt:lpstr>Availability: social media</vt:lpstr>
      <vt:lpstr>Perceived risks / reasons for non-use</vt:lpstr>
      <vt:lpstr>Perceived benefits / existing uses</vt:lpstr>
      <vt:lpstr>General findings</vt:lpstr>
      <vt:lpstr>PowerPoint Presentation</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dc:creator>
  <cp:lastModifiedBy>Catherine</cp:lastModifiedBy>
  <cp:revision>397</cp:revision>
  <cp:lastPrinted>2015-07-06T20:16:01Z</cp:lastPrinted>
  <dcterms:created xsi:type="dcterms:W3CDTF">2013-09-13T08:17:50Z</dcterms:created>
  <dcterms:modified xsi:type="dcterms:W3CDTF">2015-07-08T07:48:20Z</dcterms:modified>
</cp:coreProperties>
</file>