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85" r:id="rId1"/>
  </p:sldMasterIdLst>
  <p:notesMasterIdLst>
    <p:notesMasterId r:id="rId25"/>
  </p:notesMasterIdLst>
  <p:handoutMasterIdLst>
    <p:handoutMasterId r:id="rId26"/>
  </p:handoutMasterIdLst>
  <p:sldIdLst>
    <p:sldId id="309" r:id="rId2"/>
    <p:sldId id="326" r:id="rId3"/>
    <p:sldId id="324" r:id="rId4"/>
    <p:sldId id="257" r:id="rId5"/>
    <p:sldId id="322" r:id="rId6"/>
    <p:sldId id="318" r:id="rId7"/>
    <p:sldId id="311" r:id="rId8"/>
    <p:sldId id="323" r:id="rId9"/>
    <p:sldId id="294" r:id="rId10"/>
    <p:sldId id="295" r:id="rId11"/>
    <p:sldId id="319" r:id="rId12"/>
    <p:sldId id="320" r:id="rId13"/>
    <p:sldId id="327" r:id="rId14"/>
    <p:sldId id="328" r:id="rId15"/>
    <p:sldId id="321" r:id="rId16"/>
    <p:sldId id="329" r:id="rId17"/>
    <p:sldId id="330" r:id="rId18"/>
    <p:sldId id="331" r:id="rId19"/>
    <p:sldId id="333" r:id="rId20"/>
    <p:sldId id="297" r:id="rId21"/>
    <p:sldId id="298" r:id="rId22"/>
    <p:sldId id="325" r:id="rId23"/>
    <p:sldId id="31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ter Bath" initials="" lastIdx="5" clrIdx="0"/>
  <p:cmAuthor id="1" name="Catherine" initials="C M"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B850"/>
    <a:srgbClr val="808080"/>
    <a:srgbClr val="405A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6378" autoAdjust="0"/>
    <p:restoredTop sz="83252" autoAdjust="0"/>
  </p:normalViewPr>
  <p:slideViewPr>
    <p:cSldViewPr>
      <p:cViewPr varScale="1">
        <p:scale>
          <a:sx n="90" d="100"/>
          <a:sy n="90" d="100"/>
        </p:scale>
        <p:origin x="-1182" y="-108"/>
      </p:cViewPr>
      <p:guideLst>
        <p:guide orient="horz" pos="2160"/>
        <p:guide pos="2880"/>
      </p:guideLst>
    </p:cSldViewPr>
  </p:slideViewPr>
  <p:notesTextViewPr>
    <p:cViewPr>
      <p:scale>
        <a:sx n="1" d="1"/>
        <a:sy n="1" d="1"/>
      </p:scale>
      <p:origin x="0" y="0"/>
    </p:cViewPr>
  </p:notesTextViewPr>
  <p:sorterViewPr>
    <p:cViewPr>
      <p:scale>
        <a:sx n="100" d="100"/>
        <a:sy n="100" d="100"/>
      </p:scale>
      <p:origin x="0" y="1608"/>
    </p:cViewPr>
  </p:sorterViewPr>
  <p:notesViewPr>
    <p:cSldViewPr>
      <p:cViewPr varScale="1">
        <p:scale>
          <a:sx n="82" d="100"/>
          <a:sy n="82" d="100"/>
        </p:scale>
        <p:origin x="-2004" y="-102"/>
      </p:cViewPr>
      <p:guideLst>
        <p:guide orient="horz" pos="2880"/>
        <p:guide pos="215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invertIfNegative val="0"/>
          <c:cat>
            <c:strRef>
              <c:f>Sheet1!$C$10:$C$17</c:f>
              <c:strCache>
                <c:ptCount val="8"/>
                <c:pt idx="0">
                  <c:v>Social networking applications</c:v>
                </c:pt>
                <c:pt idx="1">
                  <c:v>Wikis and blogs </c:v>
                </c:pt>
                <c:pt idx="2">
                  <c:v>Communication tools </c:v>
                </c:pt>
                <c:pt idx="3">
                  <c:v>Discussion forums</c:v>
                </c:pt>
                <c:pt idx="4">
                  <c:v>Webmail </c:v>
                </c:pt>
                <c:pt idx="5">
                  <c:v>E-journals* </c:v>
                </c:pt>
                <c:pt idx="6">
                  <c:v>E-books* </c:v>
                </c:pt>
                <c:pt idx="7">
                  <c:v>Online databases </c:v>
                </c:pt>
              </c:strCache>
            </c:strRef>
          </c:cat>
          <c:val>
            <c:numRef>
              <c:f>Sheet1!$D$10:$D$17</c:f>
              <c:numCache>
                <c:formatCode>General</c:formatCode>
                <c:ptCount val="8"/>
              </c:numCache>
            </c:numRef>
          </c:val>
        </c:ser>
        <c:ser>
          <c:idx val="1"/>
          <c:order val="1"/>
          <c:invertIfNegative val="0"/>
          <c:cat>
            <c:strRef>
              <c:f>Sheet1!$C$10:$C$17</c:f>
              <c:strCache>
                <c:ptCount val="8"/>
                <c:pt idx="0">
                  <c:v>Social networking applications</c:v>
                </c:pt>
                <c:pt idx="1">
                  <c:v>Wikis and blogs </c:v>
                </c:pt>
                <c:pt idx="2">
                  <c:v>Communication tools </c:v>
                </c:pt>
                <c:pt idx="3">
                  <c:v>Discussion forums</c:v>
                </c:pt>
                <c:pt idx="4">
                  <c:v>Webmail </c:v>
                </c:pt>
                <c:pt idx="5">
                  <c:v>E-journals* </c:v>
                </c:pt>
                <c:pt idx="6">
                  <c:v>E-books* </c:v>
                </c:pt>
                <c:pt idx="7">
                  <c:v>Online databases </c:v>
                </c:pt>
              </c:strCache>
            </c:strRef>
          </c:cat>
          <c:val>
            <c:numRef>
              <c:f>Sheet1!$E$10:$E$17</c:f>
              <c:numCache>
                <c:formatCode>General</c:formatCode>
                <c:ptCount val="8"/>
              </c:numCache>
            </c:numRef>
          </c:val>
        </c:ser>
        <c:ser>
          <c:idx val="2"/>
          <c:order val="2"/>
          <c:invertIfNegative val="0"/>
          <c:cat>
            <c:strRef>
              <c:f>Sheet1!$C$10:$C$17</c:f>
              <c:strCache>
                <c:ptCount val="8"/>
                <c:pt idx="0">
                  <c:v>Social networking applications</c:v>
                </c:pt>
                <c:pt idx="1">
                  <c:v>Wikis and blogs </c:v>
                </c:pt>
                <c:pt idx="2">
                  <c:v>Communication tools </c:v>
                </c:pt>
                <c:pt idx="3">
                  <c:v>Discussion forums</c:v>
                </c:pt>
                <c:pt idx="4">
                  <c:v>Webmail </c:v>
                </c:pt>
                <c:pt idx="5">
                  <c:v>E-journals* </c:v>
                </c:pt>
                <c:pt idx="6">
                  <c:v>E-books* </c:v>
                </c:pt>
                <c:pt idx="7">
                  <c:v>Online databases </c:v>
                </c:pt>
              </c:strCache>
            </c:strRef>
          </c:cat>
          <c:val>
            <c:numRef>
              <c:f>Sheet1!$F$10:$F$17</c:f>
              <c:numCache>
                <c:formatCode>General</c:formatCode>
                <c:ptCount val="8"/>
              </c:numCache>
            </c:numRef>
          </c:val>
        </c:ser>
        <c:ser>
          <c:idx val="3"/>
          <c:order val="3"/>
          <c:spPr>
            <a:solidFill>
              <a:srgbClr val="FFFF00"/>
            </a:solidFill>
            <a:ln>
              <a:solidFill>
                <a:schemeClr val="tx2"/>
              </a:solidFill>
            </a:ln>
          </c:spPr>
          <c:invertIfNegative val="0"/>
          <c:dLbls>
            <c:txPr>
              <a:bodyPr/>
              <a:lstStyle/>
              <a:p>
                <a:pPr>
                  <a:defRPr sz="1750" baseline="0"/>
                </a:pPr>
                <a:endParaRPr lang="en-US"/>
              </a:p>
            </c:txPr>
            <c:showLegendKey val="0"/>
            <c:showVal val="1"/>
            <c:showCatName val="0"/>
            <c:showSerName val="0"/>
            <c:showPercent val="0"/>
            <c:showBubbleSize val="0"/>
            <c:showLeaderLines val="0"/>
          </c:dLbls>
          <c:cat>
            <c:strRef>
              <c:f>Sheet1!$C$10:$C$17</c:f>
              <c:strCache>
                <c:ptCount val="8"/>
                <c:pt idx="0">
                  <c:v>Social networking applications</c:v>
                </c:pt>
                <c:pt idx="1">
                  <c:v>Wikis and blogs </c:v>
                </c:pt>
                <c:pt idx="2">
                  <c:v>Communication tools </c:v>
                </c:pt>
                <c:pt idx="3">
                  <c:v>Discussion forums</c:v>
                </c:pt>
                <c:pt idx="4">
                  <c:v>Webmail </c:v>
                </c:pt>
                <c:pt idx="5">
                  <c:v>E-journals* </c:v>
                </c:pt>
                <c:pt idx="6">
                  <c:v>E-books* </c:v>
                </c:pt>
                <c:pt idx="7">
                  <c:v>Online databases </c:v>
                </c:pt>
              </c:strCache>
            </c:strRef>
          </c:cat>
          <c:val>
            <c:numRef>
              <c:f>Sheet1!$G$10:$G$17</c:f>
              <c:numCache>
                <c:formatCode>General</c:formatCode>
                <c:ptCount val="8"/>
                <c:pt idx="0">
                  <c:v>77</c:v>
                </c:pt>
                <c:pt idx="1">
                  <c:v>57</c:v>
                </c:pt>
                <c:pt idx="2">
                  <c:v>51</c:v>
                </c:pt>
                <c:pt idx="3">
                  <c:v>69</c:v>
                </c:pt>
                <c:pt idx="4">
                  <c:v>35</c:v>
                </c:pt>
                <c:pt idx="5">
                  <c:v>25</c:v>
                </c:pt>
                <c:pt idx="6">
                  <c:v>11</c:v>
                </c:pt>
                <c:pt idx="7">
                  <c:v>9</c:v>
                </c:pt>
              </c:numCache>
            </c:numRef>
          </c:val>
        </c:ser>
        <c:dLbls>
          <c:showLegendKey val="0"/>
          <c:showVal val="0"/>
          <c:showCatName val="0"/>
          <c:showSerName val="0"/>
          <c:showPercent val="0"/>
          <c:showBubbleSize val="0"/>
        </c:dLbls>
        <c:gapWidth val="150"/>
        <c:axId val="142742272"/>
        <c:axId val="142743808"/>
      </c:barChart>
      <c:catAx>
        <c:axId val="142742272"/>
        <c:scaling>
          <c:orientation val="minMax"/>
        </c:scaling>
        <c:delete val="0"/>
        <c:axPos val="l"/>
        <c:majorTickMark val="out"/>
        <c:minorTickMark val="none"/>
        <c:tickLblPos val="nextTo"/>
        <c:txPr>
          <a:bodyPr/>
          <a:lstStyle/>
          <a:p>
            <a:pPr>
              <a:defRPr sz="1750" baseline="0"/>
            </a:pPr>
            <a:endParaRPr lang="en-US"/>
          </a:p>
        </c:txPr>
        <c:crossAx val="142743808"/>
        <c:crosses val="autoZero"/>
        <c:auto val="1"/>
        <c:lblAlgn val="ctr"/>
        <c:lblOffset val="100"/>
        <c:noMultiLvlLbl val="0"/>
      </c:catAx>
      <c:valAx>
        <c:axId val="142743808"/>
        <c:scaling>
          <c:orientation val="minMax"/>
        </c:scaling>
        <c:delete val="0"/>
        <c:axPos val="b"/>
        <c:majorGridlines/>
        <c:numFmt formatCode="General" sourceLinked="1"/>
        <c:majorTickMark val="out"/>
        <c:minorTickMark val="none"/>
        <c:tickLblPos val="nextTo"/>
        <c:txPr>
          <a:bodyPr/>
          <a:lstStyle/>
          <a:p>
            <a:pPr>
              <a:defRPr sz="1600" baseline="0"/>
            </a:pPr>
            <a:endParaRPr lang="en-US"/>
          </a:p>
        </c:txPr>
        <c:crossAx val="142742272"/>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799238" cy="592156"/>
          </a:xfrm>
          <a:prstGeom prst="rect">
            <a:avLst/>
          </a:prstGeom>
        </p:spPr>
        <p:txBody>
          <a:bodyPr vert="horz" lIns="91440" tIns="45720" rIns="91440" bIns="45720" rtlCol="0"/>
          <a:lstStyle>
            <a:lvl1pPr algn="l">
              <a:defRPr sz="1200"/>
            </a:lvl1pPr>
          </a:lstStyle>
          <a:p>
            <a:r>
              <a:rPr lang="en-GB" b="1" dirty="0">
                <a:latin typeface="Arial" panose="020B0604020202020204" pitchFamily="34" charset="0"/>
                <a:cs typeface="Arial" panose="020B0604020202020204" pitchFamily="34" charset="0"/>
              </a:rPr>
              <a:t>Access to and use of Web 2.0 and social media applications within the NHS in England</a:t>
            </a:r>
            <a:endParaRPr lang="en-GB" dirty="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3884614" y="0"/>
            <a:ext cx="2971800" cy="457200"/>
          </a:xfrm>
          <a:prstGeom prst="rect">
            <a:avLst/>
          </a:prstGeom>
        </p:spPr>
        <p:txBody>
          <a:bodyPr vert="horz" lIns="91440" tIns="45720" rIns="91440" bIns="45720" rtlCol="0"/>
          <a:lstStyle>
            <a:lvl1pPr algn="r">
              <a:defRPr sz="1200"/>
            </a:lvl1pPr>
          </a:lstStyle>
          <a:p>
            <a:r>
              <a:rPr lang="en-GB" dirty="0" smtClean="0"/>
              <a:t>04/02/2015</a:t>
            </a:r>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dirty="0" smtClean="0"/>
              <a:t>Catherine  Ebenezer</a:t>
            </a:r>
          </a:p>
          <a:p>
            <a:r>
              <a:rPr lang="en-GB" dirty="0" smtClean="0"/>
              <a:t>University of </a:t>
            </a:r>
            <a:r>
              <a:rPr lang="en-GB" dirty="0" err="1" smtClean="0"/>
              <a:t>Sheffleld</a:t>
            </a:r>
            <a:endParaRPr lang="en-GB" dirty="0"/>
          </a:p>
        </p:txBody>
      </p:sp>
      <p:sp>
        <p:nvSpPr>
          <p:cNvPr id="5" name="Slide Number Placeholder 4"/>
          <p:cNvSpPr>
            <a:spLocks noGrp="1"/>
          </p:cNvSpPr>
          <p:nvPr>
            <p:ph type="sldNum" sz="quarter" idx="3"/>
          </p:nvPr>
        </p:nvSpPr>
        <p:spPr>
          <a:xfrm>
            <a:off x="3884614" y="8685213"/>
            <a:ext cx="2971800" cy="457200"/>
          </a:xfrm>
          <a:prstGeom prst="rect">
            <a:avLst/>
          </a:prstGeom>
        </p:spPr>
        <p:txBody>
          <a:bodyPr vert="horz" lIns="91440" tIns="45720" rIns="91440" bIns="45720" rtlCol="0" anchor="b"/>
          <a:lstStyle>
            <a:lvl1pPr algn="r">
              <a:defRPr sz="1200"/>
            </a:lvl1pPr>
          </a:lstStyle>
          <a:p>
            <a:fld id="{3A698B76-D736-4243-96F3-6262701250A6}" type="slidenum">
              <a:rPr lang="en-GB" smtClean="0"/>
              <a:t>‹#›</a:t>
            </a:fld>
            <a:endParaRPr lang="en-GB"/>
          </a:p>
        </p:txBody>
      </p:sp>
    </p:spTree>
    <p:extLst>
      <p:ext uri="{BB962C8B-B14F-4D97-AF65-F5344CB8AC3E}">
        <p14:creationId xmlns:p14="http://schemas.microsoft.com/office/powerpoint/2010/main" val="17110814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4" y="0"/>
            <a:ext cx="2971800" cy="457200"/>
          </a:xfrm>
          <a:prstGeom prst="rect">
            <a:avLst/>
          </a:prstGeom>
        </p:spPr>
        <p:txBody>
          <a:bodyPr vert="horz" lIns="91440" tIns="45720" rIns="91440" bIns="45720" rtlCol="0"/>
          <a:lstStyle>
            <a:lvl1pPr algn="r">
              <a:defRPr sz="1200"/>
            </a:lvl1pPr>
          </a:lstStyle>
          <a:p>
            <a:fld id="{F7A772BC-097B-42A9-84AB-166F613F3D9F}" type="datetimeFigureOut">
              <a:rPr lang="en-GB" smtClean="0"/>
              <a:t>05/03/2016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1"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4" y="8685213"/>
            <a:ext cx="2971800" cy="457200"/>
          </a:xfrm>
          <a:prstGeom prst="rect">
            <a:avLst/>
          </a:prstGeom>
        </p:spPr>
        <p:txBody>
          <a:bodyPr vert="horz" lIns="91440" tIns="45720" rIns="91440" bIns="45720" rtlCol="0" anchor="b"/>
          <a:lstStyle>
            <a:lvl1pPr algn="r">
              <a:defRPr sz="1200"/>
            </a:lvl1pPr>
          </a:lstStyle>
          <a:p>
            <a:fld id="{32D9A615-B339-4298-99CE-5C1C84319FCF}" type="slidenum">
              <a:rPr lang="en-GB" smtClean="0"/>
              <a:t>‹#›</a:t>
            </a:fld>
            <a:endParaRPr lang="en-GB"/>
          </a:p>
        </p:txBody>
      </p:sp>
    </p:spTree>
    <p:extLst>
      <p:ext uri="{BB962C8B-B14F-4D97-AF65-F5344CB8AC3E}">
        <p14:creationId xmlns:p14="http://schemas.microsoft.com/office/powerpoint/2010/main" val="1962691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Access to and use of Web 2.0 and social media applications within the NHS in England: the role and impact of organisational culture, information governance, and communications policy </a:t>
            </a:r>
            <a:endParaRPr lang="en-GB" dirty="0"/>
          </a:p>
        </p:txBody>
      </p:sp>
      <p:sp>
        <p:nvSpPr>
          <p:cNvPr id="4" name="Slide Number Placeholder 3"/>
          <p:cNvSpPr>
            <a:spLocks noGrp="1"/>
          </p:cNvSpPr>
          <p:nvPr>
            <p:ph type="sldNum" sz="quarter" idx="10"/>
          </p:nvPr>
        </p:nvSpPr>
        <p:spPr/>
        <p:txBody>
          <a:bodyPr/>
          <a:lstStyle/>
          <a:p>
            <a:fld id="{32D9A615-B339-4298-99CE-5C1C84319FCF}" type="slidenum">
              <a:rPr lang="en-GB" smtClean="0"/>
              <a:t>1</a:t>
            </a:fld>
            <a:endParaRPr lang="en-GB"/>
          </a:p>
        </p:txBody>
      </p:sp>
    </p:spTree>
    <p:extLst>
      <p:ext uri="{BB962C8B-B14F-4D97-AF65-F5344CB8AC3E}">
        <p14:creationId xmlns:p14="http://schemas.microsoft.com/office/powerpoint/2010/main" val="3857382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Have</a:t>
            </a:r>
            <a:r>
              <a:rPr lang="en-GB" baseline="0" dirty="0" smtClean="0"/>
              <a:t> conducted initial coding and categorisation of interview material</a:t>
            </a:r>
            <a:br>
              <a:rPr lang="en-GB" baseline="0" dirty="0" smtClean="0"/>
            </a:br>
            <a:r>
              <a:rPr lang="en-GB" baseline="0" dirty="0" smtClean="0"/>
              <a:t>Not conducted systematic documentary analysis – has been ad hoc</a:t>
            </a:r>
          </a:p>
          <a:p>
            <a:endParaRPr lang="en-GB" baseline="0" dirty="0" smtClean="0"/>
          </a:p>
          <a:p>
            <a:r>
              <a:rPr lang="en-GB" baseline="0" dirty="0" smtClean="0"/>
              <a:t>Thematic analysis did not work out the way I had envisaged! Had originally intended to carry out a framework analysis. However, the data appeared to be too ‘granular’ and detailed for this / didn’t seem to fit. Eventually my results were structured in a matrix format – major research themes vs. interview topics – as recommended by my supervisors.</a:t>
            </a:r>
          </a:p>
          <a:p>
            <a:endParaRPr lang="en-GB" dirty="0"/>
          </a:p>
        </p:txBody>
      </p:sp>
      <p:sp>
        <p:nvSpPr>
          <p:cNvPr id="4" name="Slide Number Placeholder 3"/>
          <p:cNvSpPr>
            <a:spLocks noGrp="1"/>
          </p:cNvSpPr>
          <p:nvPr>
            <p:ph type="sldNum" sz="quarter" idx="10"/>
          </p:nvPr>
        </p:nvSpPr>
        <p:spPr/>
        <p:txBody>
          <a:bodyPr/>
          <a:lstStyle/>
          <a:p>
            <a:fld id="{32D9A615-B339-4298-99CE-5C1C84319FCF}" type="slidenum">
              <a:rPr lang="en-GB" smtClean="0"/>
              <a:t>10</a:t>
            </a:fld>
            <a:endParaRPr lang="en-GB"/>
          </a:p>
        </p:txBody>
      </p:sp>
    </p:spTree>
    <p:extLst>
      <p:ext uri="{BB962C8B-B14F-4D97-AF65-F5344CB8AC3E}">
        <p14:creationId xmlns:p14="http://schemas.microsoft.com/office/powerpoint/2010/main" val="31635506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Not</a:t>
            </a:r>
            <a:r>
              <a:rPr lang="en-GB" baseline="0" dirty="0" smtClean="0"/>
              <a:t> always easy to establish availability of particular applications in course of interviews – told different things by different people</a:t>
            </a:r>
            <a:endParaRPr lang="en-GB" dirty="0" smtClean="0"/>
          </a:p>
          <a:p>
            <a:endParaRPr lang="en-GB" dirty="0" smtClean="0"/>
          </a:p>
          <a:p>
            <a:r>
              <a:rPr lang="en-GB" dirty="0" smtClean="0"/>
              <a:t>External</a:t>
            </a:r>
            <a:r>
              <a:rPr lang="en-GB" baseline="0" dirty="0" smtClean="0"/>
              <a:t> podcasts an important educational medium – but not always available – situation somewhat unclear</a:t>
            </a:r>
            <a:br>
              <a:rPr lang="en-GB" baseline="0" dirty="0" smtClean="0"/>
            </a:br>
            <a:r>
              <a:rPr lang="en-GB" baseline="0" dirty="0" smtClean="0"/>
              <a:t/>
            </a:r>
            <a:br>
              <a:rPr lang="en-GB" baseline="0" dirty="0" smtClean="0"/>
            </a:br>
            <a:r>
              <a:rPr lang="en-GB" baseline="0" dirty="0" smtClean="0"/>
              <a:t>File storage: limited in T1, Dropbox blocked in T4 but Google Docs available – IT manager would have liked to block it though</a:t>
            </a:r>
          </a:p>
          <a:p>
            <a:endParaRPr lang="en-GB" baseline="0" dirty="0" smtClean="0"/>
          </a:p>
          <a:p>
            <a:r>
              <a:rPr lang="en-GB" dirty="0" smtClean="0"/>
              <a:t>No other significant problems</a:t>
            </a:r>
            <a:endParaRPr lang="en-GB" dirty="0"/>
          </a:p>
        </p:txBody>
      </p:sp>
      <p:sp>
        <p:nvSpPr>
          <p:cNvPr id="4" name="Slide Number Placeholder 3"/>
          <p:cNvSpPr>
            <a:spLocks noGrp="1"/>
          </p:cNvSpPr>
          <p:nvPr>
            <p:ph type="sldNum" sz="quarter" idx="10"/>
          </p:nvPr>
        </p:nvSpPr>
        <p:spPr/>
        <p:txBody>
          <a:bodyPr/>
          <a:lstStyle/>
          <a:p>
            <a:fld id="{32D9A615-B339-4298-99CE-5C1C84319FCF}" type="slidenum">
              <a:rPr lang="en-GB" smtClean="0"/>
              <a:t>11</a:t>
            </a:fld>
            <a:endParaRPr lang="en-GB"/>
          </a:p>
        </p:txBody>
      </p:sp>
    </p:spTree>
    <p:extLst>
      <p:ext uri="{BB962C8B-B14F-4D97-AF65-F5344CB8AC3E}">
        <p14:creationId xmlns:p14="http://schemas.microsoft.com/office/powerpoint/2010/main" val="42573684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Areas</a:t>
            </a:r>
            <a:r>
              <a:rPr lang="en-GB" baseline="0" dirty="0" smtClean="0"/>
              <a:t> of concern highlighted in pink</a:t>
            </a:r>
            <a:br>
              <a:rPr lang="en-GB" baseline="0" dirty="0" smtClean="0"/>
            </a:br>
            <a:r>
              <a:rPr lang="en-GB" baseline="0" dirty="0" smtClean="0"/>
              <a:t/>
            </a:r>
            <a:br>
              <a:rPr lang="en-GB" baseline="0" dirty="0" smtClean="0"/>
            </a:br>
            <a:r>
              <a:rPr lang="en-GB" baseline="0" dirty="0" smtClean="0"/>
              <a:t>Blogs: T1 library unable to create blog, use of Twitter restricted (but social media policy now implemented and library able to use Twitter)</a:t>
            </a:r>
            <a:br>
              <a:rPr lang="en-GB" baseline="0" dirty="0" smtClean="0"/>
            </a:br>
            <a:r>
              <a:rPr lang="en-GB" baseline="0" dirty="0" smtClean="0"/>
              <a:t>T4 formerly unable to use WordPress; staff unable to access Twitter via trust network unless specifically enabled / authorised</a:t>
            </a:r>
          </a:p>
          <a:p>
            <a:endParaRPr lang="en-GB" baseline="0" dirty="0" smtClean="0"/>
          </a:p>
          <a:p>
            <a:r>
              <a:rPr lang="en-GB" baseline="0" dirty="0" smtClean="0"/>
              <a:t>Access to Prezi formerly blocked in T1 – now has time quota set – and blocked in T4</a:t>
            </a:r>
          </a:p>
          <a:p>
            <a:endParaRPr lang="en-GB" baseline="0" dirty="0" smtClean="0"/>
          </a:p>
          <a:p>
            <a:r>
              <a:rPr lang="en-GB" baseline="0" dirty="0" smtClean="0"/>
              <a:t>Status of YouTube unclear in T4 – reportedly available but reported as blocked by user. Restricted in T1, restricted access and bandwidth-limited in T3</a:t>
            </a:r>
            <a:endParaRPr lang="en-GB" dirty="0"/>
          </a:p>
        </p:txBody>
      </p:sp>
      <p:sp>
        <p:nvSpPr>
          <p:cNvPr id="4" name="Slide Number Placeholder 3"/>
          <p:cNvSpPr>
            <a:spLocks noGrp="1"/>
          </p:cNvSpPr>
          <p:nvPr>
            <p:ph type="sldNum" sz="quarter" idx="10"/>
          </p:nvPr>
        </p:nvSpPr>
        <p:spPr/>
        <p:txBody>
          <a:bodyPr/>
          <a:lstStyle/>
          <a:p>
            <a:fld id="{32D9A615-B339-4298-99CE-5C1C84319FCF}" type="slidenum">
              <a:rPr lang="en-GB" smtClean="0"/>
              <a:t>12</a:t>
            </a:fld>
            <a:endParaRPr lang="en-GB"/>
          </a:p>
        </p:txBody>
      </p:sp>
    </p:spTree>
    <p:extLst>
      <p:ext uri="{BB962C8B-B14F-4D97-AF65-F5344CB8AC3E}">
        <p14:creationId xmlns:p14="http://schemas.microsoft.com/office/powerpoint/2010/main" val="8713988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My findings here tied</a:t>
            </a:r>
            <a:r>
              <a:rPr lang="en-GB" baseline="0" dirty="0" smtClean="0"/>
              <a:t> in to some extent with professional norms around mobile device use</a:t>
            </a:r>
          </a:p>
          <a:p>
            <a:endParaRPr lang="en-GB" baseline="0" dirty="0" smtClean="0"/>
          </a:p>
          <a:p>
            <a:r>
              <a:rPr lang="en-GB" baseline="0" dirty="0" smtClean="0"/>
              <a:t>Breach of confidentiality </a:t>
            </a:r>
            <a:r>
              <a:rPr lang="en-GB" dirty="0" smtClean="0"/>
              <a:t> </a:t>
            </a:r>
            <a:r>
              <a:rPr lang="en-GB" baseline="0" dirty="0" smtClean="0"/>
              <a:t>the great fear</a:t>
            </a:r>
            <a:r>
              <a:rPr lang="en-GB" dirty="0" smtClean="0"/>
              <a:t> </a:t>
            </a:r>
            <a:r>
              <a:rPr lang="en-GB" baseline="0" dirty="0" smtClean="0"/>
              <a:t>– and of doing or saying anything online that might fall foul of information governance policies. </a:t>
            </a:r>
            <a:r>
              <a:rPr lang="en-GB" dirty="0"/>
              <a:t>Also much concerned about risk of failing to maintain appropriate professional boundaries in dealing with patients, carers or </a:t>
            </a:r>
            <a:r>
              <a:rPr lang="en-GB" dirty="0" smtClean="0"/>
              <a:t>students</a:t>
            </a:r>
            <a:endParaRPr lang="en-GB" baseline="0" dirty="0" smtClean="0"/>
          </a:p>
          <a:p>
            <a:endParaRPr lang="en-GB" baseline="0" dirty="0" smtClean="0"/>
          </a:p>
          <a:p>
            <a:r>
              <a:rPr lang="en-GB" baseline="0" dirty="0" smtClean="0"/>
              <a:t>NB Renaud and Goucher (2013) have documented the effects of threats of disciplinary sanctions in ensuring NHS staff compliance with information governance policies.</a:t>
            </a:r>
          </a:p>
          <a:p>
            <a:endParaRPr lang="en-GB" baseline="0" dirty="0" smtClean="0"/>
          </a:p>
          <a:p>
            <a:r>
              <a:rPr lang="en-GB" baseline="0" dirty="0" smtClean="0"/>
              <a:t>IN T1 a breach of confidentiality by a clinician via Facebook had led not only to her dismissal, but to a complete clampdown on social media use of any kind</a:t>
            </a:r>
          </a:p>
          <a:p>
            <a:endParaRPr lang="en-GB" baseline="0" dirty="0" smtClean="0"/>
          </a:p>
        </p:txBody>
      </p:sp>
      <p:sp>
        <p:nvSpPr>
          <p:cNvPr id="4" name="Slide Number Placeholder 3"/>
          <p:cNvSpPr>
            <a:spLocks noGrp="1"/>
          </p:cNvSpPr>
          <p:nvPr>
            <p:ph type="sldNum" sz="quarter" idx="10"/>
          </p:nvPr>
        </p:nvSpPr>
        <p:spPr/>
        <p:txBody>
          <a:bodyPr/>
          <a:lstStyle/>
          <a:p>
            <a:fld id="{32D9A615-B339-4298-99CE-5C1C84319FCF}" type="slidenum">
              <a:rPr lang="en-GB" smtClean="0"/>
              <a:t>13</a:t>
            </a:fld>
            <a:endParaRPr lang="en-GB"/>
          </a:p>
        </p:txBody>
      </p:sp>
    </p:spTree>
    <p:extLst>
      <p:ext uri="{BB962C8B-B14F-4D97-AF65-F5344CB8AC3E}">
        <p14:creationId xmlns:p14="http://schemas.microsoft.com/office/powerpoint/2010/main" val="32730461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HR person at T1 keen on social networking</a:t>
            </a:r>
            <a:r>
              <a:rPr lang="en-GB" baseline="0" dirty="0" smtClean="0"/>
              <a:t> as a staff engagement tool – suggested a positive correlation between trust use of social media and staff engagement</a:t>
            </a:r>
          </a:p>
          <a:p>
            <a:r>
              <a:rPr lang="en-GB" baseline="0" dirty="0" smtClean="0"/>
              <a:t>T1 had a site for its NICU appeal</a:t>
            </a:r>
          </a:p>
          <a:p>
            <a:r>
              <a:rPr lang="en-GB" baseline="0" dirty="0" smtClean="0"/>
              <a:t>T3 had set up Facebook sites for its two healthy living centres</a:t>
            </a:r>
            <a:br>
              <a:rPr lang="en-GB" baseline="0" dirty="0" smtClean="0"/>
            </a:br>
            <a:r>
              <a:rPr lang="en-GB" baseline="0" dirty="0" smtClean="0"/>
              <a:t>T3 and T4 both using Twitter widely for research dissemination</a:t>
            </a:r>
            <a:br>
              <a:rPr lang="en-GB" baseline="0" dirty="0" smtClean="0"/>
            </a:br>
            <a:r>
              <a:rPr lang="en-GB" baseline="0" dirty="0" smtClean="0"/>
              <a:t/>
            </a:r>
            <a:br>
              <a:rPr lang="en-GB" baseline="0" dirty="0" smtClean="0"/>
            </a:br>
            <a:r>
              <a:rPr lang="en-GB" baseline="0" dirty="0" smtClean="0"/>
              <a:t>Use of Dropbox strictly unofficial – but needed – NHS does not have an NHS-wide cloud storage service – cf. NHSmail</a:t>
            </a:r>
            <a:endParaRPr lang="en-GB" dirty="0"/>
          </a:p>
        </p:txBody>
      </p:sp>
      <p:sp>
        <p:nvSpPr>
          <p:cNvPr id="4" name="Slide Number Placeholder 3"/>
          <p:cNvSpPr>
            <a:spLocks noGrp="1"/>
          </p:cNvSpPr>
          <p:nvPr>
            <p:ph type="sldNum" sz="quarter" idx="10"/>
          </p:nvPr>
        </p:nvSpPr>
        <p:spPr/>
        <p:txBody>
          <a:bodyPr/>
          <a:lstStyle/>
          <a:p>
            <a:fld id="{32D9A615-B339-4298-99CE-5C1C84319FCF}" type="slidenum">
              <a:rPr lang="en-GB" smtClean="0"/>
              <a:t>14</a:t>
            </a:fld>
            <a:endParaRPr lang="en-GB"/>
          </a:p>
        </p:txBody>
      </p:sp>
    </p:spTree>
    <p:extLst>
      <p:ext uri="{BB962C8B-B14F-4D97-AF65-F5344CB8AC3E}">
        <p14:creationId xmlns:p14="http://schemas.microsoft.com/office/powerpoint/2010/main" val="42731564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Ward et al. (2009) studied adoption of</a:t>
            </a:r>
            <a:r>
              <a:rPr lang="en-GB" baseline="0" dirty="0" smtClean="0"/>
              <a:t> Web 2.0 technologies in education for health professionals in the UK – their findings were similar to my own</a:t>
            </a:r>
            <a:endParaRPr lang="en-GB" dirty="0" smtClean="0"/>
          </a:p>
          <a:p>
            <a:endParaRPr lang="en-GB" dirty="0" smtClean="0"/>
          </a:p>
          <a:p>
            <a:r>
              <a:rPr lang="en-GB" dirty="0" smtClean="0"/>
              <a:t>AHPs</a:t>
            </a:r>
            <a:r>
              <a:rPr lang="en-GB" baseline="0" dirty="0" smtClean="0"/>
              <a:t> – physiotherapy, dietetics – </a:t>
            </a:r>
          </a:p>
          <a:p>
            <a:r>
              <a:rPr lang="en-GB" baseline="0" dirty="0" err="1" smtClean="0"/>
              <a:t>Physios</a:t>
            </a:r>
            <a:r>
              <a:rPr lang="en-GB" baseline="0" dirty="0" smtClean="0"/>
              <a:t> have </a:t>
            </a:r>
            <a:r>
              <a:rPr lang="en-GB" baseline="0" dirty="0" err="1" smtClean="0"/>
              <a:t>iCSP</a:t>
            </a:r>
            <a:r>
              <a:rPr lang="en-GB" baseline="0" dirty="0" smtClean="0"/>
              <a:t> – well-embedded in professional culture and popular</a:t>
            </a:r>
            <a:br>
              <a:rPr lang="en-GB" baseline="0" dirty="0" smtClean="0"/>
            </a:br>
            <a:r>
              <a:rPr lang="en-GB" baseline="0" dirty="0" smtClean="0"/>
              <a:t>“</a:t>
            </a:r>
            <a:r>
              <a:rPr lang="en-GB" dirty="0" err="1" smtClean="0"/>
              <a:t>iCSP</a:t>
            </a:r>
            <a:r>
              <a:rPr lang="en-GB" dirty="0" smtClean="0"/>
              <a:t> provides CSP members with access to a wide range of online physiotherapy communities, which we call ‘networks’. They cover clinical and occupational interests, treatment modalities and other professional or employment themes.”</a:t>
            </a:r>
            <a:br>
              <a:rPr lang="en-GB" dirty="0" smtClean="0"/>
            </a:br>
            <a:r>
              <a:rPr lang="en-GB" dirty="0" smtClean="0"/>
              <a:t>Access to BDA discussion board however</a:t>
            </a:r>
            <a:r>
              <a:rPr lang="en-GB" baseline="0" dirty="0" smtClean="0"/>
              <a:t> was blocked within T2-DGH.</a:t>
            </a:r>
            <a:br>
              <a:rPr lang="en-GB" baseline="0" dirty="0" smtClean="0"/>
            </a:br>
            <a:r>
              <a:rPr lang="en-GB" baseline="0" dirty="0" smtClean="0"/>
              <a:t/>
            </a:r>
            <a:br>
              <a:rPr lang="en-GB" baseline="0" dirty="0" smtClean="0"/>
            </a:br>
            <a:r>
              <a:rPr lang="en-GB" baseline="0" dirty="0" smtClean="0"/>
              <a:t>Professional online forums / discussion boards were of course in existence long before Web 2.0 / social media!</a:t>
            </a:r>
            <a:endParaRPr lang="en-GB" dirty="0" smtClean="0"/>
          </a:p>
          <a:p>
            <a:endParaRPr lang="en-GB" dirty="0"/>
          </a:p>
          <a:p>
            <a:r>
              <a:rPr lang="en-GB" dirty="0" smtClean="0"/>
              <a:t>None of the respondents were regular users of social media at work  as individuals other than YouTube videos</a:t>
            </a:r>
            <a:br>
              <a:rPr lang="en-GB" dirty="0" smtClean="0"/>
            </a:br>
            <a:r>
              <a:rPr lang="en-GB" dirty="0" smtClean="0"/>
              <a:t/>
            </a:r>
            <a:br>
              <a:rPr lang="en-GB" dirty="0" smtClean="0"/>
            </a:br>
            <a:r>
              <a:rPr lang="en-GB" dirty="0" smtClean="0"/>
              <a:t>Respondents were conscious of contrast in social media use / attitudes with younger colleagues or students – non-native- digital immigrants. Nurses in particular felt that risks of use were too high to permit them to become involved. Several</a:t>
            </a:r>
            <a:r>
              <a:rPr lang="en-GB" baseline="0" dirty="0" smtClean="0"/>
              <a:t> respondents expressed fear or dislike of social media. </a:t>
            </a:r>
            <a:r>
              <a:rPr lang="en-GB" dirty="0" smtClean="0"/>
              <a:t>Breach of confidentiality was cited by several respondents as a factor in late adoption at T1</a:t>
            </a:r>
            <a:r>
              <a:rPr lang="en-GB" baseline="0" dirty="0" smtClean="0"/>
              <a:t> (DGH)</a:t>
            </a:r>
            <a:endParaRPr lang="en-GB" dirty="0" smtClean="0"/>
          </a:p>
          <a:p>
            <a:endParaRPr lang="en-GB" dirty="0"/>
          </a:p>
          <a:p>
            <a:r>
              <a:rPr lang="en-GB" dirty="0" smtClean="0"/>
              <a:t>Twitter and Facebook generally perceived  by IT managers as being ‘recreational’ notwithstanding increasing professional use of Twitter – cf. professional SNS</a:t>
            </a:r>
          </a:p>
          <a:p>
            <a:endParaRPr lang="en-GB" dirty="0"/>
          </a:p>
          <a:p>
            <a:r>
              <a:rPr lang="en-GB" dirty="0" smtClean="0"/>
              <a:t/>
            </a:r>
            <a:br>
              <a:rPr lang="en-GB" dirty="0" smtClean="0"/>
            </a:br>
            <a:endParaRPr lang="en-GB" dirty="0"/>
          </a:p>
        </p:txBody>
      </p:sp>
      <p:sp>
        <p:nvSpPr>
          <p:cNvPr id="4" name="Slide Number Placeholder 3"/>
          <p:cNvSpPr>
            <a:spLocks noGrp="1"/>
          </p:cNvSpPr>
          <p:nvPr>
            <p:ph type="sldNum" sz="quarter" idx="10"/>
          </p:nvPr>
        </p:nvSpPr>
        <p:spPr/>
        <p:txBody>
          <a:bodyPr/>
          <a:lstStyle/>
          <a:p>
            <a:fld id="{32D9A615-B339-4298-99CE-5C1C84319FCF}" type="slidenum">
              <a:rPr lang="en-GB" smtClean="0"/>
              <a:t>15</a:t>
            </a:fld>
            <a:endParaRPr lang="en-GB" dirty="0"/>
          </a:p>
        </p:txBody>
      </p:sp>
    </p:spTree>
    <p:extLst>
      <p:ext uri="{BB962C8B-B14F-4D97-AF65-F5344CB8AC3E}">
        <p14:creationId xmlns:p14="http://schemas.microsoft.com/office/powerpoint/2010/main" val="19192800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Change of focus visible here, from preoccupation with risks first to whys and wherefores of negotiating an online professional identity and then to using for professional purposes: patient care, career development, service innovation, teaching, mentoring etc.</a:t>
            </a:r>
            <a:endParaRPr lang="en-GB" dirty="0"/>
          </a:p>
        </p:txBody>
      </p:sp>
      <p:sp>
        <p:nvSpPr>
          <p:cNvPr id="4" name="Slide Number Placeholder 3"/>
          <p:cNvSpPr>
            <a:spLocks noGrp="1"/>
          </p:cNvSpPr>
          <p:nvPr>
            <p:ph type="sldNum" sz="quarter" idx="10"/>
          </p:nvPr>
        </p:nvSpPr>
        <p:spPr/>
        <p:txBody>
          <a:bodyPr/>
          <a:lstStyle/>
          <a:p>
            <a:fld id="{32D9A615-B339-4298-99CE-5C1C84319FCF}" type="slidenum">
              <a:rPr lang="en-GB" smtClean="0"/>
              <a:t>16</a:t>
            </a:fld>
            <a:endParaRPr lang="en-GB"/>
          </a:p>
        </p:txBody>
      </p:sp>
    </p:spTree>
    <p:extLst>
      <p:ext uri="{BB962C8B-B14F-4D97-AF65-F5344CB8AC3E}">
        <p14:creationId xmlns:p14="http://schemas.microsoft.com/office/powerpoint/2010/main" val="30175772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Chretien and Kind (2014) </a:t>
            </a:r>
            <a:r>
              <a:rPr lang="en-GB" dirty="0" smtClean="0"/>
              <a:t>offer </a:t>
            </a:r>
            <a:r>
              <a:rPr lang="en-GB" dirty="0"/>
              <a:t>a possible explanation for this form of shift of perception and attitude within medicine and health care in terms of </a:t>
            </a:r>
            <a:r>
              <a:rPr lang="en-GB" dirty="0" smtClean="0"/>
              <a:t>a process  analogous to </a:t>
            </a:r>
            <a:r>
              <a:rPr lang="en-GB" dirty="0"/>
              <a:t>Maslow’s hierarchy of needs. Maslow’s theory posits that more basic levels of needs must be met before higher, aspirational levels can be fully attained. The three levels in the social media in medicine's hierarchy of needs are </a:t>
            </a:r>
            <a:r>
              <a:rPr lang="en-GB" i="1" dirty="0"/>
              <a:t>security, reflection, </a:t>
            </a:r>
            <a:r>
              <a:rPr lang="en-GB" dirty="0"/>
              <a:t>and</a:t>
            </a:r>
            <a:r>
              <a:rPr lang="en-GB" i="1" dirty="0"/>
              <a:t> discovery</a:t>
            </a:r>
            <a:r>
              <a:rPr lang="en-GB" dirty="0"/>
              <a:t>. Critical to this model is respecting the essential need for security in order to move towards reflection and into discovery. It is suggested that a version of the processes described in the figure below may be taking place within the case study trusts at a number of levels: organisation-wide, among professional groups, and at the level of the individual </a:t>
            </a:r>
            <a:r>
              <a:rPr lang="en-GB" dirty="0" smtClean="0"/>
              <a:t>clinician.</a:t>
            </a:r>
          </a:p>
          <a:p>
            <a:endParaRPr lang="en-GB" dirty="0"/>
          </a:p>
          <a:p>
            <a:r>
              <a:rPr lang="en-GB" dirty="0"/>
              <a:t/>
            </a:r>
            <a:br>
              <a:rPr lang="en-GB" dirty="0"/>
            </a:br>
            <a:endParaRPr lang="en-GB" dirty="0"/>
          </a:p>
        </p:txBody>
      </p:sp>
      <p:sp>
        <p:nvSpPr>
          <p:cNvPr id="4" name="Slide Number Placeholder 3"/>
          <p:cNvSpPr>
            <a:spLocks noGrp="1"/>
          </p:cNvSpPr>
          <p:nvPr>
            <p:ph type="sldNum" sz="quarter" idx="10"/>
          </p:nvPr>
        </p:nvSpPr>
        <p:spPr/>
        <p:txBody>
          <a:bodyPr/>
          <a:lstStyle/>
          <a:p>
            <a:fld id="{32D9A615-B339-4298-99CE-5C1C84319FCF}" type="slidenum">
              <a:rPr lang="en-GB" smtClean="0"/>
              <a:t>17</a:t>
            </a:fld>
            <a:endParaRPr lang="en-GB"/>
          </a:p>
        </p:txBody>
      </p:sp>
    </p:spTree>
    <p:extLst>
      <p:ext uri="{BB962C8B-B14F-4D97-AF65-F5344CB8AC3E}">
        <p14:creationId xmlns:p14="http://schemas.microsoft.com/office/powerpoint/2010/main" val="4517176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Social representations theory identifies two key processes, those of anchoring and of objectification. Anchoring involves incorporating the understanding of new phenomena within existing social representations; objectification involves the process of forming new meanings of the phenomena in question. Have core and peripheral elements. In the traditional pattern of technological innovations, decision makers first develop a shared understanding of the new technology; this builds upon and sustains an organising vision for the local innovation, resulting in a local social representation. Decision makers then decide: whether or not to implement the technology; if yes, how to facilitate end-users’ adoption and learning processes. They maintain that adoption of Web 2.0 technologies,  which is primarily end-user-driven, conflicts with established business application infrastructures and traditional IT decision-making processes, and also requires revision of views on the diffusion and assimilation of new technologies (cf. 2.4.3 above). The comprehension or shared understanding element has thereby shifted into the time frame of implementation and assimilation. With an end-user-driven technology, decision makers must 1) develop an understanding of the innovation, and 2) decide how to respond to it on behalf of the organisation as a whole. They therefore have to 3) develop ways to guide and direct end-users, which involves deciding a) what end-users may and may not do with the technology, and b) whether (and, if so, how) the technology is to be officially adopted and used within the organisation. Their comprehension helps them react to it and to communicate about it. Their conception 1) is made explicit as the basis of policy. Decision makers are thus faced with a pressing need to devise policies just as they are starting to make sense of the innovation themselves.</a:t>
            </a:r>
          </a:p>
          <a:p>
            <a:endParaRPr lang="en-GB" dirty="0"/>
          </a:p>
        </p:txBody>
      </p:sp>
      <p:sp>
        <p:nvSpPr>
          <p:cNvPr id="4" name="Slide Number Placeholder 3"/>
          <p:cNvSpPr>
            <a:spLocks noGrp="1"/>
          </p:cNvSpPr>
          <p:nvPr>
            <p:ph type="sldNum" sz="quarter" idx="10"/>
          </p:nvPr>
        </p:nvSpPr>
        <p:spPr/>
        <p:txBody>
          <a:bodyPr/>
          <a:lstStyle/>
          <a:p>
            <a:fld id="{32D9A615-B339-4298-99CE-5C1C84319FCF}" type="slidenum">
              <a:rPr lang="en-GB" smtClean="0"/>
              <a:t>18</a:t>
            </a:fld>
            <a:endParaRPr lang="en-GB"/>
          </a:p>
        </p:txBody>
      </p:sp>
    </p:spTree>
    <p:extLst>
      <p:ext uri="{BB962C8B-B14F-4D97-AF65-F5344CB8AC3E}">
        <p14:creationId xmlns:p14="http://schemas.microsoft.com/office/powerpoint/2010/main" val="6771751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In the traditional pattern of technological innovations, decision makers first develop a </a:t>
            </a:r>
            <a:r>
              <a:rPr lang="en-GB" sz="1200" i="1" kern="1200" dirty="0" smtClean="0">
                <a:solidFill>
                  <a:schemeClr val="tx1"/>
                </a:solidFill>
                <a:effectLst/>
                <a:latin typeface="+mn-lt"/>
                <a:ea typeface="+mn-ea"/>
                <a:cs typeface="+mn-cs"/>
              </a:rPr>
              <a:t>shared understanding</a:t>
            </a:r>
            <a:r>
              <a:rPr lang="en-GB" sz="1200" kern="1200" dirty="0" smtClean="0">
                <a:solidFill>
                  <a:schemeClr val="tx1"/>
                </a:solidFill>
                <a:effectLst/>
                <a:latin typeface="+mn-lt"/>
                <a:ea typeface="+mn-ea"/>
                <a:cs typeface="+mn-cs"/>
              </a:rPr>
              <a:t> of the new technology; this builds upon and sustains an </a:t>
            </a:r>
            <a:r>
              <a:rPr lang="en-GB" sz="1200" i="1" kern="1200" dirty="0" smtClean="0">
                <a:solidFill>
                  <a:schemeClr val="tx1"/>
                </a:solidFill>
                <a:effectLst/>
                <a:latin typeface="+mn-lt"/>
                <a:ea typeface="+mn-ea"/>
                <a:cs typeface="+mn-cs"/>
              </a:rPr>
              <a:t>organising vision</a:t>
            </a:r>
            <a:r>
              <a:rPr lang="en-GB" sz="1200" kern="1200" dirty="0" smtClean="0">
                <a:solidFill>
                  <a:schemeClr val="tx1"/>
                </a:solidFill>
                <a:effectLst/>
                <a:latin typeface="+mn-lt"/>
                <a:ea typeface="+mn-ea"/>
                <a:cs typeface="+mn-cs"/>
              </a:rPr>
              <a:t> for the local innovation, resulting in a </a:t>
            </a:r>
            <a:r>
              <a:rPr lang="en-GB" sz="1200" i="1" kern="1200" dirty="0" smtClean="0">
                <a:solidFill>
                  <a:schemeClr val="tx1"/>
                </a:solidFill>
                <a:effectLst/>
                <a:latin typeface="+mn-lt"/>
                <a:ea typeface="+mn-ea"/>
                <a:cs typeface="+mn-cs"/>
              </a:rPr>
              <a:t>local social representation</a:t>
            </a:r>
            <a:r>
              <a:rPr lang="en-GB" sz="1200" kern="1200" dirty="0" smtClean="0">
                <a:solidFill>
                  <a:schemeClr val="tx1"/>
                </a:solidFill>
                <a:effectLst/>
                <a:latin typeface="+mn-lt"/>
                <a:ea typeface="+mn-ea"/>
                <a:cs typeface="+mn-cs"/>
              </a:rPr>
              <a:t>. Decision makers then decide: whether or not to implement the technology; if yes, how to facilitate end-users’ adoption and learning processes. They maintain that adoption of Web 2.0 and social media technologies,  which are primarily end-user-driven, conflicts with established business application infrastructures and traditional IT decision-making processes, and also requires revision of views on the diffusion and assimilation of new technologies (cf. 2.4.3 above). The comprehension or shared understanding element has thereby shifted into the time frame of implementation and assimilation. With an end-user-driven technology, decision makers must 1) develop an understanding of the innovation, and 2) decide how to respond to it on behalf of the organisation as a whole. They therefore have to 3) develop ways to guide and direct end-users, which involves deciding a) what end-users may and may not do with the technology, and b) whether (and, if so, how) the technology is to be officially adopted and used within the organisation. Their comprehension helps them react to it and to communicate about it. Their conception 1) is made explicit as the basis of policy. Decision makers are thus faced with a pressing need to devise policies just as they are starting to make sense of the innovation themselves.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Can explain</a:t>
            </a:r>
            <a:r>
              <a:rPr lang="en-GB" sz="1200" kern="1200" baseline="0" dirty="0" smtClean="0">
                <a:solidFill>
                  <a:schemeClr val="tx1"/>
                </a:solidFill>
                <a:effectLst/>
                <a:latin typeface="+mn-lt"/>
                <a:ea typeface="+mn-ea"/>
                <a:cs typeface="+mn-cs"/>
              </a:rPr>
              <a:t> panic-stricken “headless-chicken” behaviour on the part of communications or information governance decision makers – “nothing allowed until we have developed a policy!"</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32D9A615-B339-4298-99CE-5C1C84319FCF}" type="slidenum">
              <a:rPr lang="en-GB" smtClean="0"/>
              <a:t>19</a:t>
            </a:fld>
            <a:endParaRPr lang="en-GB"/>
          </a:p>
        </p:txBody>
      </p:sp>
    </p:spTree>
    <p:extLst>
      <p:ext uri="{BB962C8B-B14F-4D97-AF65-F5344CB8AC3E}">
        <p14:creationId xmlns:p14="http://schemas.microsoft.com/office/powerpoint/2010/main" val="2959635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 we start, a couple of thoughts for you about proportionality in the management of social media risk …</a:t>
            </a:r>
            <a:br>
              <a:rPr lang="en-GB" dirty="0" smtClean="0"/>
            </a:br>
            <a:r>
              <a:rPr lang="en-GB" dirty="0" smtClean="0"/>
              <a:t/>
            </a:r>
            <a:br>
              <a:rPr lang="en-GB" dirty="0" smtClean="0"/>
            </a:br>
            <a:r>
              <a:rPr lang="en-GB" dirty="0" smtClean="0"/>
              <a:t>From an NHS body which has sought to</a:t>
            </a:r>
            <a:r>
              <a:rPr lang="en-GB" baseline="0" dirty="0" smtClean="0"/>
              <a:t> promote the corporate use of social media</a:t>
            </a:r>
          </a:p>
          <a:p>
            <a:endParaRPr lang="en-GB" baseline="0" dirty="0" smtClean="0"/>
          </a:p>
          <a:p>
            <a:r>
              <a:rPr lang="en-GB" baseline="0" dirty="0" smtClean="0"/>
              <a:t>And two medical education researchers</a:t>
            </a:r>
            <a:endParaRPr lang="en-GB" dirty="0"/>
          </a:p>
        </p:txBody>
      </p:sp>
      <p:sp>
        <p:nvSpPr>
          <p:cNvPr id="4" name="Slide Number Placeholder 3"/>
          <p:cNvSpPr>
            <a:spLocks noGrp="1"/>
          </p:cNvSpPr>
          <p:nvPr>
            <p:ph type="sldNum" sz="quarter" idx="10"/>
          </p:nvPr>
        </p:nvSpPr>
        <p:spPr/>
        <p:txBody>
          <a:bodyPr/>
          <a:lstStyle/>
          <a:p>
            <a:fld id="{32D9A615-B339-4298-99CE-5C1C84319FCF}" type="slidenum">
              <a:rPr lang="en-GB" smtClean="0"/>
              <a:t>2</a:t>
            </a:fld>
            <a:endParaRPr lang="en-GB"/>
          </a:p>
        </p:txBody>
      </p:sp>
    </p:spTree>
    <p:extLst>
      <p:ext uri="{BB962C8B-B14F-4D97-AF65-F5344CB8AC3E}">
        <p14:creationId xmlns:p14="http://schemas.microsoft.com/office/powerpoint/2010/main" val="4329466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2D9A615-B339-4298-99CE-5C1C84319FCF}" type="slidenum">
              <a:rPr lang="en-GB" smtClean="0"/>
              <a:t>20</a:t>
            </a:fld>
            <a:endParaRPr lang="en-GB"/>
          </a:p>
        </p:txBody>
      </p:sp>
    </p:spTree>
    <p:extLst>
      <p:ext uri="{BB962C8B-B14F-4D97-AF65-F5344CB8AC3E}">
        <p14:creationId xmlns:p14="http://schemas.microsoft.com/office/powerpoint/2010/main" val="39675034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2D9A615-B339-4298-99CE-5C1C84319FCF}" type="slidenum">
              <a:rPr lang="en-GB" smtClean="0"/>
              <a:t>21</a:t>
            </a:fld>
            <a:endParaRPr lang="en-GB"/>
          </a:p>
        </p:txBody>
      </p:sp>
    </p:spTree>
    <p:extLst>
      <p:ext uri="{BB962C8B-B14F-4D97-AF65-F5344CB8AC3E}">
        <p14:creationId xmlns:p14="http://schemas.microsoft.com/office/powerpoint/2010/main" val="8081739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2D9A615-B339-4298-99CE-5C1C84319FCF}" type="slidenum">
              <a:rPr lang="en-GB" smtClean="0"/>
              <a:t>22</a:t>
            </a:fld>
            <a:endParaRPr lang="en-GB"/>
          </a:p>
        </p:txBody>
      </p:sp>
    </p:spTree>
    <p:extLst>
      <p:ext uri="{BB962C8B-B14F-4D97-AF65-F5344CB8AC3E}">
        <p14:creationId xmlns:p14="http://schemas.microsoft.com/office/powerpoint/2010/main" val="31162765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2D9A615-B339-4298-99CE-5C1C84319FCF}" type="slidenum">
              <a:rPr lang="en-GB" smtClean="0"/>
              <a:t>23</a:t>
            </a:fld>
            <a:endParaRPr lang="en-GB"/>
          </a:p>
        </p:txBody>
      </p:sp>
    </p:spTree>
    <p:extLst>
      <p:ext uri="{BB962C8B-B14F-4D97-AF65-F5344CB8AC3E}">
        <p14:creationId xmlns:p14="http://schemas.microsoft.com/office/powerpoint/2010/main" val="3102565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2D9A615-B339-4298-99CE-5C1C84319FCF}" type="slidenum">
              <a:rPr lang="en-GB" smtClean="0"/>
              <a:t>3</a:t>
            </a:fld>
            <a:endParaRPr lang="en-GB"/>
          </a:p>
        </p:txBody>
      </p:sp>
    </p:spTree>
    <p:extLst>
      <p:ext uri="{BB962C8B-B14F-4D97-AF65-F5344CB8AC3E}">
        <p14:creationId xmlns:p14="http://schemas.microsoft.com/office/powerpoint/2010/main" val="3375208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1" y="4343401"/>
            <a:ext cx="5486400" cy="4477071"/>
          </a:xfrm>
        </p:spPr>
        <p:txBody>
          <a:bodyPr/>
          <a:lstStyle/>
          <a:p>
            <a:r>
              <a:rPr lang="en-GB" dirty="0" smtClean="0"/>
              <a:t>My library was part of a Medical Education and Development Department</a:t>
            </a:r>
          </a:p>
          <a:p>
            <a:r>
              <a:rPr lang="en-GB" dirty="0" smtClean="0"/>
              <a:t>As a librarian</a:t>
            </a:r>
            <a:r>
              <a:rPr lang="en-GB" baseline="0" dirty="0" smtClean="0"/>
              <a:t> I was concerned with access to information – as a fundamental professional value</a:t>
            </a:r>
            <a:endParaRPr lang="en-GB" dirty="0" smtClean="0"/>
          </a:p>
          <a:p>
            <a:r>
              <a:rPr lang="en-GB" dirty="0" smtClean="0"/>
              <a:t>Barriers a source of much discussion and complaint </a:t>
            </a:r>
          </a:p>
          <a:p>
            <a:r>
              <a:rPr lang="en-GB" dirty="0" smtClean="0"/>
              <a:t>When investigated informally they appeared to relate to a number of different organisational issues or factors</a:t>
            </a:r>
          </a:p>
          <a:p>
            <a:endParaRPr lang="en-GB" dirty="0"/>
          </a:p>
          <a:p>
            <a:r>
              <a:rPr lang="en-GB" dirty="0" smtClean="0"/>
              <a:t>Hindrances (discussed in more detail later) included </a:t>
            </a:r>
          </a:p>
          <a:p>
            <a:pPr marL="171450" indent="-171450">
              <a:buFont typeface="Arial" panose="020B0604020202020204" pitchFamily="34" charset="0"/>
              <a:buChar char="•"/>
            </a:pPr>
            <a:r>
              <a:rPr lang="en-GB" dirty="0" smtClean="0"/>
              <a:t>Blocking of websites (including NHS ‘core content’ </a:t>
            </a:r>
          </a:p>
          <a:p>
            <a:pPr marL="171450" indent="-171450">
              <a:buFont typeface="Arial" panose="020B0604020202020204" pitchFamily="34" charset="0"/>
              <a:buChar char="•"/>
            </a:pPr>
            <a:r>
              <a:rPr lang="en-GB" dirty="0" smtClean="0"/>
              <a:t>e-journals, union catalogues such as COPAC, official websites)</a:t>
            </a:r>
            <a:endParaRPr lang="en-GB" dirty="0"/>
          </a:p>
          <a:p>
            <a:pPr marL="171450" indent="-171450">
              <a:buFont typeface="Arial" panose="020B0604020202020204" pitchFamily="34" charset="0"/>
              <a:buChar char="•"/>
            </a:pPr>
            <a:r>
              <a:rPr lang="en-GB" dirty="0" smtClean="0"/>
              <a:t>Unable to download podcasts</a:t>
            </a:r>
          </a:p>
          <a:p>
            <a:pPr marL="171450" indent="-171450">
              <a:buFont typeface="Arial" panose="020B0604020202020204" pitchFamily="34" charset="0"/>
              <a:buChar char="•"/>
            </a:pPr>
            <a:r>
              <a:rPr lang="en-GB" dirty="0" smtClean="0"/>
              <a:t>Unable to use some web conferencing applications</a:t>
            </a:r>
          </a:p>
          <a:p>
            <a:endParaRPr lang="en-GB" dirty="0"/>
          </a:p>
          <a:p>
            <a:r>
              <a:rPr lang="en-GB" dirty="0"/>
              <a:t>Significant barriers thereby presented to:</a:t>
            </a:r>
          </a:p>
          <a:p>
            <a:pPr marL="171450" indent="-171450">
              <a:buFont typeface="Arial" panose="020B0604020202020204" pitchFamily="34" charset="0"/>
              <a:buChar char="•"/>
            </a:pPr>
            <a:r>
              <a:rPr lang="en-GB" dirty="0"/>
              <a:t>Information seeking to support clinical and management decision-making</a:t>
            </a:r>
          </a:p>
          <a:p>
            <a:pPr marL="171450" indent="-171450">
              <a:buFont typeface="Arial" panose="020B0604020202020204" pitchFamily="34" charset="0"/>
              <a:buChar char="•"/>
            </a:pPr>
            <a:r>
              <a:rPr lang="en-GB" dirty="0"/>
              <a:t>Teaching of students </a:t>
            </a:r>
          </a:p>
          <a:p>
            <a:pPr marL="171450" indent="-171450">
              <a:buFont typeface="Arial" panose="020B0604020202020204" pitchFamily="34" charset="0"/>
              <a:buChar char="•"/>
            </a:pPr>
            <a:r>
              <a:rPr lang="en-GB" dirty="0"/>
              <a:t>CPD and e-learning</a:t>
            </a:r>
          </a:p>
          <a:p>
            <a:pPr marL="171450" indent="-171450">
              <a:buFont typeface="Arial" panose="020B0604020202020204" pitchFamily="34" charset="0"/>
              <a:buChar char="•"/>
            </a:pPr>
            <a:r>
              <a:rPr lang="en-GB" dirty="0"/>
              <a:t>Networking with professional peers</a:t>
            </a:r>
          </a:p>
          <a:p>
            <a:pPr marL="171450" indent="-171450">
              <a:buFont typeface="Arial" panose="020B0604020202020204" pitchFamily="34" charset="0"/>
              <a:buChar char="•"/>
            </a:pPr>
            <a:r>
              <a:rPr lang="en-GB" dirty="0"/>
              <a:t>Clinical practice </a:t>
            </a:r>
          </a:p>
          <a:p>
            <a:r>
              <a:rPr lang="en-GB" dirty="0"/>
              <a:t>Consequences for quality of care</a:t>
            </a:r>
            <a:r>
              <a:rPr lang="en-GB" dirty="0" smtClean="0"/>
              <a:t>?</a:t>
            </a:r>
          </a:p>
          <a:p>
            <a:endParaRPr lang="en-GB" dirty="0"/>
          </a:p>
          <a:p>
            <a:r>
              <a:rPr lang="en-GB" dirty="0" smtClean="0"/>
              <a:t>Within the NHS at present there are pressures to introduce and spread innovations in clinical practice and service delivery as a means of reducing costs. Restrictions on social media would seem to impede efforts to share and spread good practice … ?</a:t>
            </a:r>
            <a:endParaRPr lang="en-GB" dirty="0"/>
          </a:p>
          <a:p>
            <a:endParaRPr lang="en-GB" dirty="0" smtClean="0"/>
          </a:p>
          <a:p>
            <a:endParaRPr lang="en-GB" dirty="0"/>
          </a:p>
        </p:txBody>
      </p:sp>
      <p:sp>
        <p:nvSpPr>
          <p:cNvPr id="4" name="Slide Number Placeholder 3"/>
          <p:cNvSpPr>
            <a:spLocks noGrp="1"/>
          </p:cNvSpPr>
          <p:nvPr>
            <p:ph type="sldNum" sz="quarter" idx="10"/>
          </p:nvPr>
        </p:nvSpPr>
        <p:spPr/>
        <p:txBody>
          <a:bodyPr/>
          <a:lstStyle/>
          <a:p>
            <a:fld id="{32D9A615-B339-4298-99CE-5C1C84319FCF}" type="slidenum">
              <a:rPr lang="en-GB" smtClean="0"/>
              <a:t>4</a:t>
            </a:fld>
            <a:endParaRPr lang="en-GB"/>
          </a:p>
        </p:txBody>
      </p:sp>
    </p:spTree>
    <p:extLst>
      <p:ext uri="{BB962C8B-B14F-4D97-AF65-F5344CB8AC3E}">
        <p14:creationId xmlns:p14="http://schemas.microsoft.com/office/powerpoint/2010/main" val="3003329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NB distinction</a:t>
            </a:r>
            <a:r>
              <a:rPr lang="en-GB" baseline="0" dirty="0" smtClean="0"/>
              <a:t> here between the values inherent in the technology and the values ascribed to it by particular groups (Hope et al. 2013)</a:t>
            </a:r>
            <a:br>
              <a:rPr lang="en-GB" baseline="0" dirty="0" smtClean="0"/>
            </a:br>
            <a:r>
              <a:rPr lang="en-GB" baseline="0" dirty="0" smtClean="0"/>
              <a:t/>
            </a:r>
            <a:br>
              <a:rPr lang="en-GB" baseline="0" dirty="0" smtClean="0"/>
            </a:br>
            <a:r>
              <a:rPr lang="en-GB" baseline="0" dirty="0" smtClean="0"/>
              <a:t>Hope and colleagues (Leidner and Kayworth 2006) have a theory of ‘IT-culture conflicts’, where they look at the interaction between group member values, the values embedded in a specific technology (i.e. the values that are assumed in the work behaviours that the technology is designed to support) and IT culture (the values that a group attributes to IT in general). Disparity between two of these three sets of values leads to values conflicts. The authors describe </a:t>
            </a:r>
            <a:r>
              <a:rPr lang="en-GB" i="1" baseline="0" dirty="0" smtClean="0"/>
              <a:t>three types </a:t>
            </a:r>
            <a:r>
              <a:rPr lang="en-GB" baseline="0" dirty="0" smtClean="0"/>
              <a:t>of values conflict: </a:t>
            </a:r>
            <a:r>
              <a:rPr lang="en-GB" i="1" baseline="0" dirty="0" smtClean="0"/>
              <a:t>system, vision and contribution conflicts. </a:t>
            </a:r>
            <a:r>
              <a:rPr lang="en-GB" i="0" baseline="0" dirty="0" smtClean="0"/>
              <a:t>Of these, system conflict is the most important: the tension that arises when group member values are unsupported by or run contrary to the values embedded in a specific technology. </a:t>
            </a:r>
            <a:br>
              <a:rPr lang="en-GB" i="0" baseline="0" dirty="0" smtClean="0"/>
            </a:br>
            <a:r>
              <a:rPr lang="en-GB" i="0" baseline="0" dirty="0" smtClean="0"/>
              <a:t/>
            </a:r>
            <a:br>
              <a:rPr lang="en-GB" i="0" baseline="0" dirty="0" smtClean="0"/>
            </a:br>
            <a:r>
              <a:rPr lang="en-GB" i="0" baseline="0" dirty="0" smtClean="0"/>
              <a:t>(Vision conflicts relate to … conflicts between a group’s IT values and values embodied in a specific IT.</a:t>
            </a:r>
          </a:p>
          <a:p>
            <a:endParaRPr lang="en-GB" i="0" baseline="0" dirty="0" smtClean="0"/>
          </a:p>
          <a:p>
            <a:r>
              <a:rPr lang="en-GB" i="0" baseline="0" dirty="0" smtClean="0"/>
              <a:t>Contribution conflicts relate to …. conflicts between group member values and the values that the group attributes to technology in general)</a:t>
            </a:r>
          </a:p>
          <a:p>
            <a:endParaRPr lang="en-GB" i="0" baseline="0" dirty="0" smtClean="0"/>
          </a:p>
          <a:p>
            <a:r>
              <a:rPr lang="en-GB" i="0" baseline="0" dirty="0" smtClean="0"/>
              <a:t>The question arises therefore: is there a conflict between the values inherent in Web 2.0 and social media and the cultures of the NHS and of individual health professions? (NHS said to be risk averse, bureaucratic, highly regulated, compliance-focused, etc.)</a:t>
            </a:r>
            <a:endParaRPr lang="en-GB" i="1" baseline="0" dirty="0" smtClean="0"/>
          </a:p>
          <a:p>
            <a:endParaRPr lang="en-GB" i="1" baseline="0" dirty="0" smtClean="0"/>
          </a:p>
          <a:p>
            <a:r>
              <a:rPr lang="en-GB" dirty="0" smtClean="0"/>
              <a:t>AJAX ; short for Asynchronous JavaScript and XML</a:t>
            </a:r>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32D9A615-B339-4298-99CE-5C1C84319FCF}" type="slidenum">
              <a:rPr lang="en-GB" smtClean="0"/>
              <a:t>5</a:t>
            </a:fld>
            <a:endParaRPr lang="en-GB"/>
          </a:p>
        </p:txBody>
      </p:sp>
    </p:spTree>
    <p:extLst>
      <p:ext uri="{BB962C8B-B14F-4D97-AF65-F5344CB8AC3E}">
        <p14:creationId xmlns:p14="http://schemas.microsoft.com/office/powerpoint/2010/main" val="38380542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Definition of User Generated Content</a:t>
            </a:r>
            <a:r>
              <a:rPr lang="en-GB" baseline="0" dirty="0" smtClean="0"/>
              <a:t> (OECD, 2007):</a:t>
            </a:r>
            <a:br>
              <a:rPr lang="en-GB" baseline="0" dirty="0" smtClean="0"/>
            </a:br>
            <a:endParaRPr lang="en-GB" baseline="0" dirty="0" smtClean="0"/>
          </a:p>
          <a:p>
            <a:r>
              <a:rPr lang="en-GB" baseline="0" dirty="0" smtClean="0"/>
              <a:t>needs to fulfil </a:t>
            </a:r>
            <a:r>
              <a:rPr lang="en-GB" i="1" baseline="0" dirty="0" smtClean="0"/>
              <a:t>three basic requirements</a:t>
            </a:r>
            <a:r>
              <a:rPr lang="en-GB" baseline="0" dirty="0" smtClean="0"/>
              <a:t> in order to be considered as such: </a:t>
            </a:r>
            <a:br>
              <a:rPr lang="en-GB" baseline="0" dirty="0" smtClean="0"/>
            </a:br>
            <a:endParaRPr lang="en-GB" baseline="0" dirty="0" smtClean="0"/>
          </a:p>
          <a:p>
            <a:pPr marL="171450" indent="-171450">
              <a:buFont typeface="Arial" panose="020B0604020202020204" pitchFamily="34" charset="0"/>
              <a:buChar char="•"/>
            </a:pPr>
            <a:r>
              <a:rPr lang="en-GB" baseline="0" dirty="0" smtClean="0"/>
              <a:t>needs to be published either on a publicly accessible website or on a social networking site accessible to a selected group of people; </a:t>
            </a:r>
          </a:p>
          <a:p>
            <a:pPr marL="171450" indent="-171450">
              <a:buFont typeface="Arial" panose="020B0604020202020204" pitchFamily="34" charset="0"/>
              <a:buChar char="•"/>
            </a:pPr>
            <a:r>
              <a:rPr lang="en-GB" baseline="0" dirty="0" smtClean="0"/>
              <a:t>needs to show a certain amount of creative effort; </a:t>
            </a:r>
          </a:p>
          <a:p>
            <a:pPr marL="171450" indent="-171450">
              <a:buFont typeface="Arial" panose="020B0604020202020204" pitchFamily="34" charset="0"/>
              <a:buChar char="•"/>
            </a:pPr>
            <a:r>
              <a:rPr lang="en-GB" baseline="0" dirty="0" smtClean="0"/>
              <a:t>needs to have been created outside of professional routines and practices.</a:t>
            </a:r>
          </a:p>
          <a:p>
            <a:pPr marL="171450" indent="-171450">
              <a:buFont typeface="Arial" panose="020B0604020202020204" pitchFamily="34" charset="0"/>
              <a:buChar char="•"/>
            </a:pPr>
            <a:endParaRPr lang="en-GB" baseline="0" dirty="0" smtClean="0"/>
          </a:p>
          <a:p>
            <a:pPr marL="0" indent="0">
              <a:buFont typeface="Arial" panose="020B0604020202020204" pitchFamily="34" charset="0"/>
              <a:buNone/>
            </a:pPr>
            <a:r>
              <a:rPr lang="en-GB" baseline="0" dirty="0" smtClean="0"/>
              <a:t>NB we had UGC before social media: bulletin boards (1970s), forums etc.</a:t>
            </a:r>
          </a:p>
          <a:p>
            <a:endParaRPr lang="en-GB" baseline="0" dirty="0" smtClean="0"/>
          </a:p>
          <a:p>
            <a:r>
              <a:rPr lang="en-GB" baseline="0" dirty="0" smtClean="0"/>
              <a:t>Leads to K&amp;H definition of social media:</a:t>
            </a:r>
            <a:br>
              <a:rPr lang="en-GB" baseline="0" dirty="0" smtClean="0"/>
            </a:br>
            <a:r>
              <a:rPr lang="en-GB" baseline="0" dirty="0" smtClean="0"/>
              <a:t>“</a:t>
            </a:r>
            <a:r>
              <a:rPr lang="en-GB" sz="1200" b="0" i="0" u="none" strike="noStrike" kern="1200" baseline="0" dirty="0" smtClean="0">
                <a:solidFill>
                  <a:schemeClr val="tx1"/>
                </a:solidFill>
                <a:latin typeface="+mn-lt"/>
                <a:ea typeface="+mn-ea"/>
                <a:cs typeface="+mn-cs"/>
              </a:rPr>
              <a:t>Social Media are a group of Internet-based applications </a:t>
            </a:r>
            <a:br>
              <a:rPr lang="en-GB" sz="1200" b="0" i="0" u="none" strike="noStrike" kern="1200" baseline="0" dirty="0" smtClean="0">
                <a:solidFill>
                  <a:schemeClr val="tx1"/>
                </a:solidFill>
                <a:latin typeface="+mn-lt"/>
                <a:ea typeface="+mn-ea"/>
                <a:cs typeface="+mn-cs"/>
              </a:rPr>
            </a:br>
            <a:endParaRPr lang="en-GB"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GB" sz="1200" b="0" i="0" u="none" strike="noStrike" kern="1200" baseline="0" dirty="0" smtClean="0">
                <a:solidFill>
                  <a:schemeClr val="tx1"/>
                </a:solidFill>
                <a:latin typeface="+mn-lt"/>
                <a:ea typeface="+mn-ea"/>
                <a:cs typeface="+mn-cs"/>
              </a:rPr>
              <a:t>that build on the ideological and technological foundations of Web 2.0, </a:t>
            </a:r>
          </a:p>
          <a:p>
            <a:pPr marL="171450" indent="-171450">
              <a:buFont typeface="Arial" panose="020B0604020202020204" pitchFamily="34" charset="0"/>
              <a:buChar char="•"/>
            </a:pPr>
            <a:r>
              <a:rPr lang="en-GB" sz="1200" b="0" i="0" u="none" strike="noStrike" kern="1200" baseline="0" dirty="0" smtClean="0">
                <a:solidFill>
                  <a:schemeClr val="tx1"/>
                </a:solidFill>
                <a:latin typeface="+mn-lt"/>
                <a:ea typeface="+mn-ea"/>
                <a:cs typeface="+mn-cs"/>
              </a:rPr>
              <a:t>that allow the creation and exchange of User Generated Content.</a:t>
            </a:r>
            <a:endParaRPr lang="en-GB" dirty="0"/>
          </a:p>
        </p:txBody>
      </p:sp>
      <p:sp>
        <p:nvSpPr>
          <p:cNvPr id="4" name="Slide Number Placeholder 3"/>
          <p:cNvSpPr>
            <a:spLocks noGrp="1"/>
          </p:cNvSpPr>
          <p:nvPr>
            <p:ph type="sldNum" sz="quarter" idx="10"/>
          </p:nvPr>
        </p:nvSpPr>
        <p:spPr/>
        <p:txBody>
          <a:bodyPr/>
          <a:lstStyle/>
          <a:p>
            <a:fld id="{32D9A615-B339-4298-99CE-5C1C84319FCF}" type="slidenum">
              <a:rPr lang="en-GB" smtClean="0"/>
              <a:t>6</a:t>
            </a:fld>
            <a:endParaRPr lang="en-GB"/>
          </a:p>
        </p:txBody>
      </p:sp>
    </p:spTree>
    <p:extLst>
      <p:ext uri="{BB962C8B-B14F-4D97-AF65-F5344CB8AC3E}">
        <p14:creationId xmlns:p14="http://schemas.microsoft.com/office/powerpoint/2010/main" val="928557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Survey conducted among NHS librarians in England in autumn 2008, published 2009</a:t>
            </a:r>
            <a:br>
              <a:rPr lang="en-GB" dirty="0" smtClean="0"/>
            </a:br>
            <a:r>
              <a:rPr lang="en-GB" dirty="0" smtClean="0"/>
              <a:t/>
            </a:r>
            <a:br>
              <a:rPr lang="en-GB" dirty="0" smtClean="0"/>
            </a:br>
            <a:r>
              <a:rPr lang="en-GB" dirty="0" smtClean="0"/>
              <a:t>Note how discussion forums, wikis, blogs, and SNS are frequently blocked –</a:t>
            </a:r>
            <a:r>
              <a:rPr lang="en-GB" baseline="0" dirty="0" smtClean="0"/>
              <a:t> would include things such as iCSP, RCSLT Discussion Groups etc. </a:t>
            </a:r>
            <a:endParaRPr lang="en-GB" dirty="0"/>
          </a:p>
        </p:txBody>
      </p:sp>
      <p:sp>
        <p:nvSpPr>
          <p:cNvPr id="4" name="Slide Number Placeholder 3"/>
          <p:cNvSpPr>
            <a:spLocks noGrp="1"/>
          </p:cNvSpPr>
          <p:nvPr>
            <p:ph type="sldNum" sz="quarter" idx="10"/>
          </p:nvPr>
        </p:nvSpPr>
        <p:spPr/>
        <p:txBody>
          <a:bodyPr/>
          <a:lstStyle/>
          <a:p>
            <a:fld id="{32D9A615-B339-4298-99CE-5C1C84319FCF}" type="slidenum">
              <a:rPr lang="en-GB" smtClean="0"/>
              <a:t>7</a:t>
            </a:fld>
            <a:endParaRPr lang="en-GB"/>
          </a:p>
        </p:txBody>
      </p:sp>
    </p:spTree>
    <p:extLst>
      <p:ext uri="{BB962C8B-B14F-4D97-AF65-F5344CB8AC3E}">
        <p14:creationId xmlns:p14="http://schemas.microsoft.com/office/powerpoint/2010/main" val="6928003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Essentially this  is about:</a:t>
            </a:r>
          </a:p>
          <a:p>
            <a:r>
              <a:rPr lang="en-GB" dirty="0" smtClean="0"/>
              <a:t>What is going on?</a:t>
            </a:r>
            <a:br>
              <a:rPr lang="en-GB" dirty="0" smtClean="0"/>
            </a:br>
            <a:r>
              <a:rPr lang="en-GB" dirty="0" smtClean="0"/>
              <a:t>What effects is it having?</a:t>
            </a:r>
            <a:br>
              <a:rPr lang="en-GB" dirty="0" smtClean="0"/>
            </a:br>
            <a:r>
              <a:rPr lang="en-GB" dirty="0" smtClean="0"/>
              <a:t>Why is it happening?</a:t>
            </a:r>
            <a:endParaRPr lang="en-GB" dirty="0"/>
          </a:p>
        </p:txBody>
      </p:sp>
      <p:sp>
        <p:nvSpPr>
          <p:cNvPr id="4" name="Slide Number Placeholder 3"/>
          <p:cNvSpPr>
            <a:spLocks noGrp="1"/>
          </p:cNvSpPr>
          <p:nvPr>
            <p:ph type="sldNum" sz="quarter" idx="10"/>
          </p:nvPr>
        </p:nvSpPr>
        <p:spPr/>
        <p:txBody>
          <a:bodyPr/>
          <a:lstStyle/>
          <a:p>
            <a:fld id="{32D9A615-B339-4298-99CE-5C1C84319FCF}" type="slidenum">
              <a:rPr lang="en-GB" smtClean="0"/>
              <a:t>8</a:t>
            </a:fld>
            <a:endParaRPr lang="en-GB"/>
          </a:p>
        </p:txBody>
      </p:sp>
    </p:spTree>
    <p:extLst>
      <p:ext uri="{BB962C8B-B14F-4D97-AF65-F5344CB8AC3E}">
        <p14:creationId xmlns:p14="http://schemas.microsoft.com/office/powerpoint/2010/main" val="7339513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Clinicians were medical, AHP, nursing, pharmacy</a:t>
            </a:r>
            <a:br>
              <a:rPr lang="en-GB" dirty="0" smtClean="0"/>
            </a:br>
            <a:r>
              <a:rPr lang="en-GB" dirty="0" smtClean="0"/>
              <a:t>Had hoped to recruit a psychologist in MH but failed!</a:t>
            </a:r>
          </a:p>
          <a:p>
            <a:endParaRPr lang="en-GB" dirty="0" smtClean="0"/>
          </a:p>
          <a:p>
            <a:r>
              <a:rPr lang="en-GB" dirty="0" smtClean="0"/>
              <a:t>Non-clinical</a:t>
            </a:r>
            <a:r>
              <a:rPr lang="en-GB" baseline="0" dirty="0" smtClean="0"/>
              <a:t> informant categories all thought to have relevant perspectives on the research questions</a:t>
            </a:r>
            <a:endParaRPr lang="en-GB" dirty="0" smtClean="0"/>
          </a:p>
          <a:p>
            <a:endParaRPr lang="en-GB" dirty="0" smtClean="0"/>
          </a:p>
        </p:txBody>
      </p:sp>
      <p:sp>
        <p:nvSpPr>
          <p:cNvPr id="4" name="Slide Number Placeholder 3"/>
          <p:cNvSpPr>
            <a:spLocks noGrp="1"/>
          </p:cNvSpPr>
          <p:nvPr>
            <p:ph type="sldNum" sz="quarter" idx="10"/>
          </p:nvPr>
        </p:nvSpPr>
        <p:spPr/>
        <p:txBody>
          <a:bodyPr/>
          <a:lstStyle/>
          <a:p>
            <a:fld id="{32D9A615-B339-4298-99CE-5C1C84319FCF}" type="slidenum">
              <a:rPr lang="en-GB" smtClean="0"/>
              <a:t>9</a:t>
            </a:fld>
            <a:endParaRPr lang="en-GB"/>
          </a:p>
        </p:txBody>
      </p:sp>
    </p:spTree>
    <p:extLst>
      <p:ext uri="{BB962C8B-B14F-4D97-AF65-F5344CB8AC3E}">
        <p14:creationId xmlns:p14="http://schemas.microsoft.com/office/powerpoint/2010/main" val="3063071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32572BB-6EB4-4367-8BB6-9FA8715E72FC}" type="slidenum">
              <a:rPr lang="en-GB" smtClean="0"/>
              <a:t>‹#›</a:t>
            </a:fld>
            <a:endParaRPr lang="en-GB"/>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556792"/>
            <a:ext cx="82296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0</a:t>
            </a:r>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pic>
        <p:nvPicPr>
          <p:cNvPr id="7" name="Picture 6" descr="C:\Users\CATHERINE_PC_MAIN\Documents\Data\Thesis\Confirmation report\InformationSchool_logo.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29140" y="5708357"/>
            <a:ext cx="1170376" cy="50405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CATHERINE_PC_MAIN\Documents\Data\Thesis\Confirmation report\UoS_logo.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660232" y="404664"/>
            <a:ext cx="1867276" cy="571479"/>
          </a:xfrm>
          <a:prstGeom prst="rect">
            <a:avLst/>
          </a:prstGeom>
          <a:noFill/>
          <a:ln>
            <a:solidFill>
              <a:srgbClr val="0070C0"/>
            </a:solidFill>
          </a:ln>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02/10/2013</a:t>
            </a:r>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80312" y="5445224"/>
            <a:ext cx="1169987"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pic>
        <p:nvPicPr>
          <p:cNvPr id="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91602" y="5445224"/>
            <a:ext cx="1502713" cy="650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r>
              <a:rPr lang="en-US" smtClean="0"/>
              <a:t>13/09/2013</a:t>
            </a:r>
            <a:endParaRPr lang="en-GB"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GB"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image" Target="../media/image10.gif"/><Relationship Id="rId13" Type="http://schemas.openxmlformats.org/officeDocument/2006/relationships/image" Target="../media/image15.gif"/><Relationship Id="rId18" Type="http://schemas.openxmlformats.org/officeDocument/2006/relationships/image" Target="../media/image20.png"/><Relationship Id="rId3" Type="http://schemas.openxmlformats.org/officeDocument/2006/relationships/image" Target="../media/image5.wmf"/><Relationship Id="rId21" Type="http://schemas.openxmlformats.org/officeDocument/2006/relationships/image" Target="../media/image23.jpeg"/><Relationship Id="rId7" Type="http://schemas.openxmlformats.org/officeDocument/2006/relationships/image" Target="../media/image9.gif"/><Relationship Id="rId12" Type="http://schemas.openxmlformats.org/officeDocument/2006/relationships/image" Target="../media/image14.gif"/><Relationship Id="rId17" Type="http://schemas.openxmlformats.org/officeDocument/2006/relationships/image" Target="../media/image19.png"/><Relationship Id="rId2" Type="http://schemas.openxmlformats.org/officeDocument/2006/relationships/notesSlide" Target="../notesSlides/notesSlide2.xml"/><Relationship Id="rId16" Type="http://schemas.openxmlformats.org/officeDocument/2006/relationships/image" Target="../media/image18.png"/><Relationship Id="rId20"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8.gif"/><Relationship Id="rId11" Type="http://schemas.openxmlformats.org/officeDocument/2006/relationships/image" Target="../media/image13.gif"/><Relationship Id="rId5" Type="http://schemas.openxmlformats.org/officeDocument/2006/relationships/image" Target="../media/image7.gif"/><Relationship Id="rId15" Type="http://schemas.openxmlformats.org/officeDocument/2006/relationships/image" Target="../media/image17.png"/><Relationship Id="rId23" Type="http://schemas.openxmlformats.org/officeDocument/2006/relationships/image" Target="../media/image25.png"/><Relationship Id="rId10" Type="http://schemas.openxmlformats.org/officeDocument/2006/relationships/image" Target="../media/image12.gif"/><Relationship Id="rId19" Type="http://schemas.openxmlformats.org/officeDocument/2006/relationships/image" Target="../media/image21.gif"/><Relationship Id="rId4" Type="http://schemas.openxmlformats.org/officeDocument/2006/relationships/image" Target="../media/image6.gif"/><Relationship Id="rId9" Type="http://schemas.openxmlformats.org/officeDocument/2006/relationships/image" Target="../media/image11.png"/><Relationship Id="rId14" Type="http://schemas.openxmlformats.org/officeDocument/2006/relationships/image" Target="../media/image16.gif"/><Relationship Id="rId22" Type="http://schemas.openxmlformats.org/officeDocument/2006/relationships/image" Target="../media/image24.png"/></Relationships>
</file>

<file path=ppt/slides/_rels/slide20.xml.rels><?xml version="1.0" encoding="UTF-8" standalone="yes"?>
<Relationships xmlns="http://schemas.openxmlformats.org/package/2006/relationships"><Relationship Id="rId3" Type="http://schemas.openxmlformats.org/officeDocument/2006/relationships/hyperlink" Target="mailto:lip12cme@sheffield.ac.uk"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www.mendeley.com/profiles/catherine-ebenezer1/"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slideshare.net/Philbradley/why-librarians-must-use-social-media"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aisel.aisnet.org/icis2010_submissions"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community.ja.net/groups/search/NHS-HE%20forum"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nhsemployers.org/"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www.ejel.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936104"/>
          </a:xfrm>
        </p:spPr>
        <p:txBody>
          <a:bodyPr/>
          <a:lstStyle/>
          <a:p>
            <a:endParaRPr lang="en-GB" dirty="0"/>
          </a:p>
        </p:txBody>
      </p:sp>
      <p:sp>
        <p:nvSpPr>
          <p:cNvPr id="3" name="Content Placeholder 2"/>
          <p:cNvSpPr>
            <a:spLocks noGrp="1"/>
          </p:cNvSpPr>
          <p:nvPr>
            <p:ph idx="1"/>
          </p:nvPr>
        </p:nvSpPr>
        <p:spPr/>
        <p:txBody>
          <a:bodyPr>
            <a:normAutofit lnSpcReduction="10000"/>
          </a:bodyPr>
          <a:lstStyle/>
          <a:p>
            <a:pPr marL="0" indent="0">
              <a:buNone/>
            </a:pPr>
            <a:endParaRPr lang="en-GB" dirty="0"/>
          </a:p>
          <a:p>
            <a:pPr marL="0" indent="0" algn="ctr">
              <a:buNone/>
            </a:pPr>
            <a:r>
              <a:rPr lang="en-GB" b="1" dirty="0" smtClean="0">
                <a:solidFill>
                  <a:srgbClr val="C00000"/>
                </a:solidFill>
              </a:rPr>
              <a:t>Social </a:t>
            </a:r>
            <a:r>
              <a:rPr lang="en-GB" b="1" dirty="0">
                <a:solidFill>
                  <a:srgbClr val="C00000"/>
                </a:solidFill>
              </a:rPr>
              <a:t>media applications within the NHS: role and impact of organisational culture, information governance, and communications </a:t>
            </a:r>
            <a:r>
              <a:rPr lang="en-GB" b="1" dirty="0" smtClean="0">
                <a:solidFill>
                  <a:srgbClr val="C00000"/>
                </a:solidFill>
              </a:rPr>
              <a:t>policy</a:t>
            </a:r>
            <a:endParaRPr lang="en-GB" dirty="0">
              <a:solidFill>
                <a:srgbClr val="C00000"/>
              </a:solidFill>
            </a:endParaRPr>
          </a:p>
          <a:p>
            <a:pPr marL="0" indent="0" algn="ctr">
              <a:buNone/>
            </a:pPr>
            <a:r>
              <a:rPr lang="en-GB" b="1" dirty="0" smtClean="0">
                <a:solidFill>
                  <a:schemeClr val="tx2"/>
                </a:solidFill>
              </a:rPr>
              <a:t>  </a:t>
            </a:r>
            <a:br>
              <a:rPr lang="en-GB" b="1" dirty="0" smtClean="0">
                <a:solidFill>
                  <a:schemeClr val="tx2"/>
                </a:solidFill>
              </a:rPr>
            </a:br>
            <a:r>
              <a:rPr lang="en-GB" dirty="0" smtClean="0"/>
              <a:t>Catherine Ebenezer</a:t>
            </a:r>
            <a:br>
              <a:rPr lang="en-GB" dirty="0" smtClean="0"/>
            </a:br>
            <a:r>
              <a:rPr lang="en-GB" dirty="0" smtClean="0"/>
              <a:t>PhD student, Information School, University of Sheffield</a:t>
            </a:r>
            <a:br>
              <a:rPr lang="en-GB" dirty="0" smtClean="0"/>
            </a:br>
            <a:endParaRPr lang="en-GB" dirty="0" smtClean="0"/>
          </a:p>
          <a:p>
            <a:pPr marL="0" indent="0" algn="ctr">
              <a:buNone/>
            </a:pPr>
            <a:r>
              <a:rPr lang="en-GB" i="1" dirty="0" smtClean="0"/>
              <a:t>C&amp;L AHPR Event</a:t>
            </a:r>
          </a:p>
          <a:p>
            <a:pPr marL="0" indent="0" algn="ctr">
              <a:buNone/>
            </a:pPr>
            <a:r>
              <a:rPr lang="en-GB" i="1" dirty="0" smtClean="0"/>
              <a:t>21st October 2015 </a:t>
            </a:r>
          </a:p>
          <a:p>
            <a:pPr marL="0" indent="0" algn="ctr">
              <a:buNone/>
            </a:pPr>
            <a:r>
              <a:rPr lang="en-GB" dirty="0" smtClean="0"/>
              <a:t/>
            </a:r>
            <a:br>
              <a:rPr lang="en-GB" dirty="0" smtClean="0"/>
            </a:br>
            <a:r>
              <a:rPr lang="en-GB" sz="1800" dirty="0" smtClean="0"/>
              <a:t>Supervisors: Professor Peter Bath, Dr Stephen Pinfield</a:t>
            </a:r>
            <a:br>
              <a:rPr lang="en-GB" sz="1800" dirty="0" smtClean="0"/>
            </a:br>
            <a:endParaRPr lang="en-GB" dirty="0" smtClean="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a:xfrm>
            <a:off x="7010400" y="6311900"/>
            <a:ext cx="2133600" cy="365125"/>
          </a:xfrm>
          <a:prstGeom prst="rect">
            <a:avLst/>
          </a:prstGeom>
        </p:spPr>
        <p:txBody>
          <a:bodyPr/>
          <a:lstStyle/>
          <a:p>
            <a:fld id="{C32572BB-6EB4-4367-8BB6-9FA8715E72FC}" type="slidenum">
              <a:rPr lang="en-GB" smtClean="0"/>
              <a:t>1</a:t>
            </a:fld>
            <a:endParaRPr lang="en-GB"/>
          </a:p>
        </p:txBody>
      </p:sp>
    </p:spTree>
    <p:extLst>
      <p:ext uri="{BB962C8B-B14F-4D97-AF65-F5344CB8AC3E}">
        <p14:creationId xmlns:p14="http://schemas.microsoft.com/office/powerpoint/2010/main" val="7777238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Methodology and methods</a:t>
            </a:r>
            <a:endParaRPr lang="en-GB" dirty="0"/>
          </a:p>
        </p:txBody>
      </p:sp>
      <p:sp>
        <p:nvSpPr>
          <p:cNvPr id="3" name="Content Placeholder 2"/>
          <p:cNvSpPr>
            <a:spLocks noGrp="1"/>
          </p:cNvSpPr>
          <p:nvPr>
            <p:ph idx="1"/>
          </p:nvPr>
        </p:nvSpPr>
        <p:spPr>
          <a:xfrm>
            <a:off x="457200" y="1556792"/>
            <a:ext cx="8229600" cy="4525963"/>
          </a:xfrm>
          <a:noFill/>
        </p:spPr>
        <p:txBody>
          <a:bodyPr>
            <a:normAutofit lnSpcReduction="10000"/>
          </a:bodyPr>
          <a:lstStyle/>
          <a:p>
            <a:pPr marL="0" indent="0">
              <a:buNone/>
            </a:pPr>
            <a:r>
              <a:rPr lang="en-GB" sz="2600" dirty="0" smtClean="0">
                <a:solidFill>
                  <a:srgbClr val="C00000"/>
                </a:solidFill>
              </a:rPr>
              <a:t>Exploratory case </a:t>
            </a:r>
            <a:r>
              <a:rPr lang="en-GB" sz="2600" dirty="0">
                <a:solidFill>
                  <a:srgbClr val="C00000"/>
                </a:solidFill>
              </a:rPr>
              <a:t>study</a:t>
            </a:r>
          </a:p>
          <a:p>
            <a:r>
              <a:rPr lang="en-GB" dirty="0" smtClean="0"/>
              <a:t>Methods (cont’d)</a:t>
            </a:r>
          </a:p>
          <a:p>
            <a:pPr lvl="1"/>
            <a:r>
              <a:rPr lang="en-GB" dirty="0"/>
              <a:t>I</a:t>
            </a:r>
            <a:r>
              <a:rPr lang="en-GB" dirty="0" smtClean="0"/>
              <a:t>nterviews with other key informants:  NHS Evidence, medical school e-learning lead, secure web gateway vendor</a:t>
            </a:r>
          </a:p>
          <a:p>
            <a:pPr lvl="2"/>
            <a:r>
              <a:rPr lang="en-GB" dirty="0" smtClean="0"/>
              <a:t>Gained additional perspectives</a:t>
            </a:r>
          </a:p>
          <a:p>
            <a:pPr lvl="1"/>
            <a:r>
              <a:rPr lang="en-GB" dirty="0" smtClean="0"/>
              <a:t>Documentary analysis – selective / </a:t>
            </a:r>
            <a:r>
              <a:rPr lang="en-GB" i="1" dirty="0" smtClean="0"/>
              <a:t>ad hoc</a:t>
            </a:r>
          </a:p>
          <a:p>
            <a:pPr lvl="2"/>
            <a:r>
              <a:rPr lang="en-GB" dirty="0"/>
              <a:t>Background</a:t>
            </a:r>
          </a:p>
          <a:p>
            <a:pPr lvl="2"/>
            <a:r>
              <a:rPr lang="en-GB" dirty="0" smtClean="0"/>
              <a:t>Policies and strategies: IT, LIS, workforce development, information governance, Internet  AUP</a:t>
            </a:r>
          </a:p>
          <a:p>
            <a:pPr lvl="2"/>
            <a:r>
              <a:rPr lang="en-GB" dirty="0" smtClean="0"/>
              <a:t>Codes and standards</a:t>
            </a:r>
          </a:p>
          <a:p>
            <a:pPr lvl="2"/>
            <a:r>
              <a:rPr lang="en-GB" dirty="0" smtClean="0"/>
              <a:t>Reports and reviews</a:t>
            </a:r>
          </a:p>
          <a:p>
            <a:pPr lvl="2"/>
            <a:r>
              <a:rPr lang="en-GB" dirty="0" smtClean="0"/>
              <a:t>Statements of values</a:t>
            </a:r>
          </a:p>
          <a:p>
            <a:pPr lvl="2"/>
            <a:r>
              <a:rPr lang="en-GB" dirty="0" smtClean="0"/>
              <a:t>Security device documentation</a:t>
            </a:r>
          </a:p>
          <a:p>
            <a:pPr lvl="1"/>
            <a:r>
              <a:rPr lang="en-GB" sz="2200" dirty="0" smtClean="0"/>
              <a:t>Thematic analysis using NVivo</a:t>
            </a:r>
          </a:p>
          <a:p>
            <a:pPr lvl="1"/>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a:xfrm>
            <a:off x="7010400" y="6311900"/>
            <a:ext cx="2133600" cy="365125"/>
          </a:xfrm>
          <a:prstGeom prst="rect">
            <a:avLst/>
          </a:prstGeom>
        </p:spPr>
        <p:txBody>
          <a:bodyPr/>
          <a:lstStyle/>
          <a:p>
            <a:fld id="{C32572BB-6EB4-4367-8BB6-9FA8715E72FC}" type="slidenum">
              <a:rPr lang="en-GB" smtClean="0"/>
              <a:t>10</a:t>
            </a:fld>
            <a:endParaRPr lang="en-GB"/>
          </a:p>
        </p:txBody>
      </p:sp>
    </p:spTree>
    <p:extLst>
      <p:ext uri="{BB962C8B-B14F-4D97-AF65-F5344CB8AC3E}">
        <p14:creationId xmlns:p14="http://schemas.microsoft.com/office/powerpoint/2010/main" val="24784167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Availability: Web 2.0</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87380867"/>
              </p:ext>
            </p:extLst>
          </p:nvPr>
        </p:nvGraphicFramePr>
        <p:xfrm>
          <a:off x="1547664" y="1412776"/>
          <a:ext cx="5760640" cy="5168552"/>
        </p:xfrm>
        <a:graphic>
          <a:graphicData uri="http://schemas.openxmlformats.org/drawingml/2006/table">
            <a:tbl>
              <a:tblPr firstRow="1" firstCol="1" bandRow="1">
                <a:tableStyleId>{5C22544A-7EE6-4342-B048-85BDC9FD1C3A}</a:tableStyleId>
              </a:tblPr>
              <a:tblGrid>
                <a:gridCol w="1326335"/>
                <a:gridCol w="1326335"/>
                <a:gridCol w="1768446"/>
                <a:gridCol w="1339524"/>
              </a:tblGrid>
              <a:tr h="181891">
                <a:tc>
                  <a:txBody>
                    <a:bodyPr/>
                    <a:lstStyle/>
                    <a:p>
                      <a:pPr>
                        <a:lnSpc>
                          <a:spcPct val="115000"/>
                        </a:lnSpc>
                        <a:spcAft>
                          <a:spcPts val="0"/>
                        </a:spcAft>
                      </a:pPr>
                      <a:r>
                        <a:rPr lang="en-GB" sz="1000" dirty="0">
                          <a:effectLst/>
                        </a:rPr>
                        <a:t> </a:t>
                      </a:r>
                      <a:endParaRPr lang="en-GB" sz="1000" dirty="0">
                        <a:effectLst/>
                        <a:latin typeface="Calibri"/>
                        <a:ea typeface="Calibri"/>
                        <a:cs typeface="Times New Roman"/>
                      </a:endParaRPr>
                    </a:p>
                  </a:txBody>
                  <a:tcPr marL="64253" marR="64253" marT="0" marB="0">
                    <a:lnB w="12700"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en-GB" sz="1000" dirty="0">
                          <a:effectLst/>
                        </a:rPr>
                        <a:t>T1-DGH</a:t>
                      </a:r>
                      <a:endParaRPr lang="en-GB" sz="1000" dirty="0">
                        <a:effectLst/>
                        <a:latin typeface="Calibri"/>
                        <a:ea typeface="Calibri"/>
                        <a:cs typeface="Times New Roman"/>
                      </a:endParaRPr>
                    </a:p>
                  </a:txBody>
                  <a:tcPr marL="64253" marR="64253" marT="0" marB="0">
                    <a:lnB w="12700"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en-GB" sz="1000" dirty="0" smtClean="0">
                          <a:effectLst/>
                        </a:rPr>
                        <a:t>T3-MH</a:t>
                      </a:r>
                      <a:endParaRPr lang="en-GB" sz="1000" dirty="0">
                        <a:effectLst/>
                        <a:latin typeface="Calibri"/>
                        <a:ea typeface="Calibri"/>
                        <a:cs typeface="Times New Roman"/>
                      </a:endParaRPr>
                    </a:p>
                  </a:txBody>
                  <a:tcPr marL="64253" marR="64253" marT="0" marB="0">
                    <a:lnB w="12700"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en-GB" sz="1000" dirty="0" smtClean="0">
                          <a:effectLst/>
                        </a:rPr>
                        <a:t>T4-TH</a:t>
                      </a:r>
                      <a:endParaRPr lang="en-GB" sz="1000" dirty="0">
                        <a:effectLst/>
                        <a:latin typeface="Calibri"/>
                        <a:ea typeface="Calibri"/>
                        <a:cs typeface="Times New Roman"/>
                      </a:endParaRPr>
                    </a:p>
                  </a:txBody>
                  <a:tcPr marL="64253" marR="64253" marT="0" marB="0">
                    <a:lnB w="12700" cap="flat" cmpd="sng" algn="ctr">
                      <a:solidFill>
                        <a:schemeClr val="bg1"/>
                      </a:solidFill>
                      <a:prstDash val="solid"/>
                      <a:round/>
                      <a:headEnd type="none" w="med" len="med"/>
                      <a:tailEnd type="none" w="med" len="med"/>
                    </a:lnB>
                  </a:tcPr>
                </a:tc>
              </a:tr>
              <a:tr h="2698429">
                <a:tc>
                  <a:txBody>
                    <a:bodyPr/>
                    <a:lstStyle/>
                    <a:p>
                      <a:pPr>
                        <a:lnSpc>
                          <a:spcPct val="115000"/>
                        </a:lnSpc>
                        <a:spcAft>
                          <a:spcPts val="0"/>
                        </a:spcAft>
                      </a:pPr>
                      <a:r>
                        <a:rPr lang="en-GB" sz="1000" dirty="0">
                          <a:effectLst/>
                        </a:rPr>
                        <a:t>Podcasts</a:t>
                      </a:r>
                      <a:endParaRPr lang="en-GB" sz="1000" dirty="0">
                        <a:effectLst/>
                        <a:latin typeface="Calibri"/>
                        <a:ea typeface="Calibri"/>
                        <a:cs typeface="Times New Roman"/>
                      </a:endParaRPr>
                    </a:p>
                  </a:txBody>
                  <a:tcPr marL="64253" marR="64253" marT="0" marB="0">
                    <a:lnT w="12700" cap="flat" cmpd="sng" algn="ctr">
                      <a:solidFill>
                        <a:schemeClr val="bg1"/>
                      </a:solidFill>
                      <a:prstDash val="solid"/>
                      <a:round/>
                      <a:headEnd type="none" w="med" len="med"/>
                      <a:tailEnd type="none" w="med" len="med"/>
                    </a:lnT>
                  </a:tcPr>
                </a:tc>
                <a:tc>
                  <a:txBody>
                    <a:bodyPr/>
                    <a:lstStyle/>
                    <a:p>
                      <a:pPr>
                        <a:lnSpc>
                          <a:spcPct val="115000"/>
                        </a:lnSpc>
                        <a:spcAft>
                          <a:spcPts val="0"/>
                        </a:spcAft>
                      </a:pPr>
                      <a:r>
                        <a:rPr lang="en-GB" sz="1000" b="1" dirty="0">
                          <a:effectLst/>
                        </a:rPr>
                        <a:t>Trust starting to use podcasting on </a:t>
                      </a:r>
                      <a:r>
                        <a:rPr lang="en-GB" sz="1000" b="1" dirty="0" smtClean="0">
                          <a:effectLst/>
                        </a:rPr>
                        <a:t>intranet</a:t>
                      </a:r>
                      <a:br>
                        <a:rPr lang="en-GB" sz="1000" b="1" dirty="0" smtClean="0">
                          <a:effectLst/>
                        </a:rPr>
                      </a:br>
                      <a:r>
                        <a:rPr lang="en-GB" sz="1000" b="1" dirty="0" smtClean="0">
                          <a:effectLst/>
                        </a:rPr>
                        <a:t/>
                      </a:r>
                      <a:br>
                        <a:rPr lang="en-GB" sz="1000" b="1" dirty="0" smtClean="0">
                          <a:effectLst/>
                        </a:rPr>
                      </a:br>
                      <a:r>
                        <a:rPr lang="en-GB" sz="1000" b="1" dirty="0" smtClean="0">
                          <a:effectLst/>
                        </a:rPr>
                        <a:t>Availability</a:t>
                      </a:r>
                      <a:r>
                        <a:rPr lang="en-GB" sz="1000" b="1" baseline="0" dirty="0" smtClean="0">
                          <a:effectLst/>
                        </a:rPr>
                        <a:t> of external podcasts?</a:t>
                      </a:r>
                      <a:endParaRPr lang="en-GB" sz="1000" b="1" dirty="0">
                        <a:effectLst/>
                        <a:latin typeface="Calibri"/>
                        <a:ea typeface="Calibri"/>
                        <a:cs typeface="Times New Roman"/>
                      </a:endParaRPr>
                    </a:p>
                  </a:txBody>
                  <a:tcPr marL="64253" marR="64253" marT="0" marB="0">
                    <a:lnT w="12700" cap="flat" cmpd="sng" algn="ctr">
                      <a:solidFill>
                        <a:schemeClr val="bg1"/>
                      </a:solidFill>
                      <a:prstDash val="solid"/>
                      <a:round/>
                      <a:headEnd type="none" w="med" len="med"/>
                      <a:tailEnd type="none" w="med" len="med"/>
                    </a:lnT>
                  </a:tcPr>
                </a:tc>
                <a:tc>
                  <a:txBody>
                    <a:bodyPr/>
                    <a:lstStyle/>
                    <a:p>
                      <a:pPr>
                        <a:lnSpc>
                          <a:spcPct val="115000"/>
                        </a:lnSpc>
                        <a:spcAft>
                          <a:spcPts val="0"/>
                        </a:spcAft>
                      </a:pPr>
                      <a:r>
                        <a:rPr lang="en-GB" sz="1000" b="1" dirty="0" smtClean="0">
                          <a:effectLst/>
                        </a:rPr>
                        <a:t>Sometime</a:t>
                      </a:r>
                      <a:r>
                        <a:rPr lang="en-GB" sz="1000" b="1" baseline="0" dirty="0" smtClean="0">
                          <a:effectLst/>
                        </a:rPr>
                        <a:t>s unable </a:t>
                      </a:r>
                      <a:r>
                        <a:rPr lang="en-GB" sz="1000" b="1" dirty="0" smtClean="0">
                          <a:effectLst/>
                        </a:rPr>
                        <a:t>to </a:t>
                      </a:r>
                      <a:r>
                        <a:rPr lang="en-GB" sz="1000" b="1" dirty="0">
                          <a:effectLst/>
                        </a:rPr>
                        <a:t>download from </a:t>
                      </a:r>
                      <a:r>
                        <a:rPr lang="en-GB" sz="1000" b="1" dirty="0" smtClean="0">
                          <a:effectLst/>
                        </a:rPr>
                        <a:t>web / appear blocked owing to inadequate</a:t>
                      </a:r>
                      <a:r>
                        <a:rPr lang="en-GB" sz="1000" b="1" baseline="0" dirty="0" smtClean="0">
                          <a:effectLst/>
                        </a:rPr>
                        <a:t> bandwidth</a:t>
                      </a:r>
                      <a:r>
                        <a:rPr lang="en-GB" sz="1000" b="1" dirty="0" smtClean="0">
                          <a:effectLst/>
                        </a:rPr>
                        <a:t> </a:t>
                      </a:r>
                      <a:r>
                        <a:rPr lang="en-GB" sz="1000" b="1" dirty="0">
                          <a:effectLst/>
                        </a:rPr>
                        <a:t>– but podcast content planned for new trust intranet </a:t>
                      </a:r>
                      <a:br>
                        <a:rPr lang="en-GB" sz="1000" b="1" dirty="0">
                          <a:effectLst/>
                        </a:rPr>
                      </a:br>
                      <a:r>
                        <a:rPr lang="en-GB" sz="1000" b="1" dirty="0">
                          <a:effectLst/>
                        </a:rPr>
                        <a:t/>
                      </a:r>
                      <a:br>
                        <a:rPr lang="en-GB" sz="1000" b="1" dirty="0">
                          <a:effectLst/>
                        </a:rPr>
                      </a:br>
                      <a:r>
                        <a:rPr lang="en-GB" sz="1000" b="1" dirty="0">
                          <a:effectLst/>
                        </a:rPr>
                        <a:t>Podcasts produced </a:t>
                      </a:r>
                      <a:r>
                        <a:rPr lang="en-GB" sz="1000" b="1" dirty="0" smtClean="0">
                          <a:effectLst/>
                        </a:rPr>
                        <a:t>internally for </a:t>
                      </a:r>
                      <a:r>
                        <a:rPr lang="en-GB" sz="1000" b="1" dirty="0">
                          <a:effectLst/>
                        </a:rPr>
                        <a:t>training </a:t>
                      </a:r>
                      <a:r>
                        <a:rPr lang="en-GB" sz="1000" b="1" dirty="0" smtClean="0">
                          <a:effectLst/>
                        </a:rPr>
                        <a:t>purposes</a:t>
                      </a:r>
                      <a:br>
                        <a:rPr lang="en-GB" sz="1000" b="1" dirty="0" smtClean="0">
                          <a:effectLst/>
                        </a:rPr>
                      </a:br>
                      <a:r>
                        <a:rPr lang="en-GB" sz="1000" b="1" dirty="0" smtClean="0">
                          <a:effectLst/>
                        </a:rPr>
                        <a:t>and used for PG medical education – but clinical tutor mentioned one being blocked </a:t>
                      </a:r>
                      <a:endParaRPr lang="en-GB" sz="1000" b="1" dirty="0">
                        <a:effectLst/>
                        <a:latin typeface="Calibri"/>
                        <a:ea typeface="Calibri"/>
                        <a:cs typeface="Times New Roman"/>
                      </a:endParaRPr>
                    </a:p>
                  </a:txBody>
                  <a:tcPr marL="64253" marR="64253" marT="0" marB="0">
                    <a:lnT w="12700" cap="flat" cmpd="sng" algn="ctr">
                      <a:solidFill>
                        <a:schemeClr val="bg1"/>
                      </a:solidFill>
                      <a:prstDash val="solid"/>
                      <a:round/>
                      <a:headEnd type="none" w="med" len="med"/>
                      <a:tailEnd type="none" w="med" len="med"/>
                    </a:lnT>
                  </a:tcPr>
                </a:tc>
                <a:tc>
                  <a:txBody>
                    <a:bodyPr/>
                    <a:lstStyle/>
                    <a:p>
                      <a:pPr>
                        <a:lnSpc>
                          <a:spcPct val="115000"/>
                        </a:lnSpc>
                        <a:spcAft>
                          <a:spcPts val="0"/>
                        </a:spcAft>
                      </a:pPr>
                      <a:r>
                        <a:rPr lang="en-GB" sz="1000" b="1" i="0" dirty="0" smtClean="0">
                          <a:effectLst/>
                          <a:latin typeface="+mj-lt"/>
                          <a:ea typeface="Calibri"/>
                          <a:cs typeface="Times New Roman"/>
                        </a:rPr>
                        <a:t>Podcasts</a:t>
                      </a:r>
                      <a:r>
                        <a:rPr lang="en-GB" sz="1000" b="1" i="0" baseline="0" dirty="0" smtClean="0">
                          <a:effectLst/>
                          <a:latin typeface="+mj-lt"/>
                          <a:ea typeface="Calibri"/>
                          <a:cs typeface="Times New Roman"/>
                        </a:rPr>
                        <a:t> created by speech and language therapists for ENT training </a:t>
                      </a:r>
                      <a:br>
                        <a:rPr lang="en-GB" sz="1000" b="1" i="0" baseline="0" dirty="0" smtClean="0">
                          <a:effectLst/>
                          <a:latin typeface="+mj-lt"/>
                          <a:ea typeface="Calibri"/>
                          <a:cs typeface="Times New Roman"/>
                        </a:rPr>
                      </a:br>
                      <a:r>
                        <a:rPr lang="en-GB" sz="1000" b="1" i="0" baseline="0" dirty="0" smtClean="0">
                          <a:effectLst/>
                          <a:latin typeface="+mj-lt"/>
                          <a:ea typeface="Calibri"/>
                          <a:cs typeface="Times New Roman"/>
                        </a:rPr>
                        <a:t/>
                      </a:r>
                      <a:br>
                        <a:rPr lang="en-GB" sz="1000" b="1" i="0" baseline="0" dirty="0" smtClean="0">
                          <a:effectLst/>
                          <a:latin typeface="+mj-lt"/>
                          <a:ea typeface="Calibri"/>
                          <a:cs typeface="Times New Roman"/>
                        </a:rPr>
                      </a:br>
                      <a:r>
                        <a:rPr lang="en-GB" sz="1000" b="1" i="1" baseline="0" dirty="0" smtClean="0">
                          <a:effectLst/>
                          <a:latin typeface="+mj-lt"/>
                          <a:ea typeface="Calibri"/>
                          <a:cs typeface="Times New Roman"/>
                        </a:rPr>
                        <a:t>Respondents unclear about availability of external podcasts</a:t>
                      </a:r>
                      <a:endParaRPr lang="en-GB" sz="1000" b="1" i="1" dirty="0">
                        <a:effectLst/>
                        <a:latin typeface="+mj-lt"/>
                        <a:ea typeface="Calibri"/>
                        <a:cs typeface="Times New Roman"/>
                      </a:endParaRPr>
                    </a:p>
                  </a:txBody>
                  <a:tcPr marL="64253" marR="64253" marT="0" marB="0">
                    <a:lnT w="12700" cap="flat" cmpd="sng" algn="ctr">
                      <a:solidFill>
                        <a:schemeClr val="bg1"/>
                      </a:solidFill>
                      <a:prstDash val="solid"/>
                      <a:round/>
                      <a:headEnd type="none" w="med" len="med"/>
                      <a:tailEnd type="none" w="med" len="med"/>
                    </a:lnT>
                  </a:tcPr>
                </a:tc>
              </a:tr>
              <a:tr h="705966">
                <a:tc>
                  <a:txBody>
                    <a:bodyPr/>
                    <a:lstStyle/>
                    <a:p>
                      <a:pPr>
                        <a:lnSpc>
                          <a:spcPct val="115000"/>
                        </a:lnSpc>
                        <a:spcAft>
                          <a:spcPts val="0"/>
                        </a:spcAft>
                      </a:pPr>
                      <a:r>
                        <a:rPr lang="en-GB" sz="1000">
                          <a:effectLst/>
                        </a:rPr>
                        <a:t>File storage and sharing applications</a:t>
                      </a:r>
                      <a:endParaRPr lang="en-GB" sz="1000">
                        <a:effectLst/>
                        <a:latin typeface="Calibri"/>
                        <a:ea typeface="Calibri"/>
                        <a:cs typeface="Times New Roman"/>
                      </a:endParaRPr>
                    </a:p>
                  </a:txBody>
                  <a:tcPr marL="64253" marR="64253" marT="0" marB="0"/>
                </a:tc>
                <a:tc>
                  <a:txBody>
                    <a:bodyPr/>
                    <a:lstStyle/>
                    <a:p>
                      <a:pPr>
                        <a:lnSpc>
                          <a:spcPct val="115000"/>
                        </a:lnSpc>
                        <a:spcAft>
                          <a:spcPts val="0"/>
                        </a:spcAft>
                      </a:pPr>
                      <a:r>
                        <a:rPr lang="en-GB" sz="1000" b="1">
                          <a:effectLst/>
                        </a:rPr>
                        <a:t>Time quota set for use</a:t>
                      </a:r>
                      <a:endParaRPr lang="en-GB" sz="1000" b="1">
                        <a:effectLst/>
                        <a:latin typeface="Calibri"/>
                        <a:ea typeface="Calibri"/>
                        <a:cs typeface="Times New Roman"/>
                      </a:endParaRPr>
                    </a:p>
                  </a:txBody>
                  <a:tcPr marL="64253" marR="64253" marT="0" marB="0"/>
                </a:tc>
                <a:tc>
                  <a:txBody>
                    <a:bodyPr/>
                    <a:lstStyle/>
                    <a:p>
                      <a:pPr>
                        <a:lnSpc>
                          <a:spcPct val="115000"/>
                        </a:lnSpc>
                        <a:spcAft>
                          <a:spcPts val="0"/>
                        </a:spcAft>
                      </a:pPr>
                      <a:r>
                        <a:rPr lang="en-GB" sz="1000" b="1" i="1" dirty="0" smtClean="0">
                          <a:effectLst/>
                        </a:rPr>
                        <a:t>Not </a:t>
                      </a:r>
                      <a:r>
                        <a:rPr lang="en-GB" sz="1000" b="1" i="1" dirty="0">
                          <a:effectLst/>
                        </a:rPr>
                        <a:t>mentioned</a:t>
                      </a:r>
                      <a:endParaRPr lang="en-GB" sz="1000" b="1" i="1" dirty="0">
                        <a:effectLst/>
                        <a:latin typeface="Calibri"/>
                        <a:ea typeface="Calibri"/>
                        <a:cs typeface="Times New Roman"/>
                      </a:endParaRPr>
                    </a:p>
                  </a:txBody>
                  <a:tcPr marL="64253" marR="64253" marT="0" marB="0"/>
                </a:tc>
                <a:tc>
                  <a:txBody>
                    <a:bodyPr/>
                    <a:lstStyle/>
                    <a:p>
                      <a:pPr>
                        <a:lnSpc>
                          <a:spcPct val="115000"/>
                        </a:lnSpc>
                        <a:spcAft>
                          <a:spcPts val="0"/>
                        </a:spcAft>
                      </a:pPr>
                      <a:r>
                        <a:rPr lang="en-GB" sz="1000" b="1" dirty="0">
                          <a:effectLst/>
                        </a:rPr>
                        <a:t>Dropbox blocked </a:t>
                      </a:r>
                    </a:p>
                    <a:p>
                      <a:pPr>
                        <a:lnSpc>
                          <a:spcPct val="115000"/>
                        </a:lnSpc>
                        <a:spcAft>
                          <a:spcPts val="0"/>
                        </a:spcAft>
                      </a:pPr>
                      <a:r>
                        <a:rPr lang="en-GB" sz="1000" b="1" dirty="0">
                          <a:effectLst/>
                        </a:rPr>
                        <a:t/>
                      </a:r>
                      <a:br>
                        <a:rPr lang="en-GB" sz="1000" b="1" dirty="0">
                          <a:effectLst/>
                        </a:rPr>
                      </a:br>
                      <a:r>
                        <a:rPr lang="en-GB" sz="1000" b="1" dirty="0">
                          <a:effectLst/>
                        </a:rPr>
                        <a:t>Google Docs </a:t>
                      </a:r>
                      <a:r>
                        <a:rPr lang="en-GB" sz="1000" b="1" dirty="0" smtClean="0">
                          <a:effectLst/>
                        </a:rPr>
                        <a:t>available</a:t>
                      </a:r>
                      <a:endParaRPr lang="en-GB" sz="1000" b="1" dirty="0">
                        <a:effectLst/>
                        <a:latin typeface="Calibri"/>
                        <a:ea typeface="Calibri"/>
                        <a:cs typeface="Times New Roman"/>
                      </a:endParaRPr>
                    </a:p>
                  </a:txBody>
                  <a:tcPr marL="64253" marR="64253" marT="0" marB="0"/>
                </a:tc>
              </a:tr>
              <a:tr h="871075">
                <a:tc>
                  <a:txBody>
                    <a:bodyPr/>
                    <a:lstStyle/>
                    <a:p>
                      <a:pPr>
                        <a:lnSpc>
                          <a:spcPct val="115000"/>
                        </a:lnSpc>
                        <a:spcAft>
                          <a:spcPts val="0"/>
                        </a:spcAft>
                      </a:pPr>
                      <a:r>
                        <a:rPr lang="en-GB" sz="1000">
                          <a:effectLst/>
                        </a:rPr>
                        <a:t>Web conferencing</a:t>
                      </a:r>
                      <a:endParaRPr lang="en-GB" sz="1000">
                        <a:effectLst/>
                        <a:latin typeface="Calibri"/>
                        <a:ea typeface="Calibri"/>
                        <a:cs typeface="Times New Roman"/>
                      </a:endParaRPr>
                    </a:p>
                  </a:txBody>
                  <a:tcPr marL="64253" marR="64253" marT="0" marB="0"/>
                </a:tc>
                <a:tc>
                  <a:txBody>
                    <a:bodyPr/>
                    <a:lstStyle/>
                    <a:p>
                      <a:pPr>
                        <a:lnSpc>
                          <a:spcPct val="115000"/>
                        </a:lnSpc>
                        <a:spcAft>
                          <a:spcPts val="0"/>
                        </a:spcAft>
                      </a:pPr>
                      <a:r>
                        <a:rPr lang="en-GB" sz="1000" b="1" i="0" dirty="0" smtClean="0">
                          <a:effectLst/>
                          <a:latin typeface="+mn-lt"/>
                          <a:ea typeface="+mn-ea"/>
                          <a:cs typeface="+mn-cs"/>
                        </a:rPr>
                        <a:t>Skype</a:t>
                      </a:r>
                      <a:r>
                        <a:rPr lang="en-GB" sz="1000" b="1" i="0" baseline="0" dirty="0" smtClean="0">
                          <a:effectLst/>
                          <a:latin typeface="+mn-lt"/>
                          <a:ea typeface="+mn-ea"/>
                          <a:cs typeface="+mn-cs"/>
                        </a:rPr>
                        <a:t> blocked</a:t>
                      </a:r>
                      <a:endParaRPr lang="en-GB" sz="1000" b="1" i="0" dirty="0">
                        <a:effectLst/>
                        <a:latin typeface="Calibri"/>
                        <a:ea typeface="Calibri"/>
                        <a:cs typeface="Times New Roman"/>
                      </a:endParaRPr>
                    </a:p>
                  </a:txBody>
                  <a:tcPr marL="64253" marR="64253" marT="0" marB="0"/>
                </a:tc>
                <a:tc>
                  <a:txBody>
                    <a:bodyPr/>
                    <a:lstStyle/>
                    <a:p>
                      <a:pPr>
                        <a:lnSpc>
                          <a:spcPct val="115000"/>
                        </a:lnSpc>
                        <a:spcAft>
                          <a:spcPts val="0"/>
                        </a:spcAft>
                      </a:pPr>
                      <a:r>
                        <a:rPr lang="en-GB" sz="1000" b="1" dirty="0">
                          <a:effectLst/>
                        </a:rPr>
                        <a:t>Skype blocked</a:t>
                      </a:r>
                    </a:p>
                    <a:p>
                      <a:pPr>
                        <a:lnSpc>
                          <a:spcPct val="115000"/>
                        </a:lnSpc>
                        <a:spcAft>
                          <a:spcPts val="0"/>
                        </a:spcAft>
                      </a:pPr>
                      <a:r>
                        <a:rPr lang="en-GB" sz="1000" b="1" dirty="0">
                          <a:effectLst/>
                        </a:rPr>
                        <a:t/>
                      </a:r>
                      <a:br>
                        <a:rPr lang="en-GB" sz="1000" b="1" dirty="0">
                          <a:effectLst/>
                        </a:rPr>
                      </a:br>
                      <a:r>
                        <a:rPr lang="en-GB" sz="1000" b="1" dirty="0">
                          <a:effectLst/>
                        </a:rPr>
                        <a:t>WebEx, GoToWebinar  </a:t>
                      </a:r>
                      <a:r>
                        <a:rPr lang="en-GB" sz="1000" b="1" dirty="0" smtClean="0">
                          <a:effectLst/>
                        </a:rPr>
                        <a:t>used within trust</a:t>
                      </a:r>
                      <a:endParaRPr lang="en-GB" sz="1000" b="1" dirty="0">
                        <a:effectLst/>
                      </a:endParaRPr>
                    </a:p>
                    <a:p>
                      <a:pPr>
                        <a:lnSpc>
                          <a:spcPct val="115000"/>
                        </a:lnSpc>
                        <a:spcAft>
                          <a:spcPts val="0"/>
                        </a:spcAft>
                      </a:pPr>
                      <a:r>
                        <a:rPr lang="en-GB" sz="1000" b="1" dirty="0">
                          <a:effectLst/>
                        </a:rPr>
                        <a:t> </a:t>
                      </a:r>
                      <a:endParaRPr lang="en-GB" sz="1000" b="1" dirty="0">
                        <a:effectLst/>
                        <a:latin typeface="Calibri"/>
                        <a:ea typeface="Calibri"/>
                        <a:cs typeface="Times New Roman"/>
                      </a:endParaRPr>
                    </a:p>
                  </a:txBody>
                  <a:tcPr marL="64253" marR="64253" marT="0" marB="0"/>
                </a:tc>
                <a:tc>
                  <a:txBody>
                    <a:bodyPr/>
                    <a:lstStyle/>
                    <a:p>
                      <a:pPr>
                        <a:lnSpc>
                          <a:spcPct val="115000"/>
                        </a:lnSpc>
                        <a:spcAft>
                          <a:spcPts val="0"/>
                        </a:spcAft>
                      </a:pPr>
                      <a:r>
                        <a:rPr lang="en-GB" sz="1000" b="1" i="1" dirty="0">
                          <a:effectLst/>
                        </a:rPr>
                        <a:t>Not mentioned</a:t>
                      </a:r>
                      <a:endParaRPr lang="en-GB" sz="1000" b="1" i="1" dirty="0">
                        <a:effectLst/>
                        <a:latin typeface="Calibri"/>
                        <a:ea typeface="Calibri"/>
                        <a:cs typeface="Times New Roman"/>
                      </a:endParaRPr>
                    </a:p>
                  </a:txBody>
                  <a:tcPr marL="64253" marR="64253" marT="0" marB="0"/>
                </a:tc>
              </a:tr>
              <a:tr h="705966">
                <a:tc>
                  <a:txBody>
                    <a:bodyPr/>
                    <a:lstStyle/>
                    <a:p>
                      <a:pPr>
                        <a:lnSpc>
                          <a:spcPct val="115000"/>
                        </a:lnSpc>
                        <a:spcAft>
                          <a:spcPts val="0"/>
                        </a:spcAft>
                      </a:pPr>
                      <a:r>
                        <a:rPr lang="en-GB" sz="1000">
                          <a:effectLst/>
                        </a:rPr>
                        <a:t>Start pages / portals</a:t>
                      </a:r>
                      <a:endParaRPr lang="en-GB" sz="1000">
                        <a:effectLst/>
                        <a:latin typeface="Calibri"/>
                        <a:ea typeface="Calibri"/>
                        <a:cs typeface="Times New Roman"/>
                      </a:endParaRPr>
                    </a:p>
                  </a:txBody>
                  <a:tcPr marL="64253" marR="64253" marT="0" marB="0"/>
                </a:tc>
                <a:tc>
                  <a:txBody>
                    <a:bodyPr/>
                    <a:lstStyle/>
                    <a:p>
                      <a:pPr>
                        <a:lnSpc>
                          <a:spcPct val="115000"/>
                        </a:lnSpc>
                        <a:spcAft>
                          <a:spcPts val="0"/>
                        </a:spcAft>
                      </a:pPr>
                      <a:r>
                        <a:rPr lang="en-GB" sz="1000" b="1" i="1" dirty="0">
                          <a:effectLst/>
                        </a:rPr>
                        <a:t>Not mentioned</a:t>
                      </a:r>
                      <a:endParaRPr lang="en-GB" sz="1000" b="1" i="1" dirty="0">
                        <a:effectLst/>
                        <a:latin typeface="Calibri"/>
                        <a:ea typeface="Calibri"/>
                        <a:cs typeface="Times New Roman"/>
                      </a:endParaRPr>
                    </a:p>
                  </a:txBody>
                  <a:tcPr marL="64253" marR="64253" marT="0" marB="0"/>
                </a:tc>
                <a:tc>
                  <a:txBody>
                    <a:bodyPr/>
                    <a:lstStyle/>
                    <a:p>
                      <a:pPr>
                        <a:lnSpc>
                          <a:spcPct val="115000"/>
                        </a:lnSpc>
                        <a:spcAft>
                          <a:spcPts val="0"/>
                        </a:spcAft>
                      </a:pPr>
                      <a:r>
                        <a:rPr lang="en-GB" sz="1000" b="1" i="1" dirty="0">
                          <a:effectLst/>
                        </a:rPr>
                        <a:t>Not mentioned</a:t>
                      </a:r>
                      <a:endParaRPr lang="en-GB" sz="1000" b="1" i="1" dirty="0">
                        <a:effectLst/>
                        <a:latin typeface="Calibri"/>
                        <a:ea typeface="Calibri"/>
                        <a:cs typeface="Times New Roman"/>
                      </a:endParaRPr>
                    </a:p>
                  </a:txBody>
                  <a:tcPr marL="64253" marR="64253" marT="0" marB="0"/>
                </a:tc>
                <a:tc>
                  <a:txBody>
                    <a:bodyPr/>
                    <a:lstStyle/>
                    <a:p>
                      <a:pPr>
                        <a:lnSpc>
                          <a:spcPct val="115000"/>
                        </a:lnSpc>
                        <a:spcAft>
                          <a:spcPts val="0"/>
                        </a:spcAft>
                      </a:pPr>
                      <a:r>
                        <a:rPr lang="en-GB" sz="1000" b="1" dirty="0">
                          <a:effectLst/>
                        </a:rPr>
                        <a:t>Accessible to users - </a:t>
                      </a:r>
                      <a:r>
                        <a:rPr lang="en-GB" sz="1000" b="1" dirty="0" smtClean="0">
                          <a:effectLst/>
                        </a:rPr>
                        <a:t>library </a:t>
                      </a:r>
                      <a:r>
                        <a:rPr lang="en-GB" sz="1000" b="1" dirty="0">
                          <a:effectLst/>
                        </a:rPr>
                        <a:t>has </a:t>
                      </a:r>
                      <a:r>
                        <a:rPr lang="en-GB" sz="1000" b="1" dirty="0" smtClean="0">
                          <a:effectLst/>
                        </a:rPr>
                        <a:t>several. Weebly formerly blocked </a:t>
                      </a:r>
                      <a:endParaRPr lang="en-GB" sz="1000" b="1" dirty="0">
                        <a:effectLst/>
                        <a:latin typeface="Calibri"/>
                        <a:ea typeface="Calibri"/>
                        <a:cs typeface="Times New Roman"/>
                      </a:endParaRPr>
                    </a:p>
                  </a:txBody>
                  <a:tcPr marL="64253" marR="64253" marT="0" marB="0"/>
                </a:tc>
              </a:tr>
            </a:tbl>
          </a:graphicData>
        </a:graphic>
      </p:graphicFrame>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11</a:t>
            </a:fld>
            <a:endParaRPr 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2320" y="1412776"/>
            <a:ext cx="1311275"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99532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Availability: social media</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51252553"/>
              </p:ext>
            </p:extLst>
          </p:nvPr>
        </p:nvGraphicFramePr>
        <p:xfrm>
          <a:off x="1475656" y="1412775"/>
          <a:ext cx="5832648" cy="5264898"/>
        </p:xfrm>
        <a:graphic>
          <a:graphicData uri="http://schemas.openxmlformats.org/drawingml/2006/table">
            <a:tbl>
              <a:tblPr firstRow="1" firstCol="1" bandRow="1">
                <a:tableStyleId>{5C22544A-7EE6-4342-B048-85BDC9FD1C3A}</a:tableStyleId>
              </a:tblPr>
              <a:tblGrid>
                <a:gridCol w="1152128"/>
                <a:gridCol w="1512168"/>
                <a:gridCol w="1512168"/>
                <a:gridCol w="1656184"/>
              </a:tblGrid>
              <a:tr h="210902">
                <a:tc>
                  <a:txBody>
                    <a:bodyPr/>
                    <a:lstStyle/>
                    <a:p>
                      <a:pPr>
                        <a:lnSpc>
                          <a:spcPct val="115000"/>
                        </a:lnSpc>
                        <a:spcAft>
                          <a:spcPts val="0"/>
                        </a:spcAft>
                      </a:pPr>
                      <a:r>
                        <a:rPr lang="en-GB" sz="800" dirty="0">
                          <a:effectLst/>
                        </a:rPr>
                        <a:t> </a:t>
                      </a:r>
                      <a:endParaRPr lang="en-GB" sz="800" dirty="0">
                        <a:effectLst/>
                        <a:latin typeface="Calibri"/>
                        <a:ea typeface="Calibri"/>
                        <a:cs typeface="Times New Roman"/>
                      </a:endParaRPr>
                    </a:p>
                  </a:txBody>
                  <a:tcPr marL="48190" marR="48190" marT="0" marB="0">
                    <a:lnB w="12700"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en-GB" sz="1000" dirty="0">
                          <a:effectLst/>
                        </a:rPr>
                        <a:t>T1-DGH</a:t>
                      </a:r>
                      <a:endParaRPr lang="en-GB" sz="1000" dirty="0">
                        <a:effectLst/>
                        <a:latin typeface="Calibri"/>
                        <a:ea typeface="Calibri"/>
                        <a:cs typeface="Times New Roman"/>
                      </a:endParaRPr>
                    </a:p>
                  </a:txBody>
                  <a:tcPr marL="48190" marR="48190" marT="0" marB="0">
                    <a:lnB w="12700"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en-GB" sz="1000" dirty="0" smtClean="0">
                          <a:effectLst/>
                        </a:rPr>
                        <a:t>T3-MH</a:t>
                      </a:r>
                      <a:endParaRPr lang="en-GB" sz="1000" dirty="0">
                        <a:effectLst/>
                        <a:latin typeface="Calibri"/>
                        <a:ea typeface="Calibri"/>
                        <a:cs typeface="Times New Roman"/>
                      </a:endParaRPr>
                    </a:p>
                  </a:txBody>
                  <a:tcPr marL="48190" marR="48190" marT="0" marB="0">
                    <a:lnB w="12700"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en-GB" sz="1000" dirty="0">
                          <a:effectLst/>
                        </a:rPr>
                        <a:t>T4-TH</a:t>
                      </a:r>
                      <a:endParaRPr lang="en-GB" sz="1000" dirty="0">
                        <a:effectLst/>
                        <a:latin typeface="Calibri"/>
                        <a:ea typeface="Calibri"/>
                        <a:cs typeface="Times New Roman"/>
                      </a:endParaRPr>
                    </a:p>
                  </a:txBody>
                  <a:tcPr marL="48190" marR="48190" marT="0" marB="0">
                    <a:lnB w="12700" cap="flat" cmpd="sng" algn="ctr">
                      <a:solidFill>
                        <a:schemeClr val="bg1"/>
                      </a:solidFill>
                      <a:prstDash val="solid"/>
                      <a:round/>
                      <a:headEnd type="none" w="med" len="med"/>
                      <a:tailEnd type="none" w="med" len="med"/>
                    </a:lnB>
                  </a:tcPr>
                </a:tc>
              </a:tr>
              <a:tr h="1455125">
                <a:tc>
                  <a:txBody>
                    <a:bodyPr/>
                    <a:lstStyle/>
                    <a:p>
                      <a:pPr>
                        <a:lnSpc>
                          <a:spcPct val="115000"/>
                        </a:lnSpc>
                        <a:spcAft>
                          <a:spcPts val="0"/>
                        </a:spcAft>
                      </a:pPr>
                      <a:r>
                        <a:rPr lang="en-GB" sz="1000" dirty="0">
                          <a:effectLst/>
                        </a:rPr>
                        <a:t>Blogs / Microblogs</a:t>
                      </a:r>
                      <a:endParaRPr lang="en-GB" sz="1000" dirty="0">
                        <a:effectLst/>
                        <a:latin typeface="Calibri"/>
                        <a:ea typeface="Calibri"/>
                        <a:cs typeface="Times New Roman"/>
                      </a:endParaRPr>
                    </a:p>
                  </a:txBody>
                  <a:tcPr marL="48190" marR="48190" marT="0" marB="0">
                    <a:lnT w="12700" cap="flat" cmpd="sng" algn="ctr">
                      <a:solidFill>
                        <a:schemeClr val="bg1"/>
                      </a:solidFill>
                      <a:prstDash val="solid"/>
                      <a:round/>
                      <a:headEnd type="none" w="med" len="med"/>
                      <a:tailEnd type="none" w="med" len="med"/>
                    </a:lnT>
                  </a:tcPr>
                </a:tc>
                <a:tc>
                  <a:txBody>
                    <a:bodyPr/>
                    <a:lstStyle/>
                    <a:p>
                      <a:pPr algn="l">
                        <a:lnSpc>
                          <a:spcPct val="115000"/>
                        </a:lnSpc>
                        <a:spcAft>
                          <a:spcPts val="0"/>
                        </a:spcAft>
                      </a:pPr>
                      <a:r>
                        <a:rPr lang="en-GB" sz="800" b="1" dirty="0">
                          <a:effectLst/>
                        </a:rPr>
                        <a:t>Unable to access or create – prevents library using for current awareness </a:t>
                      </a:r>
                      <a:r>
                        <a:rPr lang="en-GB" sz="800" b="1" dirty="0" smtClean="0">
                          <a:effectLst/>
                        </a:rPr>
                        <a:t>purposes</a:t>
                      </a:r>
                      <a:br>
                        <a:rPr lang="en-GB" sz="800" b="1" dirty="0" smtClean="0">
                          <a:effectLst/>
                        </a:rPr>
                      </a:br>
                      <a:r>
                        <a:rPr lang="en-GB" sz="800" b="1" dirty="0" smtClean="0">
                          <a:effectLst/>
                        </a:rPr>
                        <a:t/>
                      </a:r>
                      <a:br>
                        <a:rPr lang="en-GB" sz="800" b="1" dirty="0" smtClean="0">
                          <a:effectLst/>
                        </a:rPr>
                      </a:br>
                      <a:r>
                        <a:rPr lang="en-GB" sz="800" b="1" dirty="0" smtClean="0">
                          <a:effectLst/>
                        </a:rPr>
                        <a:t>Time quota set for use of Twitter. Trust starting to use for corporate</a:t>
                      </a:r>
                      <a:r>
                        <a:rPr lang="en-GB" sz="800" b="1" baseline="0" dirty="0" smtClean="0">
                          <a:effectLst/>
                        </a:rPr>
                        <a:t> communications,</a:t>
                      </a:r>
                      <a:r>
                        <a:rPr lang="en-GB" sz="800" b="1" dirty="0">
                          <a:effectLst/>
                        </a:rPr>
                        <a:t> </a:t>
                      </a:r>
                      <a:r>
                        <a:rPr lang="en-GB" sz="800" b="1" dirty="0" smtClean="0">
                          <a:effectLst/>
                        </a:rPr>
                        <a:t>but individual use not encouraged</a:t>
                      </a:r>
                      <a:r>
                        <a:rPr lang="en-GB" sz="800" b="1" dirty="0">
                          <a:effectLst/>
                        </a:rPr>
                        <a:t> </a:t>
                      </a:r>
                      <a:endParaRPr lang="en-GB" sz="800" b="1" dirty="0">
                        <a:effectLst/>
                        <a:latin typeface="Calibri"/>
                        <a:ea typeface="Calibri"/>
                        <a:cs typeface="Times New Roman"/>
                      </a:endParaRPr>
                    </a:p>
                  </a:txBody>
                  <a:tcPr marL="48190" marR="48190" marT="0" marB="0">
                    <a:lnT w="12700" cap="flat" cmpd="sng" algn="ctr">
                      <a:solidFill>
                        <a:schemeClr val="bg1"/>
                      </a:solidFill>
                      <a:prstDash val="solid"/>
                      <a:round/>
                      <a:headEnd type="none" w="med" len="med"/>
                      <a:tailEnd type="none" w="med" len="med"/>
                    </a:lnT>
                    <a:solidFill>
                      <a:schemeClr val="tx2">
                        <a:lumMod val="40000"/>
                        <a:lumOff val="60000"/>
                      </a:schemeClr>
                    </a:solidFill>
                  </a:tcPr>
                </a:tc>
                <a:tc>
                  <a:txBody>
                    <a:bodyPr/>
                    <a:lstStyle/>
                    <a:p>
                      <a:pPr algn="l">
                        <a:lnSpc>
                          <a:spcPct val="115000"/>
                        </a:lnSpc>
                        <a:spcAft>
                          <a:spcPts val="0"/>
                        </a:spcAft>
                      </a:pPr>
                      <a:r>
                        <a:rPr lang="en-GB" sz="800" b="1" i="1" dirty="0">
                          <a:effectLst/>
                        </a:rPr>
                        <a:t>Restrictions not mentioned </a:t>
                      </a:r>
                      <a:r>
                        <a:rPr lang="en-GB" sz="800" b="1" dirty="0">
                          <a:effectLst/>
                        </a:rPr>
                        <a:t>on general blogs</a:t>
                      </a:r>
                      <a:br>
                        <a:rPr lang="en-GB" sz="800" b="1" dirty="0">
                          <a:effectLst/>
                        </a:rPr>
                      </a:br>
                      <a:r>
                        <a:rPr lang="en-GB" sz="800" b="1" dirty="0">
                          <a:effectLst/>
                        </a:rPr>
                        <a:t/>
                      </a:r>
                      <a:br>
                        <a:rPr lang="en-GB" sz="800" b="1" dirty="0">
                          <a:effectLst/>
                        </a:rPr>
                      </a:br>
                      <a:r>
                        <a:rPr lang="en-GB" sz="800" b="1" dirty="0" smtClean="0">
                          <a:effectLst/>
                        </a:rPr>
                        <a:t/>
                      </a:r>
                      <a:br>
                        <a:rPr lang="en-GB" sz="800" b="1" dirty="0" smtClean="0">
                          <a:effectLst/>
                        </a:rPr>
                      </a:br>
                      <a:r>
                        <a:rPr lang="en-GB" sz="800" b="1" dirty="0" smtClean="0">
                          <a:effectLst/>
                        </a:rPr>
                        <a:t>Twitter, Facebook: users and would-be</a:t>
                      </a:r>
                      <a:r>
                        <a:rPr lang="en-GB" sz="800" b="1" baseline="0" dirty="0" smtClean="0">
                          <a:effectLst/>
                        </a:rPr>
                        <a:t> bloggers </a:t>
                      </a:r>
                      <a:r>
                        <a:rPr lang="en-GB" sz="800" b="1" dirty="0" smtClean="0">
                          <a:effectLst/>
                        </a:rPr>
                        <a:t>should seek advice</a:t>
                      </a:r>
                      <a:r>
                        <a:rPr lang="en-GB" sz="800" b="1" baseline="0" dirty="0" smtClean="0">
                          <a:effectLst/>
                        </a:rPr>
                        <a:t> from Communications before using professionally </a:t>
                      </a:r>
                      <a:endParaRPr lang="en-GB" sz="800" b="1" dirty="0">
                        <a:effectLst/>
                        <a:latin typeface="Calibri"/>
                        <a:ea typeface="Calibri"/>
                        <a:cs typeface="Times New Roman"/>
                      </a:endParaRPr>
                    </a:p>
                  </a:txBody>
                  <a:tcPr marL="48190" marR="48190" marT="0" marB="0">
                    <a:lnT w="12700" cap="flat" cmpd="sng" algn="ctr">
                      <a:solidFill>
                        <a:schemeClr val="bg1"/>
                      </a:solidFill>
                      <a:prstDash val="solid"/>
                      <a:round/>
                      <a:headEnd type="none" w="med" len="med"/>
                      <a:tailEnd type="none" w="med" len="med"/>
                    </a:lnT>
                  </a:tcPr>
                </a:tc>
                <a:tc>
                  <a:txBody>
                    <a:bodyPr/>
                    <a:lstStyle/>
                    <a:p>
                      <a:pPr algn="l">
                        <a:lnSpc>
                          <a:spcPct val="115000"/>
                        </a:lnSpc>
                        <a:spcAft>
                          <a:spcPts val="0"/>
                        </a:spcAft>
                      </a:pPr>
                      <a:r>
                        <a:rPr lang="en-GB" sz="800" b="1" dirty="0">
                          <a:effectLst/>
                        </a:rPr>
                        <a:t>WordPress blogs formerly (maybe still) blocked </a:t>
                      </a:r>
                      <a:br>
                        <a:rPr lang="en-GB" sz="800" b="1" dirty="0">
                          <a:effectLst/>
                        </a:rPr>
                      </a:br>
                      <a:r>
                        <a:rPr lang="en-GB" sz="800" b="1" dirty="0">
                          <a:effectLst/>
                        </a:rPr>
                        <a:t/>
                      </a:r>
                      <a:br>
                        <a:rPr lang="en-GB" sz="800" b="1" dirty="0">
                          <a:effectLst/>
                        </a:rPr>
                      </a:br>
                      <a:r>
                        <a:rPr lang="en-GB" sz="800" b="1" dirty="0" smtClean="0">
                          <a:effectLst/>
                        </a:rPr>
                        <a:t/>
                      </a:r>
                      <a:br>
                        <a:rPr lang="en-GB" sz="800" b="1" dirty="0" smtClean="0">
                          <a:effectLst/>
                        </a:rPr>
                      </a:br>
                      <a:r>
                        <a:rPr lang="en-GB" sz="800" b="1" dirty="0" smtClean="0">
                          <a:effectLst/>
                        </a:rPr>
                        <a:t>Issuing </a:t>
                      </a:r>
                      <a:r>
                        <a:rPr lang="en-GB" sz="800" b="1" dirty="0">
                          <a:effectLst/>
                        </a:rPr>
                        <a:t>of Twitter handles </a:t>
                      </a:r>
                      <a:r>
                        <a:rPr lang="en-GB" sz="800" b="1" dirty="0" smtClean="0">
                          <a:effectLst/>
                        </a:rPr>
                        <a:t>required </a:t>
                      </a:r>
                      <a:r>
                        <a:rPr lang="en-GB" sz="800" b="1" dirty="0">
                          <a:effectLst/>
                        </a:rPr>
                        <a:t>permission from divisional </a:t>
                      </a:r>
                      <a:r>
                        <a:rPr lang="en-GB" sz="800" b="1" dirty="0" smtClean="0">
                          <a:effectLst/>
                        </a:rPr>
                        <a:t>director</a:t>
                      </a:r>
                      <a:br>
                        <a:rPr lang="en-GB" sz="800" b="1" dirty="0" smtClean="0">
                          <a:effectLst/>
                        </a:rPr>
                      </a:br>
                      <a:r>
                        <a:rPr lang="en-GB" sz="800" b="1" dirty="0" smtClean="0">
                          <a:effectLst/>
                        </a:rPr>
                        <a:t/>
                      </a:r>
                      <a:br>
                        <a:rPr lang="en-GB" sz="800" b="1" dirty="0" smtClean="0">
                          <a:effectLst/>
                        </a:rPr>
                      </a:br>
                      <a:r>
                        <a:rPr lang="en-GB" sz="800" b="1" dirty="0" smtClean="0">
                          <a:effectLst/>
                        </a:rPr>
                        <a:t>Twitter blocked by default</a:t>
                      </a:r>
                      <a:endParaRPr lang="en-GB" sz="800" b="1" dirty="0">
                        <a:effectLst/>
                        <a:latin typeface="Calibri"/>
                        <a:ea typeface="Calibri"/>
                        <a:cs typeface="Times New Roman"/>
                      </a:endParaRPr>
                    </a:p>
                  </a:txBody>
                  <a:tcPr marL="48190" marR="48190" marT="0" marB="0">
                    <a:lnT w="12700" cap="flat" cmpd="sng" algn="ctr">
                      <a:solidFill>
                        <a:schemeClr val="bg1"/>
                      </a:solidFill>
                      <a:prstDash val="solid"/>
                      <a:round/>
                      <a:headEnd type="none" w="med" len="med"/>
                      <a:tailEnd type="none" w="med" len="med"/>
                    </a:lnT>
                    <a:solidFill>
                      <a:schemeClr val="tx2">
                        <a:lumMod val="40000"/>
                        <a:lumOff val="60000"/>
                      </a:schemeClr>
                    </a:solidFill>
                  </a:tcPr>
                </a:tc>
              </a:tr>
              <a:tr h="342207">
                <a:tc>
                  <a:txBody>
                    <a:bodyPr/>
                    <a:lstStyle/>
                    <a:p>
                      <a:pPr>
                        <a:lnSpc>
                          <a:spcPct val="115000"/>
                        </a:lnSpc>
                        <a:spcAft>
                          <a:spcPts val="0"/>
                        </a:spcAft>
                      </a:pPr>
                      <a:r>
                        <a:rPr lang="en-GB" sz="1000" dirty="0" smtClean="0">
                          <a:effectLst/>
                        </a:rPr>
                        <a:t>Collaborative </a:t>
                      </a:r>
                      <a:r>
                        <a:rPr lang="en-GB" sz="1000" dirty="0">
                          <a:effectLst/>
                        </a:rPr>
                        <a:t>projects</a:t>
                      </a:r>
                      <a:endParaRPr lang="en-GB" sz="1000" dirty="0">
                        <a:effectLst/>
                        <a:latin typeface="Calibri"/>
                        <a:ea typeface="Calibri"/>
                        <a:cs typeface="Times New Roman"/>
                      </a:endParaRPr>
                    </a:p>
                  </a:txBody>
                  <a:tcPr marL="48190" marR="48190" marT="0" marB="0"/>
                </a:tc>
                <a:tc>
                  <a:txBody>
                    <a:bodyPr/>
                    <a:lstStyle/>
                    <a:p>
                      <a:pPr algn="l">
                        <a:lnSpc>
                          <a:spcPct val="115000"/>
                        </a:lnSpc>
                        <a:spcAft>
                          <a:spcPts val="0"/>
                        </a:spcAft>
                      </a:pPr>
                      <a:r>
                        <a:rPr lang="en-GB" sz="800" b="1" i="1">
                          <a:effectLst/>
                        </a:rPr>
                        <a:t>Restrictions not mentioned</a:t>
                      </a:r>
                      <a:endParaRPr lang="en-GB" sz="800" b="1" i="1">
                        <a:effectLst/>
                        <a:latin typeface="Calibri"/>
                        <a:ea typeface="Calibri"/>
                        <a:cs typeface="Times New Roman"/>
                      </a:endParaRPr>
                    </a:p>
                  </a:txBody>
                  <a:tcPr marL="48190" marR="48190" marT="0" marB="0"/>
                </a:tc>
                <a:tc>
                  <a:txBody>
                    <a:bodyPr/>
                    <a:lstStyle/>
                    <a:p>
                      <a:pPr algn="l">
                        <a:lnSpc>
                          <a:spcPct val="115000"/>
                        </a:lnSpc>
                        <a:spcAft>
                          <a:spcPts val="0"/>
                        </a:spcAft>
                      </a:pPr>
                      <a:r>
                        <a:rPr lang="en-GB" sz="800" b="1" i="1" dirty="0">
                          <a:effectLst/>
                        </a:rPr>
                        <a:t>Restrictions not mentioned</a:t>
                      </a:r>
                      <a:endParaRPr lang="en-GB" sz="800" b="1" i="1" dirty="0">
                        <a:effectLst/>
                        <a:latin typeface="Calibri"/>
                        <a:ea typeface="Calibri"/>
                        <a:cs typeface="Times New Roman"/>
                      </a:endParaRPr>
                    </a:p>
                  </a:txBody>
                  <a:tcPr marL="48190" marR="48190" marT="0" marB="0"/>
                </a:tc>
                <a:tc>
                  <a:txBody>
                    <a:bodyPr/>
                    <a:lstStyle/>
                    <a:p>
                      <a:pPr algn="l">
                        <a:lnSpc>
                          <a:spcPct val="115000"/>
                        </a:lnSpc>
                        <a:spcAft>
                          <a:spcPts val="0"/>
                        </a:spcAft>
                      </a:pPr>
                      <a:r>
                        <a:rPr lang="en-GB" sz="800" b="1" i="1" dirty="0">
                          <a:effectLst/>
                        </a:rPr>
                        <a:t>Restrictions not mentioned</a:t>
                      </a:r>
                      <a:endParaRPr lang="en-GB" sz="800" b="1" i="1" dirty="0">
                        <a:effectLst/>
                        <a:latin typeface="Calibri"/>
                        <a:ea typeface="Calibri"/>
                        <a:cs typeface="Times New Roman"/>
                      </a:endParaRPr>
                    </a:p>
                  </a:txBody>
                  <a:tcPr marL="48190" marR="48190" marT="0" marB="0"/>
                </a:tc>
              </a:tr>
              <a:tr h="1295879">
                <a:tc>
                  <a:txBody>
                    <a:bodyPr/>
                    <a:lstStyle/>
                    <a:p>
                      <a:pPr>
                        <a:lnSpc>
                          <a:spcPct val="115000"/>
                        </a:lnSpc>
                        <a:spcAft>
                          <a:spcPts val="0"/>
                        </a:spcAft>
                      </a:pPr>
                      <a:r>
                        <a:rPr lang="en-GB" sz="1000" dirty="0" smtClean="0">
                          <a:effectLst/>
                        </a:rPr>
                        <a:t>Social</a:t>
                      </a:r>
                      <a:r>
                        <a:rPr lang="en-GB" sz="1000" baseline="0" dirty="0" smtClean="0">
                          <a:effectLst/>
                        </a:rPr>
                        <a:t> networking services</a:t>
                      </a:r>
                      <a:endParaRPr lang="en-GB" sz="1000" dirty="0">
                        <a:effectLst/>
                        <a:latin typeface="Calibri"/>
                        <a:ea typeface="Calibri"/>
                        <a:cs typeface="Times New Roman"/>
                      </a:endParaRPr>
                    </a:p>
                  </a:txBody>
                  <a:tcPr marL="48190" marR="48190" marT="0" marB="0"/>
                </a:tc>
                <a:tc>
                  <a:txBody>
                    <a:bodyPr/>
                    <a:lstStyle/>
                    <a:p>
                      <a:pPr algn="l">
                        <a:lnSpc>
                          <a:spcPct val="115000"/>
                        </a:lnSpc>
                        <a:spcAft>
                          <a:spcPts val="0"/>
                        </a:spcAft>
                      </a:pPr>
                      <a:r>
                        <a:rPr lang="en-GB" sz="800" b="1" dirty="0">
                          <a:effectLst/>
                        </a:rPr>
                        <a:t>Facebook: time quota set for </a:t>
                      </a:r>
                      <a:r>
                        <a:rPr lang="en-GB" sz="800" b="1" dirty="0" smtClean="0">
                          <a:effectLst/>
                        </a:rPr>
                        <a:t>use</a:t>
                      </a:r>
                    </a:p>
                    <a:p>
                      <a:pPr algn="l">
                        <a:lnSpc>
                          <a:spcPct val="115000"/>
                        </a:lnSpc>
                        <a:spcAft>
                          <a:spcPts val="0"/>
                        </a:spcAft>
                      </a:pPr>
                      <a:r>
                        <a:rPr lang="en-GB" sz="800" b="1" dirty="0" smtClean="0">
                          <a:effectLst/>
                        </a:rPr>
                        <a:t>Originally blocked entirely</a:t>
                      </a:r>
                      <a:r>
                        <a:rPr lang="en-GB" sz="800" b="1" baseline="0" dirty="0" smtClean="0">
                          <a:effectLst/>
                        </a:rPr>
                        <a:t> </a:t>
                      </a:r>
                      <a:r>
                        <a:rPr lang="en-GB" sz="800" b="1" dirty="0" smtClean="0">
                          <a:effectLst/>
                        </a:rPr>
                        <a:t>following breach of</a:t>
                      </a:r>
                      <a:r>
                        <a:rPr lang="en-GB" sz="800" b="1" baseline="0" dirty="0" smtClean="0">
                          <a:effectLst/>
                        </a:rPr>
                        <a:t> confidentiality by clinical staff member</a:t>
                      </a:r>
                      <a:r>
                        <a:rPr lang="en-GB" sz="800" b="1" dirty="0" smtClean="0">
                          <a:effectLst/>
                        </a:rPr>
                        <a:t/>
                      </a:r>
                      <a:br>
                        <a:rPr lang="en-GB" sz="800" b="1" dirty="0" smtClean="0">
                          <a:effectLst/>
                        </a:rPr>
                      </a:br>
                      <a:r>
                        <a:rPr lang="en-GB" sz="800" b="1" dirty="0" smtClean="0">
                          <a:effectLst/>
                        </a:rPr>
                        <a:t>LinkedIn and</a:t>
                      </a:r>
                      <a:r>
                        <a:rPr lang="en-GB" sz="800" b="1" baseline="0" dirty="0" smtClean="0">
                          <a:effectLst/>
                        </a:rPr>
                        <a:t> other ‘professional’ sites accessible</a:t>
                      </a:r>
                      <a:endParaRPr lang="en-GB" sz="800" b="1" dirty="0">
                        <a:effectLst/>
                        <a:latin typeface="Calibri"/>
                        <a:ea typeface="Calibri"/>
                        <a:cs typeface="Times New Roman"/>
                      </a:endParaRPr>
                    </a:p>
                  </a:txBody>
                  <a:tcPr marL="48190" marR="48190" marT="0" marB="0"/>
                </a:tc>
                <a:tc>
                  <a:txBody>
                    <a:bodyPr/>
                    <a:lstStyle/>
                    <a:p>
                      <a:pPr algn="l">
                        <a:lnSpc>
                          <a:spcPct val="115000"/>
                        </a:lnSpc>
                        <a:spcAft>
                          <a:spcPts val="0"/>
                        </a:spcAft>
                      </a:pPr>
                      <a:r>
                        <a:rPr lang="en-GB" sz="800" b="1" dirty="0" smtClean="0">
                          <a:effectLst/>
                        </a:rPr>
                        <a:t>Facebook blocked</a:t>
                      </a:r>
                      <a:r>
                        <a:rPr lang="en-GB" sz="800" b="1" baseline="0" dirty="0" smtClean="0">
                          <a:effectLst/>
                        </a:rPr>
                        <a:t/>
                      </a:r>
                      <a:br>
                        <a:rPr lang="en-GB" sz="800" b="1" baseline="0" dirty="0" smtClean="0">
                          <a:effectLst/>
                        </a:rPr>
                      </a:br>
                      <a:endParaRPr lang="en-GB" sz="800" b="1" dirty="0" smtClean="0">
                        <a:effectLst/>
                      </a:endParaRPr>
                    </a:p>
                    <a:p>
                      <a:pPr algn="l">
                        <a:lnSpc>
                          <a:spcPct val="115000"/>
                        </a:lnSpc>
                        <a:spcAft>
                          <a:spcPts val="0"/>
                        </a:spcAft>
                      </a:pPr>
                      <a:r>
                        <a:rPr lang="en-GB" sz="800" b="1" dirty="0" smtClean="0">
                          <a:effectLst/>
                        </a:rPr>
                        <a:t>LinkedIn </a:t>
                      </a:r>
                      <a:r>
                        <a:rPr lang="en-GB" sz="800" b="1" dirty="0">
                          <a:effectLst/>
                        </a:rPr>
                        <a:t>and other ‘professional’ sites </a:t>
                      </a:r>
                      <a:r>
                        <a:rPr lang="en-GB" sz="800" b="1" dirty="0" smtClean="0">
                          <a:effectLst/>
                        </a:rPr>
                        <a:t>accessible</a:t>
                      </a:r>
                      <a:endParaRPr lang="en-GB" sz="800" b="1" dirty="0">
                        <a:effectLst/>
                        <a:latin typeface="Calibri"/>
                        <a:ea typeface="Calibri"/>
                        <a:cs typeface="Times New Roman"/>
                      </a:endParaRPr>
                    </a:p>
                  </a:txBody>
                  <a:tcPr marL="48190" marR="48190" marT="0" marB="0"/>
                </a:tc>
                <a:tc>
                  <a:txBody>
                    <a:bodyPr/>
                    <a:lstStyle/>
                    <a:p>
                      <a:pPr algn="l">
                        <a:lnSpc>
                          <a:spcPct val="115000"/>
                        </a:lnSpc>
                        <a:spcAft>
                          <a:spcPts val="0"/>
                        </a:spcAft>
                      </a:pPr>
                      <a:r>
                        <a:rPr lang="en-GB" sz="800" b="1" dirty="0">
                          <a:effectLst/>
                        </a:rPr>
                        <a:t>Access to Facebook etc. blocked on PCs but not on users’ mobile devices – trust has a </a:t>
                      </a:r>
                      <a:r>
                        <a:rPr lang="en-GB" sz="800" b="1" dirty="0" smtClean="0">
                          <a:effectLst/>
                        </a:rPr>
                        <a:t>BYOD</a:t>
                      </a:r>
                      <a:r>
                        <a:rPr lang="en-GB" sz="800" b="1" baseline="0" dirty="0" smtClean="0">
                          <a:effectLst/>
                        </a:rPr>
                        <a:t> </a:t>
                      </a:r>
                      <a:r>
                        <a:rPr lang="en-GB" sz="800" b="1" dirty="0" smtClean="0">
                          <a:effectLst/>
                        </a:rPr>
                        <a:t>network </a:t>
                      </a:r>
                      <a:r>
                        <a:rPr lang="en-GB" sz="800" b="1" dirty="0">
                          <a:effectLst/>
                        </a:rPr>
                        <a:t>and </a:t>
                      </a:r>
                      <a:r>
                        <a:rPr lang="en-GB" sz="800" b="1" dirty="0" smtClean="0">
                          <a:effectLst/>
                        </a:rPr>
                        <a:t>policy. Some staff</a:t>
                      </a:r>
                      <a:r>
                        <a:rPr lang="en-GB" sz="800" b="1" baseline="0" dirty="0" smtClean="0">
                          <a:effectLst/>
                        </a:rPr>
                        <a:t> approved to use social media for work purposes. </a:t>
                      </a:r>
                      <a:r>
                        <a:rPr lang="en-GB" sz="800" b="1" dirty="0" smtClean="0">
                          <a:effectLst/>
                        </a:rPr>
                        <a:t>LIS </a:t>
                      </a:r>
                      <a:r>
                        <a:rPr lang="en-GB" sz="800" b="1" dirty="0">
                          <a:effectLst/>
                        </a:rPr>
                        <a:t>has Pinterest site </a:t>
                      </a:r>
                      <a:r>
                        <a:rPr lang="en-GB" sz="800" b="1" dirty="0" smtClean="0">
                          <a:effectLst/>
                        </a:rPr>
                        <a:t>– infographics</a:t>
                      </a:r>
                      <a:endParaRPr lang="en-GB" sz="800" b="1" dirty="0">
                        <a:effectLst/>
                        <a:latin typeface="Calibri"/>
                        <a:ea typeface="Calibri"/>
                        <a:cs typeface="Times New Roman"/>
                      </a:endParaRPr>
                    </a:p>
                  </a:txBody>
                  <a:tcPr marL="48190" marR="48190" marT="0" marB="0"/>
                </a:tc>
              </a:tr>
              <a:tr h="1952472">
                <a:tc>
                  <a:txBody>
                    <a:bodyPr/>
                    <a:lstStyle/>
                    <a:p>
                      <a:pPr>
                        <a:lnSpc>
                          <a:spcPct val="115000"/>
                        </a:lnSpc>
                        <a:spcAft>
                          <a:spcPts val="0"/>
                        </a:spcAft>
                      </a:pPr>
                      <a:r>
                        <a:rPr lang="en-GB" sz="1000" dirty="0">
                          <a:effectLst/>
                        </a:rPr>
                        <a:t>Content communities</a:t>
                      </a:r>
                      <a:endParaRPr lang="en-GB" sz="1000" dirty="0">
                        <a:effectLst/>
                        <a:latin typeface="Calibri"/>
                        <a:ea typeface="Calibri"/>
                        <a:cs typeface="Times New Roman"/>
                      </a:endParaRPr>
                    </a:p>
                  </a:txBody>
                  <a:tcPr marL="48190" marR="48190" marT="0" marB="0"/>
                </a:tc>
                <a:tc>
                  <a:txBody>
                    <a:bodyPr/>
                    <a:lstStyle/>
                    <a:p>
                      <a:pPr algn="l">
                        <a:lnSpc>
                          <a:spcPct val="115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800" b="1" dirty="0">
                          <a:effectLst/>
                        </a:rPr>
                        <a:t>Time quota set for use of SlideShare </a:t>
                      </a:r>
                      <a:r>
                        <a:rPr lang="en-GB" sz="800" b="1" dirty="0" smtClean="0">
                          <a:effectLst/>
                        </a:rPr>
                        <a:t/>
                      </a:r>
                      <a:br>
                        <a:rPr lang="en-GB" sz="800" b="1" dirty="0" smtClean="0">
                          <a:effectLst/>
                        </a:rPr>
                      </a:br>
                      <a:r>
                        <a:rPr lang="en-GB" sz="800" b="1" dirty="0">
                          <a:effectLst/>
                        </a:rPr>
                        <a:t> </a:t>
                      </a:r>
                    </a:p>
                    <a:p>
                      <a:pPr algn="l">
                        <a:lnSpc>
                          <a:spcPct val="115000"/>
                        </a:lnSpc>
                        <a:spcAft>
                          <a:spcPts val="0"/>
                        </a:spcAft>
                      </a:pPr>
                      <a:r>
                        <a:rPr lang="en-GB" sz="800" b="1" dirty="0">
                          <a:effectLst/>
                        </a:rPr>
                        <a:t>Prezi formerly blocked as presenting confidentiality risks – now has time quota set</a:t>
                      </a:r>
                    </a:p>
                    <a:p>
                      <a:pPr algn="l">
                        <a:lnSpc>
                          <a:spcPct val="115000"/>
                        </a:lnSpc>
                        <a:spcAft>
                          <a:spcPts val="0"/>
                        </a:spcAft>
                      </a:pPr>
                      <a:r>
                        <a:rPr lang="en-GB" sz="800" b="1" dirty="0">
                          <a:effectLst/>
                        </a:rPr>
                        <a:t/>
                      </a:r>
                      <a:br>
                        <a:rPr lang="en-GB" sz="800" b="1" dirty="0">
                          <a:effectLst/>
                        </a:rPr>
                      </a:br>
                      <a:r>
                        <a:rPr lang="en-GB" sz="800" b="1" dirty="0" smtClean="0">
                          <a:effectLst/>
                        </a:rPr>
                        <a:t>Time</a:t>
                      </a:r>
                      <a:r>
                        <a:rPr lang="en-GB" sz="800" b="1" baseline="0" dirty="0" smtClean="0">
                          <a:effectLst/>
                        </a:rPr>
                        <a:t> quota set for use of </a:t>
                      </a:r>
                      <a:r>
                        <a:rPr lang="en-GB" sz="800" b="1" dirty="0" smtClean="0">
                          <a:effectLst/>
                        </a:rPr>
                        <a:t>YouTube </a:t>
                      </a:r>
                      <a:endParaRPr lang="en-GB" sz="800" b="1" dirty="0">
                        <a:effectLst/>
                        <a:latin typeface="Calibri"/>
                        <a:ea typeface="Calibri"/>
                        <a:cs typeface="Times New Roman"/>
                      </a:endParaRPr>
                    </a:p>
                  </a:txBody>
                  <a:tcPr marL="48190" marR="48190" marT="0" marB="0"/>
                </a:tc>
                <a:tc>
                  <a:txBody>
                    <a:bodyPr/>
                    <a:lstStyle/>
                    <a:p>
                      <a:pPr algn="l">
                        <a:lnSpc>
                          <a:spcPct val="115000"/>
                        </a:lnSpc>
                        <a:spcAft>
                          <a:spcPts val="0"/>
                        </a:spcAft>
                      </a:pPr>
                      <a:r>
                        <a:rPr lang="en-GB" sz="800" b="1" dirty="0" smtClean="0">
                          <a:effectLst/>
                        </a:rPr>
                        <a:t>SlideShare </a:t>
                      </a:r>
                      <a:r>
                        <a:rPr lang="en-GB" sz="800" b="1" baseline="0" dirty="0" smtClean="0">
                          <a:effectLst/>
                        </a:rPr>
                        <a:t>not mentioned</a:t>
                      </a:r>
                      <a:endParaRPr lang="en-GB" sz="800" b="1" dirty="0">
                        <a:effectLst/>
                      </a:endParaRPr>
                    </a:p>
                    <a:p>
                      <a:pPr algn="l">
                        <a:lnSpc>
                          <a:spcPct val="115000"/>
                        </a:lnSpc>
                        <a:spcAft>
                          <a:spcPts val="0"/>
                        </a:spcAft>
                      </a:pPr>
                      <a:r>
                        <a:rPr lang="en-GB" sz="800" b="1" dirty="0">
                          <a:effectLst/>
                        </a:rPr>
                        <a:t> </a:t>
                      </a:r>
                    </a:p>
                    <a:p>
                      <a:pPr algn="l">
                        <a:lnSpc>
                          <a:spcPct val="115000"/>
                        </a:lnSpc>
                        <a:spcAft>
                          <a:spcPts val="0"/>
                        </a:spcAft>
                      </a:pPr>
                      <a:r>
                        <a:rPr lang="en-GB" sz="800" b="1" dirty="0">
                          <a:effectLst/>
                        </a:rPr>
                        <a:t> </a:t>
                      </a:r>
                    </a:p>
                    <a:p>
                      <a:pPr algn="l">
                        <a:lnSpc>
                          <a:spcPct val="115000"/>
                        </a:lnSpc>
                        <a:spcAft>
                          <a:spcPts val="0"/>
                        </a:spcAft>
                      </a:pPr>
                      <a:r>
                        <a:rPr lang="en-GB" sz="800" b="1" dirty="0" smtClean="0">
                          <a:effectLst/>
                        </a:rPr>
                        <a:t>Prezi </a:t>
                      </a:r>
                      <a:r>
                        <a:rPr lang="en-GB" sz="800" b="1" dirty="0">
                          <a:effectLst/>
                        </a:rPr>
                        <a:t>- restrictions not mentioned – IT manager unsure of </a:t>
                      </a:r>
                      <a:r>
                        <a:rPr lang="en-GB" sz="800" b="1" dirty="0" smtClean="0">
                          <a:effectLst/>
                        </a:rPr>
                        <a:t>policy – Comms provides training on Prezi</a:t>
                      </a:r>
                      <a:endParaRPr lang="en-GB" sz="800" b="1" dirty="0">
                        <a:effectLst/>
                      </a:endParaRPr>
                    </a:p>
                    <a:p>
                      <a:pPr algn="l">
                        <a:lnSpc>
                          <a:spcPct val="115000"/>
                        </a:lnSpc>
                        <a:spcAft>
                          <a:spcPts val="0"/>
                        </a:spcAft>
                      </a:pPr>
                      <a:r>
                        <a:rPr lang="en-GB" sz="800" b="1" dirty="0">
                          <a:effectLst/>
                        </a:rPr>
                        <a:t> </a:t>
                      </a:r>
                    </a:p>
                    <a:p>
                      <a:pPr algn="l">
                        <a:lnSpc>
                          <a:spcPct val="115000"/>
                        </a:lnSpc>
                        <a:spcAft>
                          <a:spcPts val="0"/>
                        </a:spcAft>
                      </a:pPr>
                      <a:r>
                        <a:rPr lang="en-GB" sz="800" b="1" dirty="0" smtClean="0">
                          <a:effectLst/>
                        </a:rPr>
                        <a:t>Specific </a:t>
                      </a:r>
                      <a:r>
                        <a:rPr lang="en-GB" sz="800" b="1" dirty="0">
                          <a:effectLst/>
                        </a:rPr>
                        <a:t>permission required to access </a:t>
                      </a:r>
                      <a:r>
                        <a:rPr lang="en-GB" sz="800" b="1" dirty="0" smtClean="0">
                          <a:effectLst/>
                        </a:rPr>
                        <a:t>YouTube</a:t>
                      </a:r>
                      <a:r>
                        <a:rPr lang="en-GB" sz="800" b="1" baseline="0" dirty="0" smtClean="0">
                          <a:effectLst/>
                        </a:rPr>
                        <a:t> -</a:t>
                      </a:r>
                      <a:r>
                        <a:rPr lang="en-GB" sz="800" b="1" dirty="0" smtClean="0">
                          <a:effectLst/>
                        </a:rPr>
                        <a:t> NB bandwidth limitation statement in place</a:t>
                      </a:r>
                      <a:r>
                        <a:rPr lang="en-GB" sz="800" b="1" baseline="0" dirty="0" smtClean="0">
                          <a:effectLst/>
                        </a:rPr>
                        <a:t> – 10s pauses</a:t>
                      </a:r>
                      <a:endParaRPr lang="en-GB" sz="800" b="1" dirty="0">
                        <a:effectLst/>
                        <a:latin typeface="Calibri"/>
                        <a:ea typeface="Calibri"/>
                        <a:cs typeface="Times New Roman"/>
                      </a:endParaRPr>
                    </a:p>
                  </a:txBody>
                  <a:tcPr marL="48190" marR="48190" marT="0" marB="0">
                    <a:solidFill>
                      <a:schemeClr val="tx2">
                        <a:lumMod val="40000"/>
                        <a:lumOff val="60000"/>
                      </a:schemeClr>
                    </a:solidFill>
                  </a:tcPr>
                </a:tc>
                <a:tc>
                  <a:txBody>
                    <a:bodyPr/>
                    <a:lstStyle/>
                    <a:p>
                      <a:pPr algn="l">
                        <a:lnSpc>
                          <a:spcPct val="115000"/>
                        </a:lnSpc>
                        <a:spcAft>
                          <a:spcPts val="0"/>
                        </a:spcAft>
                      </a:pPr>
                      <a:r>
                        <a:rPr lang="en-GB" sz="800" b="1" dirty="0" smtClean="0">
                          <a:effectLst/>
                        </a:rPr>
                        <a:t>Status </a:t>
                      </a:r>
                      <a:r>
                        <a:rPr lang="en-GB" sz="800" b="1" dirty="0">
                          <a:effectLst/>
                        </a:rPr>
                        <a:t>of SlideShare unclear</a:t>
                      </a:r>
                    </a:p>
                    <a:p>
                      <a:pPr algn="l">
                        <a:lnSpc>
                          <a:spcPct val="115000"/>
                        </a:lnSpc>
                        <a:spcAft>
                          <a:spcPts val="0"/>
                        </a:spcAft>
                      </a:pPr>
                      <a:r>
                        <a:rPr lang="en-GB" sz="800" b="1" dirty="0">
                          <a:effectLst/>
                        </a:rPr>
                        <a:t> </a:t>
                      </a:r>
                    </a:p>
                    <a:p>
                      <a:pPr algn="l">
                        <a:lnSpc>
                          <a:spcPct val="115000"/>
                        </a:lnSpc>
                        <a:spcAft>
                          <a:spcPts val="0"/>
                        </a:spcAft>
                      </a:pPr>
                      <a:r>
                        <a:rPr lang="en-GB" sz="800" b="1" dirty="0">
                          <a:effectLst/>
                        </a:rPr>
                        <a:t> </a:t>
                      </a:r>
                    </a:p>
                    <a:p>
                      <a:pPr algn="l">
                        <a:lnSpc>
                          <a:spcPct val="115000"/>
                        </a:lnSpc>
                        <a:spcAft>
                          <a:spcPts val="0"/>
                        </a:spcAft>
                      </a:pPr>
                      <a:r>
                        <a:rPr lang="en-GB" sz="800" b="1" dirty="0" smtClean="0">
                          <a:effectLst/>
                        </a:rPr>
                        <a:t>Prezi </a:t>
                      </a:r>
                      <a:r>
                        <a:rPr lang="en-GB" sz="800" b="1" dirty="0">
                          <a:effectLst/>
                        </a:rPr>
                        <a:t>blocked</a:t>
                      </a:r>
                      <a:br>
                        <a:rPr lang="en-GB" sz="800" b="1" dirty="0">
                          <a:effectLst/>
                        </a:rPr>
                      </a:br>
                      <a:r>
                        <a:rPr lang="en-GB" sz="800" b="1" dirty="0">
                          <a:effectLst/>
                        </a:rPr>
                        <a:t/>
                      </a:r>
                      <a:br>
                        <a:rPr lang="en-GB" sz="800" b="1" dirty="0">
                          <a:effectLst/>
                        </a:rPr>
                      </a:br>
                      <a:r>
                        <a:rPr lang="en-GB" sz="800" b="1" dirty="0">
                          <a:effectLst/>
                        </a:rPr>
                        <a:t/>
                      </a:r>
                      <a:br>
                        <a:rPr lang="en-GB" sz="800" b="1" dirty="0">
                          <a:effectLst/>
                        </a:rPr>
                      </a:br>
                      <a:r>
                        <a:rPr lang="en-GB" sz="800" b="1" dirty="0">
                          <a:effectLst/>
                        </a:rPr>
                        <a:t/>
                      </a:r>
                      <a:br>
                        <a:rPr lang="en-GB" sz="800" b="1" dirty="0">
                          <a:effectLst/>
                        </a:rPr>
                      </a:br>
                      <a:r>
                        <a:rPr lang="en-GB" sz="800" b="1" dirty="0">
                          <a:effectLst/>
                        </a:rPr>
                        <a:t/>
                      </a:r>
                      <a:br>
                        <a:rPr lang="en-GB" sz="800" b="1" dirty="0">
                          <a:effectLst/>
                        </a:rPr>
                      </a:br>
                      <a:r>
                        <a:rPr lang="en-GB" sz="800" b="1" dirty="0" smtClean="0">
                          <a:effectLst/>
                        </a:rPr>
                        <a:t>YouTube </a:t>
                      </a:r>
                      <a:r>
                        <a:rPr lang="en-GB" sz="800" b="1" dirty="0">
                          <a:effectLst/>
                        </a:rPr>
                        <a:t>reported </a:t>
                      </a:r>
                      <a:r>
                        <a:rPr lang="en-GB" sz="800" b="1" dirty="0" smtClean="0">
                          <a:effectLst/>
                        </a:rPr>
                        <a:t> by pharmacist</a:t>
                      </a:r>
                      <a:r>
                        <a:rPr lang="en-GB" sz="800" b="1" baseline="0" dirty="0" smtClean="0">
                          <a:effectLst/>
                        </a:rPr>
                        <a:t> </a:t>
                      </a:r>
                      <a:r>
                        <a:rPr lang="en-GB" sz="800" b="1" dirty="0" smtClean="0">
                          <a:effectLst/>
                        </a:rPr>
                        <a:t>as </a:t>
                      </a:r>
                      <a:r>
                        <a:rPr lang="en-GB" sz="800" b="1" dirty="0">
                          <a:effectLst/>
                        </a:rPr>
                        <a:t>blocked </a:t>
                      </a:r>
                      <a:r>
                        <a:rPr lang="en-GB" sz="800" b="1" dirty="0" smtClean="0">
                          <a:effectLst/>
                        </a:rPr>
                        <a:t> </a:t>
                      </a:r>
                      <a:r>
                        <a:rPr lang="en-GB" sz="800" b="1" dirty="0">
                          <a:effectLst/>
                        </a:rPr>
                        <a:t>but </a:t>
                      </a:r>
                      <a:r>
                        <a:rPr lang="en-GB" sz="800" b="1" dirty="0" smtClean="0">
                          <a:effectLst/>
                        </a:rPr>
                        <a:t>this</a:t>
                      </a:r>
                      <a:r>
                        <a:rPr lang="en-GB" sz="800" b="1" baseline="0" dirty="0" smtClean="0">
                          <a:effectLst/>
                        </a:rPr>
                        <a:t> </a:t>
                      </a:r>
                      <a:r>
                        <a:rPr lang="en-GB" sz="800" b="1" dirty="0" smtClean="0">
                          <a:effectLst/>
                        </a:rPr>
                        <a:t>denied </a:t>
                      </a:r>
                      <a:r>
                        <a:rPr lang="en-GB" sz="800" b="1" dirty="0">
                          <a:effectLst/>
                        </a:rPr>
                        <a:t>by IT Manager</a:t>
                      </a:r>
                      <a:endParaRPr lang="en-GB" sz="800" b="1" dirty="0">
                        <a:effectLst/>
                        <a:latin typeface="Calibri"/>
                        <a:ea typeface="Calibri"/>
                        <a:cs typeface="Times New Roman"/>
                      </a:endParaRPr>
                    </a:p>
                  </a:txBody>
                  <a:tcPr marL="48190" marR="48190" marT="0" marB="0">
                    <a:solidFill>
                      <a:schemeClr val="tx2">
                        <a:lumMod val="40000"/>
                        <a:lumOff val="60000"/>
                      </a:schemeClr>
                    </a:solidFill>
                  </a:tcPr>
                </a:tc>
              </a:tr>
            </a:tbl>
          </a:graphicData>
        </a:graphic>
      </p:graphicFrame>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12</a:t>
            </a:fld>
            <a:endParaRPr lang="en-US"/>
          </a:p>
        </p:txBody>
      </p:sp>
      <p:sp>
        <p:nvSpPr>
          <p:cNvPr id="3" name="TextBox 2"/>
          <p:cNvSpPr txBox="1"/>
          <p:nvPr/>
        </p:nvSpPr>
        <p:spPr>
          <a:xfrm>
            <a:off x="7452320" y="1451486"/>
            <a:ext cx="1296144" cy="646331"/>
          </a:xfrm>
          <a:prstGeom prst="rect">
            <a:avLst/>
          </a:prstGeom>
          <a:noFill/>
          <a:ln w="9525">
            <a:solidFill>
              <a:schemeClr val="tx2"/>
            </a:solidFill>
          </a:ln>
        </p:spPr>
        <p:txBody>
          <a:bodyPr wrap="square" rtlCol="0">
            <a:spAutoFit/>
          </a:bodyPr>
          <a:lstStyle/>
          <a:p>
            <a:r>
              <a:rPr lang="en-GB" sz="1200" b="1" dirty="0" smtClean="0">
                <a:latin typeface="Calibri" panose="020F0502020204030204" pitchFamily="34" charset="0"/>
              </a:rPr>
              <a:t>Classification: </a:t>
            </a:r>
            <a:r>
              <a:rPr lang="en-US" sz="1200" b="1" dirty="0">
                <a:latin typeface="Calibri" panose="020F0502020204030204" pitchFamily="34" charset="0"/>
              </a:rPr>
              <a:t>Kaplan &amp;</a:t>
            </a:r>
            <a:r>
              <a:rPr lang="en-US" sz="1200" b="1" dirty="0" smtClean="0">
                <a:latin typeface="Calibri" panose="020F0502020204030204" pitchFamily="34" charset="0"/>
              </a:rPr>
              <a:t> Haenlein </a:t>
            </a:r>
            <a:r>
              <a:rPr lang="en-US" sz="1200" b="1" dirty="0">
                <a:latin typeface="Calibri" panose="020F0502020204030204" pitchFamily="34" charset="0"/>
              </a:rPr>
              <a:t>(2010) </a:t>
            </a:r>
            <a:endParaRPr lang="en-GB" sz="1200" b="1" dirty="0">
              <a:latin typeface="Calibri" panose="020F0502020204030204" pitchFamily="34" charset="0"/>
            </a:endParaRPr>
          </a:p>
        </p:txBody>
      </p:sp>
    </p:spTree>
    <p:extLst>
      <p:ext uri="{BB962C8B-B14F-4D97-AF65-F5344CB8AC3E}">
        <p14:creationId xmlns:p14="http://schemas.microsoft.com/office/powerpoint/2010/main" val="514471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Perceived risks / reasons for non-use</a:t>
            </a:r>
            <a:endParaRPr lang="en-GB" sz="2800" dirty="0"/>
          </a:p>
        </p:txBody>
      </p:sp>
      <p:sp>
        <p:nvSpPr>
          <p:cNvPr id="3" name="Content Placeholder 2"/>
          <p:cNvSpPr>
            <a:spLocks noGrp="1"/>
          </p:cNvSpPr>
          <p:nvPr>
            <p:ph idx="1"/>
          </p:nvPr>
        </p:nvSpPr>
        <p:spPr>
          <a:xfrm>
            <a:off x="457200" y="1556792"/>
            <a:ext cx="8435280" cy="4876800"/>
          </a:xfrm>
        </p:spPr>
        <p:txBody>
          <a:bodyPr>
            <a:normAutofit fontScale="92500" lnSpcReduction="10000"/>
          </a:bodyPr>
          <a:lstStyle/>
          <a:p>
            <a:r>
              <a:rPr lang="en-GB" sz="2000" dirty="0"/>
              <a:t>Breaches of privacy</a:t>
            </a:r>
          </a:p>
          <a:p>
            <a:pPr lvl="1"/>
            <a:r>
              <a:rPr lang="en-GB" dirty="0" smtClean="0"/>
              <a:t>Sharing of images via smartphone </a:t>
            </a:r>
            <a:r>
              <a:rPr lang="en-GB" dirty="0"/>
              <a:t>and tablet cameras</a:t>
            </a:r>
          </a:p>
          <a:p>
            <a:r>
              <a:rPr lang="en-GB" sz="2800" b="1" dirty="0">
                <a:solidFill>
                  <a:schemeClr val="tx2"/>
                </a:solidFill>
              </a:rPr>
              <a:t>Breaches</a:t>
            </a:r>
            <a:r>
              <a:rPr lang="en-GB" sz="2800" b="1" dirty="0">
                <a:solidFill>
                  <a:srgbClr val="FF0000"/>
                </a:solidFill>
              </a:rPr>
              <a:t> </a:t>
            </a:r>
            <a:r>
              <a:rPr lang="en-GB" sz="2800" b="1" dirty="0">
                <a:solidFill>
                  <a:schemeClr val="tx2"/>
                </a:solidFill>
              </a:rPr>
              <a:t>of confidentiality</a:t>
            </a:r>
          </a:p>
          <a:p>
            <a:pPr lvl="1"/>
            <a:r>
              <a:rPr lang="en-GB" dirty="0"/>
              <a:t>Patient </a:t>
            </a:r>
            <a:r>
              <a:rPr lang="en-GB" dirty="0" smtClean="0"/>
              <a:t>information</a:t>
            </a:r>
          </a:p>
          <a:p>
            <a:pPr lvl="2"/>
            <a:r>
              <a:rPr lang="en-GB" i="1" dirty="0" smtClean="0"/>
              <a:t>T1 – breach of confidentiality by clinician – led to clampdown</a:t>
            </a:r>
            <a:endParaRPr lang="en-GB" i="1" dirty="0"/>
          </a:p>
          <a:p>
            <a:pPr lvl="1"/>
            <a:r>
              <a:rPr lang="en-GB" dirty="0"/>
              <a:t>Corporate </a:t>
            </a:r>
            <a:r>
              <a:rPr lang="en-GB" dirty="0" smtClean="0"/>
              <a:t>information</a:t>
            </a:r>
          </a:p>
          <a:p>
            <a:r>
              <a:rPr lang="en-GB" sz="2800" b="1" dirty="0" smtClean="0">
                <a:solidFill>
                  <a:schemeClr val="tx2"/>
                </a:solidFill>
              </a:rPr>
              <a:t>Failure to maintain appropriate professional boundaries</a:t>
            </a:r>
          </a:p>
          <a:p>
            <a:pPr lvl="1"/>
            <a:r>
              <a:rPr lang="en-GB" sz="1800" dirty="0" smtClean="0"/>
              <a:t>Patients, carers, students</a:t>
            </a:r>
            <a:endParaRPr lang="en-GB" sz="1800" dirty="0"/>
          </a:p>
          <a:p>
            <a:r>
              <a:rPr lang="en-GB" sz="2000" dirty="0" smtClean="0"/>
              <a:t>Affecting reputation </a:t>
            </a:r>
            <a:endParaRPr lang="en-GB" sz="2000" dirty="0"/>
          </a:p>
          <a:p>
            <a:pPr lvl="1"/>
            <a:r>
              <a:rPr lang="en-GB" sz="1800" dirty="0"/>
              <a:t>Employing </a:t>
            </a:r>
            <a:r>
              <a:rPr lang="en-GB" sz="1800" dirty="0" smtClean="0"/>
              <a:t>organisation, profession, individual </a:t>
            </a:r>
            <a:r>
              <a:rPr lang="en-GB" sz="1800" dirty="0"/>
              <a:t>/ career </a:t>
            </a:r>
            <a:endParaRPr lang="en-GB" sz="1800" dirty="0" smtClean="0"/>
          </a:p>
          <a:p>
            <a:r>
              <a:rPr lang="en-GB" sz="2200" dirty="0" smtClean="0"/>
              <a:t>Time-wasting / trivial / unproductive</a:t>
            </a:r>
          </a:p>
          <a:p>
            <a:r>
              <a:rPr lang="en-GB" sz="2200" dirty="0" smtClean="0"/>
              <a:t>Lack of time</a:t>
            </a:r>
          </a:p>
          <a:p>
            <a:r>
              <a:rPr lang="en-GB" sz="2200" dirty="0" smtClean="0"/>
              <a:t>Lack of encouragement, training and guidance </a:t>
            </a:r>
          </a:p>
          <a:p>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13</a:t>
            </a:fld>
            <a:endParaRPr lang="en-US"/>
          </a:p>
        </p:txBody>
      </p:sp>
    </p:spTree>
    <p:extLst>
      <p:ext uri="{BB962C8B-B14F-4D97-AF65-F5344CB8AC3E}">
        <p14:creationId xmlns:p14="http://schemas.microsoft.com/office/powerpoint/2010/main" val="6263108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Perceived benefits / existing uses</a:t>
            </a:r>
            <a:endParaRPr lang="en-GB" sz="2800" dirty="0"/>
          </a:p>
        </p:txBody>
      </p:sp>
      <p:sp>
        <p:nvSpPr>
          <p:cNvPr id="3" name="Content Placeholder 2"/>
          <p:cNvSpPr>
            <a:spLocks noGrp="1"/>
          </p:cNvSpPr>
          <p:nvPr>
            <p:ph idx="1"/>
          </p:nvPr>
        </p:nvSpPr>
        <p:spPr/>
        <p:txBody>
          <a:bodyPr>
            <a:normAutofit lnSpcReduction="10000"/>
          </a:bodyPr>
          <a:lstStyle/>
          <a:p>
            <a:r>
              <a:rPr lang="en-GB" sz="2600" dirty="0"/>
              <a:t>Staff, </a:t>
            </a:r>
            <a:r>
              <a:rPr lang="en-GB" sz="2600" dirty="0" smtClean="0"/>
              <a:t>patient</a:t>
            </a:r>
            <a:r>
              <a:rPr lang="en-GB" sz="2600" dirty="0"/>
              <a:t>, public engagement </a:t>
            </a:r>
          </a:p>
          <a:p>
            <a:r>
              <a:rPr lang="en-GB" sz="2600" dirty="0" smtClean="0"/>
              <a:t>Professional </a:t>
            </a:r>
            <a:r>
              <a:rPr lang="en-GB" sz="2600" dirty="0"/>
              <a:t>networking and discussions</a:t>
            </a:r>
          </a:p>
          <a:p>
            <a:pPr lvl="1"/>
            <a:r>
              <a:rPr lang="en-GB" sz="1800" i="1" dirty="0" smtClean="0"/>
              <a:t>e.g. </a:t>
            </a:r>
            <a:r>
              <a:rPr lang="en-GB" sz="1800" dirty="0" smtClean="0"/>
              <a:t>LinkedIn</a:t>
            </a:r>
            <a:r>
              <a:rPr lang="en-GB" sz="1800" dirty="0"/>
              <a:t>, Doctors.net.uk, </a:t>
            </a:r>
            <a:r>
              <a:rPr lang="en-GB" sz="1800" dirty="0" err="1"/>
              <a:t>Sermo</a:t>
            </a:r>
            <a:r>
              <a:rPr lang="en-GB" sz="1800" dirty="0"/>
              <a:t>, </a:t>
            </a:r>
            <a:r>
              <a:rPr lang="en-GB" sz="1800" dirty="0">
                <a:solidFill>
                  <a:srgbClr val="00B0F0"/>
                </a:solidFill>
              </a:rPr>
              <a:t>#</a:t>
            </a:r>
            <a:r>
              <a:rPr lang="en-GB" sz="1800" dirty="0" err="1" smtClean="0">
                <a:solidFill>
                  <a:srgbClr val="00B0F0"/>
                </a:solidFill>
              </a:rPr>
              <a:t>WeCommunities</a:t>
            </a:r>
            <a:r>
              <a:rPr lang="en-GB" sz="1800" dirty="0" smtClean="0">
                <a:solidFill>
                  <a:srgbClr val="00B0F0"/>
                </a:solidFill>
              </a:rPr>
              <a:t> </a:t>
            </a:r>
            <a:r>
              <a:rPr lang="en-GB" sz="1800" dirty="0"/>
              <a:t>on Twitter</a:t>
            </a:r>
          </a:p>
          <a:p>
            <a:r>
              <a:rPr lang="en-GB" sz="2600" dirty="0"/>
              <a:t>Research dissemination / current awareness</a:t>
            </a:r>
          </a:p>
          <a:p>
            <a:pPr lvl="1"/>
            <a:r>
              <a:rPr lang="en-GB" sz="1800" dirty="0"/>
              <a:t>Library portals / RSS </a:t>
            </a:r>
            <a:r>
              <a:rPr lang="en-GB" sz="1800" dirty="0" smtClean="0"/>
              <a:t>feeds, Twitter</a:t>
            </a:r>
          </a:p>
          <a:p>
            <a:r>
              <a:rPr lang="en-GB" dirty="0" smtClean="0"/>
              <a:t>Teaching</a:t>
            </a:r>
          </a:p>
          <a:p>
            <a:pPr lvl="1"/>
            <a:r>
              <a:rPr lang="en-GB" dirty="0" smtClean="0"/>
              <a:t>Podcasts, YouTube videos</a:t>
            </a:r>
            <a:endParaRPr lang="en-GB" dirty="0"/>
          </a:p>
          <a:p>
            <a:r>
              <a:rPr lang="en-GB" sz="2600" dirty="0" smtClean="0"/>
              <a:t>Information </a:t>
            </a:r>
            <a:r>
              <a:rPr lang="en-GB" sz="2600" dirty="0"/>
              <a:t>sharing and </a:t>
            </a:r>
            <a:r>
              <a:rPr lang="en-GB" sz="2600" dirty="0" smtClean="0"/>
              <a:t>collaboration </a:t>
            </a:r>
          </a:p>
          <a:p>
            <a:pPr lvl="1"/>
            <a:r>
              <a:rPr lang="en-GB" sz="1900" dirty="0" smtClean="0"/>
              <a:t>File storage and sharing applications </a:t>
            </a:r>
            <a:r>
              <a:rPr lang="en-GB" sz="1900" i="1" dirty="0" smtClean="0"/>
              <a:t>e.g.</a:t>
            </a:r>
            <a:r>
              <a:rPr lang="en-GB" sz="1900" dirty="0" smtClean="0"/>
              <a:t> Dropbox</a:t>
            </a:r>
            <a:endParaRPr lang="en-GB" sz="1900" dirty="0"/>
          </a:p>
          <a:p>
            <a:pPr lvl="1"/>
            <a:r>
              <a:rPr lang="en-GB" sz="1900" dirty="0"/>
              <a:t>C</a:t>
            </a:r>
            <a:r>
              <a:rPr lang="en-GB" sz="1900" dirty="0" smtClean="0"/>
              <a:t>ontent communities </a:t>
            </a:r>
            <a:r>
              <a:rPr lang="en-GB" sz="1900" i="1" dirty="0" smtClean="0"/>
              <a:t>e.g.</a:t>
            </a:r>
            <a:r>
              <a:rPr lang="en-GB" sz="1900" dirty="0" smtClean="0"/>
              <a:t> Mendeley</a:t>
            </a:r>
            <a:r>
              <a:rPr lang="en-GB" sz="1900" dirty="0"/>
              <a:t>, </a:t>
            </a:r>
            <a:r>
              <a:rPr lang="en-GB" sz="1900" dirty="0" smtClean="0"/>
              <a:t>SlideShare, Prezi</a:t>
            </a:r>
            <a:r>
              <a:rPr lang="en-GB" sz="2200" dirty="0" smtClean="0"/>
              <a:t> </a:t>
            </a:r>
            <a:endParaRPr lang="en-GB" sz="2200" dirty="0"/>
          </a:p>
          <a:p>
            <a:pPr marL="182880" lvl="1"/>
            <a:r>
              <a:rPr lang="en-GB" sz="2600" dirty="0" smtClean="0"/>
              <a:t>Teaching / learning administration</a:t>
            </a:r>
          </a:p>
          <a:p>
            <a:pPr marL="457200" lvl="2"/>
            <a:r>
              <a:rPr lang="en-GB" i="1" dirty="0" smtClean="0"/>
              <a:t>e.g. </a:t>
            </a:r>
            <a:r>
              <a:rPr lang="en-GB" dirty="0" smtClean="0"/>
              <a:t>Facebook</a:t>
            </a:r>
            <a:endParaRPr lang="en-GB" dirty="0"/>
          </a:p>
          <a:p>
            <a:endParaRPr lang="en-GB" sz="2600" dirty="0"/>
          </a:p>
          <a:p>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14</a:t>
            </a:fld>
            <a:endParaRPr lang="en-US"/>
          </a:p>
        </p:txBody>
      </p:sp>
    </p:spTree>
    <p:extLst>
      <p:ext uri="{BB962C8B-B14F-4D97-AF65-F5344CB8AC3E}">
        <p14:creationId xmlns:p14="http://schemas.microsoft.com/office/powerpoint/2010/main" val="6631342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General findings</a:t>
            </a:r>
            <a:endParaRPr lang="en-GB" dirty="0"/>
          </a:p>
        </p:txBody>
      </p:sp>
      <p:sp>
        <p:nvSpPr>
          <p:cNvPr id="3" name="Content Placeholder 2"/>
          <p:cNvSpPr>
            <a:spLocks noGrp="1"/>
          </p:cNvSpPr>
          <p:nvPr>
            <p:ph idx="1"/>
          </p:nvPr>
        </p:nvSpPr>
        <p:spPr/>
        <p:txBody>
          <a:bodyPr>
            <a:normAutofit fontScale="70000" lnSpcReduction="20000"/>
          </a:bodyPr>
          <a:lstStyle/>
          <a:p>
            <a:pPr>
              <a:lnSpc>
                <a:spcPct val="120000"/>
              </a:lnSpc>
            </a:pPr>
            <a:r>
              <a:rPr lang="en-GB" dirty="0" smtClean="0"/>
              <a:t>Often perceived as high-risk – especially by nurses – privacy and confidentiality concerns</a:t>
            </a:r>
          </a:p>
          <a:p>
            <a:pPr>
              <a:lnSpc>
                <a:spcPct val="120000"/>
              </a:lnSpc>
            </a:pPr>
            <a:r>
              <a:rPr lang="en-GB" dirty="0" smtClean="0"/>
              <a:t>Sometimes felt to be suitable only for personal or recreational use </a:t>
            </a:r>
            <a:br>
              <a:rPr lang="en-GB" dirty="0" smtClean="0"/>
            </a:br>
            <a:r>
              <a:rPr lang="en-GB" sz="2100" dirty="0" smtClean="0"/>
              <a:t>(</a:t>
            </a:r>
            <a:r>
              <a:rPr lang="en-GB" sz="2100" i="1" dirty="0" smtClean="0"/>
              <a:t>cf. </a:t>
            </a:r>
            <a:r>
              <a:rPr lang="en-GB" sz="2100" dirty="0" smtClean="0"/>
              <a:t>Ward </a:t>
            </a:r>
            <a:r>
              <a:rPr lang="en-GB" sz="2100" i="1" dirty="0" smtClean="0"/>
              <a:t>et al., </a:t>
            </a:r>
            <a:r>
              <a:rPr lang="en-GB" sz="2100" dirty="0" smtClean="0"/>
              <a:t>2009)</a:t>
            </a:r>
          </a:p>
          <a:p>
            <a:pPr>
              <a:lnSpc>
                <a:spcPct val="120000"/>
              </a:lnSpc>
            </a:pPr>
            <a:r>
              <a:rPr lang="en-GB" dirty="0" smtClean="0"/>
              <a:t>Professional online forums favoured by AHPs – </a:t>
            </a:r>
            <a:r>
              <a:rPr lang="en-GB" i="1" dirty="0" smtClean="0"/>
              <a:t>e.g. iCSP</a:t>
            </a:r>
          </a:p>
          <a:p>
            <a:pPr>
              <a:lnSpc>
                <a:spcPct val="120000"/>
              </a:lnSpc>
            </a:pPr>
            <a:r>
              <a:rPr lang="en-GB" dirty="0" smtClean="0"/>
              <a:t>Big generational differences in use and expectations</a:t>
            </a:r>
          </a:p>
          <a:p>
            <a:pPr>
              <a:lnSpc>
                <a:spcPct val="120000"/>
              </a:lnSpc>
            </a:pPr>
            <a:r>
              <a:rPr lang="en-GB" dirty="0" smtClean="0"/>
              <a:t>Gradual process of acceptance: </a:t>
            </a:r>
          </a:p>
          <a:p>
            <a:pPr lvl="1">
              <a:lnSpc>
                <a:spcPct val="120000"/>
              </a:lnSpc>
            </a:pPr>
            <a:r>
              <a:rPr lang="en-GB" dirty="0"/>
              <a:t>e</a:t>
            </a:r>
            <a:r>
              <a:rPr lang="en-GB" dirty="0" smtClean="0"/>
              <a:t>xternal drivers </a:t>
            </a:r>
            <a:r>
              <a:rPr lang="en-GB" i="1" dirty="0" smtClean="0"/>
              <a:t>e.g.</a:t>
            </a:r>
            <a:r>
              <a:rPr lang="en-GB" dirty="0" smtClean="0"/>
              <a:t> NHS Employers, professional bodies</a:t>
            </a:r>
          </a:p>
          <a:p>
            <a:pPr lvl="1">
              <a:lnSpc>
                <a:spcPct val="120000"/>
              </a:lnSpc>
            </a:pPr>
            <a:r>
              <a:rPr lang="en-GB" dirty="0" smtClean="0"/>
              <a:t>starts with corporate use – T1</a:t>
            </a:r>
          </a:p>
          <a:p>
            <a:pPr lvl="1">
              <a:lnSpc>
                <a:spcPct val="120000"/>
              </a:lnSpc>
            </a:pPr>
            <a:r>
              <a:rPr lang="en-GB" dirty="0" smtClean="0"/>
              <a:t>“gently washing in” – T3</a:t>
            </a:r>
          </a:p>
          <a:p>
            <a:pPr lvl="1">
              <a:lnSpc>
                <a:spcPct val="120000"/>
              </a:lnSpc>
            </a:pPr>
            <a:r>
              <a:rPr lang="en-GB" dirty="0" smtClean="0"/>
              <a:t>tool for patient / public / staff engagement</a:t>
            </a:r>
          </a:p>
          <a:p>
            <a:pPr lvl="1">
              <a:lnSpc>
                <a:spcPct val="120000"/>
              </a:lnSpc>
            </a:pPr>
            <a:r>
              <a:rPr lang="en-GB" dirty="0"/>
              <a:t>a</a:t>
            </a:r>
            <a:r>
              <a:rPr lang="en-GB" dirty="0" smtClean="0"/>
              <a:t>vailability of policies and guidance, </a:t>
            </a:r>
            <a:r>
              <a:rPr lang="en-GB" i="1" dirty="0" smtClean="0"/>
              <a:t>e.g. </a:t>
            </a:r>
            <a:r>
              <a:rPr lang="en-GB" dirty="0" smtClean="0"/>
              <a:t>NMC, GMC, HCPC, BASW</a:t>
            </a:r>
          </a:p>
          <a:p>
            <a:pPr lvl="1">
              <a:lnSpc>
                <a:spcPct val="120000"/>
              </a:lnSpc>
            </a:pPr>
            <a:r>
              <a:rPr lang="en-GB" dirty="0"/>
              <a:t>t</a:t>
            </a:r>
            <a:r>
              <a:rPr lang="en-GB" dirty="0" smtClean="0"/>
              <a:t>raining in “e-professionalism”</a:t>
            </a:r>
          </a:p>
          <a:p>
            <a:pPr>
              <a:lnSpc>
                <a:spcPct val="120000"/>
              </a:lnSpc>
            </a:pPr>
            <a:r>
              <a:rPr lang="en-GB" dirty="0" smtClean="0"/>
              <a:t>BYOD a facilitator – T4 – relates to mobile device use</a:t>
            </a:r>
          </a:p>
          <a:p>
            <a:pPr>
              <a:lnSpc>
                <a:spcPct val="120000"/>
              </a:lnSpc>
            </a:pPr>
            <a:r>
              <a:rPr lang="en-GB" dirty="0" smtClean="0"/>
              <a:t>Educational usefulness of YouTube content increasingly recognised </a:t>
            </a:r>
            <a:br>
              <a:rPr lang="en-GB" dirty="0" smtClean="0"/>
            </a:br>
            <a:r>
              <a:rPr lang="en-GB" dirty="0" smtClean="0"/>
              <a:t>by IT departments</a:t>
            </a:r>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15</a:t>
            </a:fld>
            <a:endParaRPr lang="en-US"/>
          </a:p>
        </p:txBody>
      </p:sp>
    </p:spTree>
    <p:extLst>
      <p:ext uri="{BB962C8B-B14F-4D97-AF65-F5344CB8AC3E}">
        <p14:creationId xmlns:p14="http://schemas.microsoft.com/office/powerpoint/2010/main" val="28594037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Theoretical perspectives - 1</a:t>
            </a:r>
            <a:endParaRPr lang="en-GB" dirty="0"/>
          </a:p>
        </p:txBody>
      </p:sp>
      <p:sp>
        <p:nvSpPr>
          <p:cNvPr id="3" name="Content Placeholder 2"/>
          <p:cNvSpPr>
            <a:spLocks noGrp="1"/>
          </p:cNvSpPr>
          <p:nvPr>
            <p:ph idx="1"/>
          </p:nvPr>
        </p:nvSpPr>
        <p:spPr/>
        <p:txBody>
          <a:bodyPr/>
          <a:lstStyle/>
          <a:p>
            <a:pPr marL="0" indent="0">
              <a:buNone/>
            </a:pPr>
            <a:r>
              <a:rPr lang="en-GB" dirty="0" smtClean="0"/>
              <a:t>Chretien and Kind (2014) – hierarchy of needs </a:t>
            </a:r>
            <a:r>
              <a:rPr lang="en-GB" sz="1800" dirty="0" smtClean="0"/>
              <a:t>(after Maslow)</a:t>
            </a:r>
          </a:p>
          <a:p>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16</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576" y="2003882"/>
            <a:ext cx="6588224" cy="4090005"/>
          </a:xfrm>
          <a:prstGeom prst="rect">
            <a:avLst/>
          </a:prstGeom>
        </p:spPr>
      </p:pic>
    </p:spTree>
    <p:extLst>
      <p:ext uri="{BB962C8B-B14F-4D97-AF65-F5344CB8AC3E}">
        <p14:creationId xmlns:p14="http://schemas.microsoft.com/office/powerpoint/2010/main" val="3535826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Theoretical perspectives - 1</a:t>
            </a:r>
            <a:endParaRPr lang="en-GB" dirty="0"/>
          </a:p>
        </p:txBody>
      </p:sp>
      <p:sp>
        <p:nvSpPr>
          <p:cNvPr id="3" name="Content Placeholder 2"/>
          <p:cNvSpPr>
            <a:spLocks noGrp="1"/>
          </p:cNvSpPr>
          <p:nvPr>
            <p:ph idx="1"/>
          </p:nvPr>
        </p:nvSpPr>
        <p:spPr/>
        <p:txBody>
          <a:bodyPr>
            <a:normAutofit/>
          </a:bodyPr>
          <a:lstStyle/>
          <a:p>
            <a:pPr marL="0" indent="0">
              <a:buNone/>
            </a:pPr>
            <a:r>
              <a:rPr lang="en-GB" dirty="0"/>
              <a:t>Chretien and Kind (2014) </a:t>
            </a:r>
            <a:endParaRPr lang="en-GB" dirty="0" smtClean="0"/>
          </a:p>
          <a:p>
            <a:r>
              <a:rPr lang="en-GB" dirty="0" smtClean="0"/>
              <a:t>Possible explanation – process analogous </a:t>
            </a:r>
            <a:r>
              <a:rPr lang="en-GB" dirty="0"/>
              <a:t>to </a:t>
            </a:r>
            <a:r>
              <a:rPr lang="en-GB" dirty="0" smtClean="0"/>
              <a:t/>
            </a:r>
            <a:br>
              <a:rPr lang="en-GB" dirty="0" smtClean="0"/>
            </a:br>
            <a:r>
              <a:rPr lang="en-GB" dirty="0" smtClean="0"/>
              <a:t>Maslow’s </a:t>
            </a:r>
            <a:r>
              <a:rPr lang="en-GB" dirty="0"/>
              <a:t>hierarchy of </a:t>
            </a:r>
            <a:r>
              <a:rPr lang="en-GB" dirty="0" smtClean="0"/>
              <a:t>needs</a:t>
            </a:r>
            <a:endParaRPr lang="en-GB" dirty="0"/>
          </a:p>
          <a:p>
            <a:r>
              <a:rPr lang="en-GB" dirty="0"/>
              <a:t>M</a:t>
            </a:r>
            <a:r>
              <a:rPr lang="en-GB" dirty="0" smtClean="0"/>
              <a:t>ore </a:t>
            </a:r>
            <a:r>
              <a:rPr lang="en-GB" dirty="0"/>
              <a:t>basic levels of needs must be met before higher, aspirational levels can be fully </a:t>
            </a:r>
            <a:r>
              <a:rPr lang="en-GB" dirty="0" smtClean="0"/>
              <a:t>attained</a:t>
            </a:r>
            <a:endParaRPr lang="en-GB" dirty="0"/>
          </a:p>
          <a:p>
            <a:r>
              <a:rPr lang="en-GB" dirty="0" smtClean="0"/>
              <a:t>Three levels: </a:t>
            </a:r>
            <a:r>
              <a:rPr lang="en-GB" i="1" dirty="0" smtClean="0"/>
              <a:t>security</a:t>
            </a:r>
            <a:r>
              <a:rPr lang="en-GB" i="1" dirty="0"/>
              <a:t>, reflection, </a:t>
            </a:r>
            <a:r>
              <a:rPr lang="en-GB" dirty="0"/>
              <a:t>and</a:t>
            </a:r>
            <a:r>
              <a:rPr lang="en-GB" i="1" dirty="0"/>
              <a:t> </a:t>
            </a:r>
            <a:r>
              <a:rPr lang="en-GB" i="1" dirty="0" smtClean="0"/>
              <a:t>discovery</a:t>
            </a:r>
            <a:r>
              <a:rPr lang="en-GB" dirty="0" smtClean="0"/>
              <a:t> </a:t>
            </a:r>
          </a:p>
          <a:p>
            <a:r>
              <a:rPr lang="en-GB" dirty="0" smtClean="0"/>
              <a:t>Reflection and discovery can start to take place once security is established</a:t>
            </a:r>
          </a:p>
          <a:p>
            <a:pPr lvl="1"/>
            <a:r>
              <a:rPr lang="en-GB" dirty="0" smtClean="0"/>
              <a:t>Organisation-wide</a:t>
            </a:r>
          </a:p>
          <a:p>
            <a:pPr lvl="1"/>
            <a:r>
              <a:rPr lang="en-GB" dirty="0" smtClean="0"/>
              <a:t>Professional groups</a:t>
            </a:r>
          </a:p>
          <a:p>
            <a:pPr lvl="1"/>
            <a:r>
              <a:rPr lang="en-GB" dirty="0"/>
              <a:t>I</a:t>
            </a:r>
            <a:r>
              <a:rPr lang="en-GB" dirty="0" smtClean="0"/>
              <a:t>ndividual clinician</a:t>
            </a:r>
            <a:r>
              <a:rPr lang="en-GB" dirty="0"/>
              <a:t/>
            </a:r>
            <a:br>
              <a:rPr lang="en-GB" dirty="0"/>
            </a:br>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17</a:t>
            </a:fld>
            <a:endParaRPr lang="en-US"/>
          </a:p>
        </p:txBody>
      </p:sp>
    </p:spTree>
    <p:extLst>
      <p:ext uri="{BB962C8B-B14F-4D97-AF65-F5344CB8AC3E}">
        <p14:creationId xmlns:p14="http://schemas.microsoft.com/office/powerpoint/2010/main" val="34375901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Theoretical perspectives - 2</a:t>
            </a:r>
            <a:endParaRPr lang="en-GB" dirty="0"/>
          </a:p>
        </p:txBody>
      </p:sp>
      <p:sp>
        <p:nvSpPr>
          <p:cNvPr id="3" name="Content Placeholder 2"/>
          <p:cNvSpPr>
            <a:spLocks noGrp="1"/>
          </p:cNvSpPr>
          <p:nvPr>
            <p:ph idx="1"/>
          </p:nvPr>
        </p:nvSpPr>
        <p:spPr/>
        <p:txBody>
          <a:bodyPr>
            <a:normAutofit/>
          </a:bodyPr>
          <a:lstStyle/>
          <a:p>
            <a:r>
              <a:rPr lang="en-GB" dirty="0" smtClean="0"/>
              <a:t>Vaast and Kaganer </a:t>
            </a:r>
            <a:r>
              <a:rPr lang="en-GB" sz="1800" dirty="0" smtClean="0"/>
              <a:t>(</a:t>
            </a:r>
            <a:r>
              <a:rPr lang="en-GB" sz="1800" dirty="0"/>
              <a:t>Kaganer &amp; Vaast, 2010; Vaast &amp; Kaganer, 2013) </a:t>
            </a:r>
            <a:endParaRPr lang="en-GB" sz="1800" dirty="0" smtClean="0"/>
          </a:p>
          <a:p>
            <a:r>
              <a:rPr lang="en-GB" dirty="0" smtClean="0"/>
              <a:t>Focus: emerging </a:t>
            </a:r>
            <a:r>
              <a:rPr lang="en-GB" dirty="0"/>
              <a:t>social representations of social media use </a:t>
            </a:r>
            <a:r>
              <a:rPr lang="en-GB" dirty="0" smtClean="0"/>
              <a:t>held </a:t>
            </a:r>
            <a:r>
              <a:rPr lang="en-GB" dirty="0"/>
              <a:t>by organisational decision </a:t>
            </a:r>
            <a:r>
              <a:rPr lang="en-GB" dirty="0" smtClean="0"/>
              <a:t>makers</a:t>
            </a:r>
          </a:p>
          <a:p>
            <a:r>
              <a:rPr lang="en-GB" dirty="0" smtClean="0"/>
              <a:t>25 private sector social </a:t>
            </a:r>
            <a:r>
              <a:rPr lang="en-GB" dirty="0"/>
              <a:t>media </a:t>
            </a:r>
            <a:r>
              <a:rPr lang="en-GB" dirty="0" smtClean="0"/>
              <a:t>policies</a:t>
            </a:r>
          </a:p>
          <a:p>
            <a:pPr lvl="1"/>
            <a:r>
              <a:rPr lang="en-GB" sz="2400" dirty="0" smtClean="0"/>
              <a:t>Innovation </a:t>
            </a:r>
            <a:r>
              <a:rPr lang="en-GB" sz="2400" dirty="0"/>
              <a:t>theory </a:t>
            </a:r>
          </a:p>
          <a:p>
            <a:pPr lvl="1"/>
            <a:r>
              <a:rPr lang="en-GB" sz="2400" dirty="0"/>
              <a:t>T</a:t>
            </a:r>
            <a:r>
              <a:rPr lang="en-GB" sz="2400" dirty="0" smtClean="0"/>
              <a:t>heory </a:t>
            </a:r>
            <a:r>
              <a:rPr lang="en-GB" sz="2400" dirty="0"/>
              <a:t>of IT-culture conflict </a:t>
            </a:r>
            <a:r>
              <a:rPr lang="en-GB" sz="2400" dirty="0" smtClean="0"/>
              <a:t> </a:t>
            </a:r>
            <a:r>
              <a:rPr lang="en-GB" sz="1800" dirty="0" smtClean="0"/>
              <a:t>(Koch, Leidner &amp; Gonzalez, 2013)</a:t>
            </a:r>
          </a:p>
          <a:p>
            <a:pPr lvl="1"/>
            <a:r>
              <a:rPr lang="en-GB" sz="2400" dirty="0"/>
              <a:t>S</a:t>
            </a:r>
            <a:r>
              <a:rPr lang="en-GB" sz="2400" dirty="0" smtClean="0"/>
              <a:t>ocial </a:t>
            </a:r>
            <a:r>
              <a:rPr lang="en-GB" sz="2400" dirty="0"/>
              <a:t>representations </a:t>
            </a:r>
            <a:r>
              <a:rPr lang="en-GB" sz="2400" dirty="0" smtClean="0"/>
              <a:t>framework </a:t>
            </a:r>
          </a:p>
          <a:p>
            <a:pPr lvl="2"/>
            <a:r>
              <a:rPr lang="en-GB" sz="2000" dirty="0" smtClean="0"/>
              <a:t>Anchoring - incorporating </a:t>
            </a:r>
            <a:r>
              <a:rPr lang="en-GB" sz="2000" dirty="0"/>
              <a:t>the understanding of new phenomena within existing social </a:t>
            </a:r>
            <a:r>
              <a:rPr lang="en-GB" sz="2000" dirty="0" smtClean="0"/>
              <a:t>representations</a:t>
            </a:r>
          </a:p>
          <a:p>
            <a:pPr lvl="2"/>
            <a:r>
              <a:rPr lang="en-GB" sz="2000" dirty="0" smtClean="0"/>
              <a:t>Objectification - process </a:t>
            </a:r>
            <a:r>
              <a:rPr lang="en-GB" sz="2000" dirty="0"/>
              <a:t>of forming new meanings of </a:t>
            </a:r>
            <a:r>
              <a:rPr lang="en-GB" sz="2000" dirty="0" smtClean="0"/>
              <a:t>the phenomena</a:t>
            </a:r>
            <a:endParaRPr lang="en-GB" sz="2000"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18</a:t>
            </a:fld>
            <a:endParaRPr lang="en-US"/>
          </a:p>
        </p:txBody>
      </p:sp>
    </p:spTree>
    <p:extLst>
      <p:ext uri="{BB962C8B-B14F-4D97-AF65-F5344CB8AC3E}">
        <p14:creationId xmlns:p14="http://schemas.microsoft.com/office/powerpoint/2010/main" val="5192778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Theoretical perspectives - 2</a:t>
            </a:r>
          </a:p>
        </p:txBody>
      </p:sp>
      <p:sp>
        <p:nvSpPr>
          <p:cNvPr id="3" name="Text Placeholder 2"/>
          <p:cNvSpPr>
            <a:spLocks noGrp="1"/>
          </p:cNvSpPr>
          <p:nvPr>
            <p:ph type="body" idx="1"/>
          </p:nvPr>
        </p:nvSpPr>
        <p:spPr>
          <a:xfrm>
            <a:off x="457200" y="1412776"/>
            <a:ext cx="3931920" cy="576064"/>
          </a:xfrm>
          <a:solidFill>
            <a:srgbClr val="C00000"/>
          </a:solidFill>
          <a:ln w="19050">
            <a:solidFill>
              <a:srgbClr val="C00000"/>
            </a:solidFill>
          </a:ln>
        </p:spPr>
        <p:txBody>
          <a:bodyPr/>
          <a:lstStyle/>
          <a:p>
            <a:r>
              <a:rPr lang="en-GB" b="1" dirty="0" smtClean="0">
                <a:solidFill>
                  <a:schemeClr val="bg1"/>
                </a:solidFill>
              </a:rPr>
              <a:t>Traditional IT decision-making</a:t>
            </a:r>
            <a:endParaRPr lang="en-GB" b="1" dirty="0">
              <a:solidFill>
                <a:schemeClr val="bg1"/>
              </a:solidFill>
            </a:endParaRPr>
          </a:p>
        </p:txBody>
      </p:sp>
      <p:sp>
        <p:nvSpPr>
          <p:cNvPr id="4" name="Content Placeholder 3"/>
          <p:cNvSpPr>
            <a:spLocks noGrp="1"/>
          </p:cNvSpPr>
          <p:nvPr>
            <p:ph sz="half" idx="2"/>
          </p:nvPr>
        </p:nvSpPr>
        <p:spPr>
          <a:xfrm>
            <a:off x="467544" y="1988840"/>
            <a:ext cx="3921576" cy="4400848"/>
          </a:xfrm>
          <a:ln w="12700">
            <a:solidFill>
              <a:srgbClr val="C00000"/>
            </a:solidFill>
          </a:ln>
        </p:spPr>
        <p:txBody>
          <a:bodyPr>
            <a:normAutofit/>
          </a:bodyPr>
          <a:lstStyle/>
          <a:p>
            <a:r>
              <a:rPr lang="en-GB" dirty="0" smtClean="0">
                <a:solidFill>
                  <a:srgbClr val="C00000"/>
                </a:solidFill>
              </a:rPr>
              <a:t>Develop shared understanding</a:t>
            </a:r>
          </a:p>
          <a:p>
            <a:r>
              <a:rPr lang="en-GB" dirty="0" smtClean="0">
                <a:solidFill>
                  <a:srgbClr val="C00000"/>
                </a:solidFill>
              </a:rPr>
              <a:t>Create organising vision for local innovation</a:t>
            </a:r>
          </a:p>
          <a:p>
            <a:r>
              <a:rPr lang="en-GB" dirty="0" smtClean="0">
                <a:solidFill>
                  <a:srgbClr val="C00000"/>
                </a:solidFill>
              </a:rPr>
              <a:t>Generate local social representation</a:t>
            </a:r>
          </a:p>
          <a:p>
            <a:r>
              <a:rPr lang="en-GB" dirty="0" smtClean="0">
                <a:solidFill>
                  <a:srgbClr val="C00000"/>
                </a:solidFill>
              </a:rPr>
              <a:t>Yes / no?</a:t>
            </a:r>
          </a:p>
          <a:p>
            <a:pPr lvl="1"/>
            <a:r>
              <a:rPr lang="en-GB" dirty="0" smtClean="0">
                <a:solidFill>
                  <a:srgbClr val="C00000"/>
                </a:solidFill>
              </a:rPr>
              <a:t>If yes, facilitate end-users’ adoption and learning processes</a:t>
            </a:r>
            <a:endParaRPr lang="en-GB" dirty="0">
              <a:solidFill>
                <a:srgbClr val="C00000"/>
              </a:solidFill>
            </a:endParaRPr>
          </a:p>
        </p:txBody>
      </p:sp>
      <p:sp>
        <p:nvSpPr>
          <p:cNvPr id="5" name="Text Placeholder 4"/>
          <p:cNvSpPr>
            <a:spLocks noGrp="1"/>
          </p:cNvSpPr>
          <p:nvPr>
            <p:ph type="body" sz="quarter" idx="3"/>
          </p:nvPr>
        </p:nvSpPr>
        <p:spPr>
          <a:xfrm>
            <a:off x="4754880" y="1412776"/>
            <a:ext cx="4065592" cy="576064"/>
          </a:xfrm>
          <a:solidFill>
            <a:schemeClr val="tx1"/>
          </a:solidFill>
        </p:spPr>
        <p:txBody>
          <a:bodyPr/>
          <a:lstStyle/>
          <a:p>
            <a:r>
              <a:rPr lang="en-GB" b="1" dirty="0" smtClean="0">
                <a:solidFill>
                  <a:schemeClr val="bg1"/>
                </a:solidFill>
              </a:rPr>
              <a:t>User-driven technologies</a:t>
            </a:r>
            <a:endParaRPr lang="en-GB" b="1" dirty="0">
              <a:solidFill>
                <a:schemeClr val="bg1"/>
              </a:solidFill>
            </a:endParaRPr>
          </a:p>
        </p:txBody>
      </p:sp>
      <p:sp>
        <p:nvSpPr>
          <p:cNvPr id="6" name="Content Placeholder 5"/>
          <p:cNvSpPr>
            <a:spLocks noGrp="1"/>
          </p:cNvSpPr>
          <p:nvPr>
            <p:ph sz="quarter" idx="4"/>
          </p:nvPr>
        </p:nvSpPr>
        <p:spPr>
          <a:xfrm>
            <a:off x="4754880" y="1988840"/>
            <a:ext cx="4065592" cy="4400848"/>
          </a:xfrm>
          <a:ln w="12700">
            <a:solidFill>
              <a:schemeClr val="tx1"/>
            </a:solidFill>
          </a:ln>
        </p:spPr>
        <p:txBody>
          <a:bodyPr>
            <a:normAutofit/>
          </a:bodyPr>
          <a:lstStyle/>
          <a:p>
            <a:r>
              <a:rPr lang="en-GB" dirty="0" smtClean="0"/>
              <a:t>Develop shared understanding</a:t>
            </a:r>
          </a:p>
          <a:p>
            <a:r>
              <a:rPr lang="en-GB" dirty="0" smtClean="0"/>
              <a:t>Decide how to respond on behalf of organisation</a:t>
            </a:r>
          </a:p>
          <a:p>
            <a:r>
              <a:rPr lang="en-GB" dirty="0" smtClean="0"/>
              <a:t>Develop ways to guide / direct end-users</a:t>
            </a:r>
          </a:p>
          <a:p>
            <a:pPr lvl="1"/>
            <a:r>
              <a:rPr lang="en-GB" dirty="0" smtClean="0"/>
              <a:t>What may / may not do with the technology </a:t>
            </a:r>
          </a:p>
          <a:p>
            <a:pPr lvl="1"/>
            <a:r>
              <a:rPr lang="en-GB" dirty="0" smtClean="0"/>
              <a:t>Whether (and if so, how) to adopt the technology officially</a:t>
            </a:r>
            <a:endParaRPr lang="en-GB" dirty="0"/>
          </a:p>
        </p:txBody>
      </p:sp>
      <p:sp>
        <p:nvSpPr>
          <p:cNvPr id="7" name="Footer Placeholder 6"/>
          <p:cNvSpPr>
            <a:spLocks noGrp="1"/>
          </p:cNvSpPr>
          <p:nvPr>
            <p:ph type="ftr" sz="quarter" idx="11"/>
          </p:nvPr>
        </p:nvSpPr>
        <p:spPr/>
        <p:txBody>
          <a:bodyPr/>
          <a:lstStyle/>
          <a:p>
            <a:endParaRPr lang="en-GB" dirty="0"/>
          </a:p>
        </p:txBody>
      </p:sp>
      <p:sp>
        <p:nvSpPr>
          <p:cNvPr id="8" name="Slide Number Placeholder 7"/>
          <p:cNvSpPr>
            <a:spLocks noGrp="1"/>
          </p:cNvSpPr>
          <p:nvPr>
            <p:ph type="sldNum" sz="quarter" idx="12"/>
          </p:nvPr>
        </p:nvSpPr>
        <p:spPr/>
        <p:txBody>
          <a:bodyPr/>
          <a:lstStyle/>
          <a:p>
            <a:fld id="{0CFEC368-1D7A-4F81-ABF6-AE0E36BAF64C}" type="slidenum">
              <a:rPr lang="en-US" smtClean="0"/>
              <a:pPr/>
              <a:t>19</a:t>
            </a:fld>
            <a:endParaRPr lang="en-US"/>
          </a:p>
        </p:txBody>
      </p:sp>
    </p:spTree>
    <p:extLst>
      <p:ext uri="{BB962C8B-B14F-4D97-AF65-F5344CB8AC3E}">
        <p14:creationId xmlns:p14="http://schemas.microsoft.com/office/powerpoint/2010/main" val="38099427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620688"/>
            <a:ext cx="8229600" cy="3960440"/>
          </a:xfrm>
        </p:spPr>
        <p:txBody>
          <a:bodyPr/>
          <a:lstStyle/>
          <a:p>
            <a:pPr marL="0" indent="0" algn="ctr">
              <a:buNone/>
            </a:pPr>
            <a:endParaRPr lang="en-US" i="1" dirty="0" smtClean="0"/>
          </a:p>
          <a:p>
            <a:pPr marL="0" indent="0">
              <a:buNone/>
            </a:pPr>
            <a:r>
              <a:rPr lang="en-US" sz="2800" dirty="0" smtClean="0"/>
              <a:t>We </a:t>
            </a:r>
            <a:r>
              <a:rPr lang="en-US" sz="2800" dirty="0"/>
              <a:t>trust our staff with patients’ lives, so why don’t we trust them with social media</a:t>
            </a:r>
            <a:r>
              <a:rPr lang="en-US" sz="2800" dirty="0" smtClean="0"/>
              <a:t>?</a:t>
            </a:r>
            <a:endParaRPr lang="en-GB" sz="2800" b="1" dirty="0"/>
          </a:p>
          <a:p>
            <a:pPr marL="0" indent="0">
              <a:buNone/>
            </a:pPr>
            <a:r>
              <a:rPr lang="en-US" sz="2000" i="1" dirty="0" smtClean="0">
                <a:solidFill>
                  <a:srgbClr val="FF0000"/>
                </a:solidFill>
              </a:rPr>
              <a:t>NHS Employers (2013</a:t>
            </a:r>
            <a:r>
              <a:rPr lang="en-US" sz="2000" i="1" dirty="0">
                <a:solidFill>
                  <a:srgbClr val="FF0000"/>
                </a:solidFill>
              </a:rPr>
              <a:t>, p. </a:t>
            </a:r>
            <a:r>
              <a:rPr lang="en-US" sz="2000" i="1" dirty="0" smtClean="0">
                <a:solidFill>
                  <a:srgbClr val="FF0000"/>
                </a:solidFill>
              </a:rPr>
              <a:t>9)</a:t>
            </a:r>
            <a:br>
              <a:rPr lang="en-US" sz="2000" i="1" dirty="0" smtClean="0">
                <a:solidFill>
                  <a:srgbClr val="FF0000"/>
                </a:solidFill>
              </a:rPr>
            </a:br>
            <a:endParaRPr lang="en-US" b="1" dirty="0"/>
          </a:p>
          <a:p>
            <a:pPr marL="0" indent="0">
              <a:buNone/>
            </a:pPr>
            <a:r>
              <a:rPr lang="en-GB" sz="2800" dirty="0" smtClean="0"/>
              <a:t>Shouldn’t </a:t>
            </a:r>
            <a:r>
              <a:rPr lang="en-GB" sz="2800" dirty="0"/>
              <a:t>we be managing the risks more effectively in order to allow learners the freedom to use IT resources to better effect</a:t>
            </a:r>
            <a:r>
              <a:rPr lang="en-GB" sz="2800" dirty="0" smtClean="0"/>
              <a:t>? </a:t>
            </a:r>
            <a:r>
              <a:rPr lang="en-GB" dirty="0" smtClean="0"/>
              <a:t/>
            </a:r>
            <a:br>
              <a:rPr lang="en-GB" dirty="0" smtClean="0"/>
            </a:br>
            <a:r>
              <a:rPr lang="en-GB" sz="2000" i="1" dirty="0" smtClean="0">
                <a:solidFill>
                  <a:srgbClr val="FF0000"/>
                </a:solidFill>
              </a:rPr>
              <a:t>Prince </a:t>
            </a:r>
            <a:r>
              <a:rPr lang="en-GB" sz="2000" dirty="0">
                <a:solidFill>
                  <a:srgbClr val="FF0000"/>
                </a:solidFill>
              </a:rPr>
              <a:t>et al</a:t>
            </a:r>
            <a:r>
              <a:rPr lang="en-GB" sz="2000" dirty="0" smtClean="0">
                <a:solidFill>
                  <a:srgbClr val="FF0000"/>
                </a:solidFill>
              </a:rPr>
              <a:t>. </a:t>
            </a:r>
            <a:r>
              <a:rPr lang="en-GB" sz="2000" i="1" dirty="0" smtClean="0">
                <a:solidFill>
                  <a:srgbClr val="FF0000"/>
                </a:solidFill>
              </a:rPr>
              <a:t>(2010</a:t>
            </a:r>
            <a:r>
              <a:rPr lang="en-GB" sz="2000" i="1" dirty="0">
                <a:solidFill>
                  <a:srgbClr val="FF0000"/>
                </a:solidFill>
              </a:rPr>
              <a:t>, p. </a:t>
            </a:r>
            <a:r>
              <a:rPr lang="en-GB" sz="2000" i="1" dirty="0" smtClean="0">
                <a:solidFill>
                  <a:srgbClr val="FF0000"/>
                </a:solidFill>
              </a:rPr>
              <a:t>437)</a:t>
            </a:r>
            <a:endParaRPr lang="en-GB" sz="2000" i="1" dirty="0">
              <a:solidFill>
                <a:srgbClr val="FF0000"/>
              </a:solidFill>
            </a:endParaRPr>
          </a:p>
          <a:p>
            <a:pPr marL="0" indent="0" algn="ctr">
              <a:buNone/>
            </a:pPr>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2</a:t>
            </a:fld>
            <a:endParaRPr lang="en-US"/>
          </a:p>
        </p:txBody>
      </p:sp>
      <p:sp>
        <p:nvSpPr>
          <p:cNvPr id="15" name="TextBox 14"/>
          <p:cNvSpPr txBox="1"/>
          <p:nvPr/>
        </p:nvSpPr>
        <p:spPr>
          <a:xfrm>
            <a:off x="611561" y="4732683"/>
            <a:ext cx="6624736" cy="1512000"/>
          </a:xfrm>
          <a:prstGeom prst="rect">
            <a:avLst/>
          </a:prstGeom>
          <a:noFill/>
        </p:spPr>
        <p:txBody>
          <a:bodyPr wrap="square" rtlCol="0">
            <a:spAutoFit/>
          </a:bodyPr>
          <a:lstStyle/>
          <a:p>
            <a:endParaRPr lang="en-GB"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560" y="5716615"/>
            <a:ext cx="1584176" cy="413089"/>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3608" y="5301208"/>
            <a:ext cx="1304925" cy="304800"/>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28863" y="5225377"/>
            <a:ext cx="442938" cy="441998"/>
          </a:xfrm>
          <a:prstGeom prst="rect">
            <a:avLst/>
          </a:prstGeom>
        </p:spPr>
      </p:pic>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1416" y="4776615"/>
            <a:ext cx="1483600" cy="375686"/>
          </a:xfrm>
          <a:prstGeom prst="rect">
            <a:avLst/>
          </a:prstGeom>
        </p:spPr>
      </p:pic>
      <p:pic>
        <p:nvPicPr>
          <p:cNvPr id="11" name="Picture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59172" y="4732683"/>
            <a:ext cx="1567468" cy="460668"/>
          </a:xfrm>
          <a:prstGeom prst="rect">
            <a:avLst/>
          </a:prstGeom>
        </p:spPr>
      </p:pic>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11560" y="5225377"/>
            <a:ext cx="406384" cy="399829"/>
          </a:xfrm>
          <a:prstGeom prst="rect">
            <a:avLst/>
          </a:prstGeom>
        </p:spPr>
      </p:pic>
      <p:pic>
        <p:nvPicPr>
          <p:cNvPr id="14" name="Picture 1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326372" y="5775045"/>
            <a:ext cx="1019001" cy="394014"/>
          </a:xfrm>
          <a:prstGeom prst="rect">
            <a:avLst/>
          </a:prstGeom>
        </p:spPr>
      </p:pic>
      <p:pic>
        <p:nvPicPr>
          <p:cNvPr id="16" name="Picture 1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882981" y="4796708"/>
            <a:ext cx="1249782" cy="428669"/>
          </a:xfrm>
          <a:prstGeom prst="rect">
            <a:avLst/>
          </a:prstGeom>
        </p:spPr>
      </p:pic>
      <p:pic>
        <p:nvPicPr>
          <p:cNvPr id="17" name="Picture 16"/>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395676" y="5751675"/>
            <a:ext cx="371475" cy="381000"/>
          </a:xfrm>
          <a:prstGeom prst="rect">
            <a:avLst/>
          </a:prstGeom>
        </p:spPr>
      </p:pic>
      <p:pic>
        <p:nvPicPr>
          <p:cNvPr id="18" name="Picture 17"/>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881181" y="5341136"/>
            <a:ext cx="725122" cy="725122"/>
          </a:xfrm>
          <a:prstGeom prst="rect">
            <a:avLst/>
          </a:prstGeom>
        </p:spPr>
      </p:pic>
      <p:pic>
        <p:nvPicPr>
          <p:cNvPr id="19" name="Picture 18"/>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795400" y="5153675"/>
            <a:ext cx="1008114" cy="577800"/>
          </a:xfrm>
          <a:prstGeom prst="rect">
            <a:avLst/>
          </a:prstGeom>
        </p:spPr>
      </p:pic>
      <p:pic>
        <p:nvPicPr>
          <p:cNvPr id="20" name="Picture 19"/>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4716015" y="5370407"/>
            <a:ext cx="833495" cy="820606"/>
          </a:xfrm>
          <a:prstGeom prst="rect">
            <a:avLst/>
          </a:prstGeom>
        </p:spPr>
      </p:pic>
      <p:pic>
        <p:nvPicPr>
          <p:cNvPr id="22" name="Picture 21"/>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5549511" y="5438812"/>
            <a:ext cx="1038713" cy="543433"/>
          </a:xfrm>
          <a:prstGeom prst="rect">
            <a:avLst/>
          </a:prstGeom>
        </p:spPr>
      </p:pic>
      <p:pic>
        <p:nvPicPr>
          <p:cNvPr id="25" name="Picture 24"/>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5328835" y="4915104"/>
            <a:ext cx="1480064" cy="386104"/>
          </a:xfrm>
          <a:prstGeom prst="rect">
            <a:avLst/>
          </a:prstGeom>
        </p:spPr>
      </p:pic>
      <p:pic>
        <p:nvPicPr>
          <p:cNvPr id="27" name="Picture 26"/>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6968017" y="4850497"/>
            <a:ext cx="1521573" cy="374880"/>
          </a:xfrm>
          <a:prstGeom prst="rect">
            <a:avLst/>
          </a:prstGeom>
        </p:spPr>
      </p:pic>
      <p:pic>
        <p:nvPicPr>
          <p:cNvPr id="28" name="Picture 27"/>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6603028" y="5809020"/>
            <a:ext cx="720080" cy="360039"/>
          </a:xfrm>
          <a:prstGeom prst="rect">
            <a:avLst/>
          </a:prstGeom>
        </p:spPr>
      </p:pic>
      <p:pic>
        <p:nvPicPr>
          <p:cNvPr id="29" name="Picture 28"/>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6713508" y="5247045"/>
            <a:ext cx="609600" cy="561975"/>
          </a:xfrm>
          <a:prstGeom prst="rect">
            <a:avLst/>
          </a:prstGeom>
        </p:spPr>
      </p:pic>
      <p:pic>
        <p:nvPicPr>
          <p:cNvPr id="31" name="Picture 30"/>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7332451" y="5279577"/>
            <a:ext cx="1535282" cy="276708"/>
          </a:xfrm>
          <a:prstGeom prst="rect">
            <a:avLst/>
          </a:prstGeom>
        </p:spPr>
      </p:pic>
      <p:pic>
        <p:nvPicPr>
          <p:cNvPr id="32" name="Picture 31"/>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8388424" y="4828820"/>
            <a:ext cx="552226" cy="367481"/>
          </a:xfrm>
          <a:prstGeom prst="rect">
            <a:avLst/>
          </a:prstGeom>
        </p:spPr>
      </p:pic>
      <p:pic>
        <p:nvPicPr>
          <p:cNvPr id="7" name="Picture 6"/>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7236296" y="4313068"/>
            <a:ext cx="1491021" cy="400133"/>
          </a:xfrm>
          <a:prstGeom prst="rect">
            <a:avLst/>
          </a:prstGeom>
        </p:spPr>
      </p:pic>
      <p:pic>
        <p:nvPicPr>
          <p:cNvPr id="13" name="Picture 12"/>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5932919" y="4437112"/>
            <a:ext cx="1181853" cy="321464"/>
          </a:xfrm>
          <a:prstGeom prst="rect">
            <a:avLst/>
          </a:prstGeom>
        </p:spPr>
      </p:pic>
    </p:spTree>
    <p:extLst>
      <p:ext uri="{BB962C8B-B14F-4D97-AF65-F5344CB8AC3E}">
        <p14:creationId xmlns:p14="http://schemas.microsoft.com/office/powerpoint/2010/main" val="22553164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a:bodyPr>
          <a:lstStyle/>
          <a:p>
            <a:pPr marL="0" indent="0" algn="ctr">
              <a:buNone/>
            </a:pPr>
            <a:endParaRPr lang="en-GB" dirty="0" smtClean="0"/>
          </a:p>
          <a:p>
            <a:pPr marL="0" indent="0" algn="ctr">
              <a:buNone/>
            </a:pPr>
            <a:r>
              <a:rPr lang="en-GB" sz="4800" b="1" dirty="0" smtClean="0">
                <a:solidFill>
                  <a:srgbClr val="C00000"/>
                </a:solidFill>
              </a:rPr>
              <a:t>Questions?</a:t>
            </a:r>
            <a:r>
              <a:rPr lang="en-GB" b="1" dirty="0" smtClean="0">
                <a:solidFill>
                  <a:srgbClr val="FFFF00"/>
                </a:solidFill>
              </a:rPr>
              <a:t/>
            </a:r>
            <a:br>
              <a:rPr lang="en-GB" b="1" dirty="0" smtClean="0">
                <a:solidFill>
                  <a:srgbClr val="FFFF00"/>
                </a:solidFill>
              </a:rPr>
            </a:br>
            <a:r>
              <a:rPr lang="en-GB" sz="4800" dirty="0" smtClean="0">
                <a:solidFill>
                  <a:srgbClr val="0099FF"/>
                </a:solidFill>
              </a:rPr>
              <a:t/>
            </a:r>
            <a:br>
              <a:rPr lang="en-GB" sz="4800" dirty="0" smtClean="0">
                <a:solidFill>
                  <a:srgbClr val="0099FF"/>
                </a:solidFill>
              </a:rPr>
            </a:br>
            <a:r>
              <a:rPr lang="en-GB" sz="2600" dirty="0" smtClean="0">
                <a:solidFill>
                  <a:schemeClr val="tx1"/>
                </a:solidFill>
              </a:rPr>
              <a:t>Catherine Ebenezer</a:t>
            </a:r>
            <a:r>
              <a:rPr lang="en-GB" sz="2600" dirty="0">
                <a:solidFill>
                  <a:schemeClr val="tx1"/>
                </a:solidFill>
              </a:rPr>
              <a:t/>
            </a:r>
            <a:br>
              <a:rPr lang="en-GB" sz="2600" dirty="0">
                <a:solidFill>
                  <a:schemeClr val="tx1"/>
                </a:solidFill>
              </a:rPr>
            </a:br>
            <a:r>
              <a:rPr lang="en-GB" sz="2600" dirty="0">
                <a:solidFill>
                  <a:schemeClr val="tx1"/>
                </a:solidFill>
                <a:hlinkClick r:id="rId3"/>
              </a:rPr>
              <a:t>lip12cme@sheffield.ac.uk</a:t>
            </a:r>
            <a:endParaRPr lang="en-GB" sz="2600" dirty="0">
              <a:solidFill>
                <a:schemeClr val="tx1"/>
              </a:solidFill>
            </a:endParaRPr>
          </a:p>
          <a:p>
            <a:pPr marL="0" indent="0" algn="ctr">
              <a:buNone/>
            </a:pPr>
            <a:r>
              <a:rPr lang="en-GB" dirty="0">
                <a:solidFill>
                  <a:schemeClr val="tx1"/>
                </a:solidFill>
                <a:hlinkClick r:id="rId4"/>
              </a:rPr>
              <a:t>http://www.mendeley.com/profiles/catherine-ebenezer1</a:t>
            </a:r>
            <a:r>
              <a:rPr lang="en-GB" sz="2600" dirty="0">
                <a:solidFill>
                  <a:schemeClr val="tx1"/>
                </a:solidFill>
                <a:hlinkClick r:id="rId4"/>
              </a:rPr>
              <a:t>/</a:t>
            </a:r>
            <a:r>
              <a:rPr lang="en-GB" sz="2600" dirty="0">
                <a:solidFill>
                  <a:schemeClr val="tx1"/>
                </a:solidFill>
              </a:rPr>
              <a:t> </a:t>
            </a:r>
            <a:endParaRPr lang="en-GB" sz="2600" dirty="0" smtClean="0">
              <a:solidFill>
                <a:schemeClr val="tx1"/>
              </a:solidFill>
            </a:endParaRPr>
          </a:p>
          <a:p>
            <a:pPr marL="0" indent="0" algn="ctr">
              <a:buNone/>
            </a:pPr>
            <a:r>
              <a:rPr lang="en-GB" sz="2600" dirty="0" smtClean="0">
                <a:solidFill>
                  <a:srgbClr val="00B0F0"/>
                </a:solidFill>
              </a:rPr>
              <a:t>@ebenezer1954</a:t>
            </a:r>
            <a:endParaRPr lang="en-GB" sz="2600" dirty="0">
              <a:solidFill>
                <a:srgbClr val="00B0F0"/>
              </a:solidFill>
            </a:endParaRPr>
          </a:p>
          <a:p>
            <a:pPr marL="0" indent="0" algn="ctr">
              <a:buNone/>
            </a:pPr>
            <a:endParaRPr lang="en-GB" sz="4800" b="1" dirty="0" smtClean="0">
              <a:solidFill>
                <a:srgbClr val="FFFF00"/>
              </a:solidFill>
            </a:endParaRPr>
          </a:p>
          <a:p>
            <a:pPr marL="0" indent="0" algn="ctr">
              <a:buNone/>
            </a:pPr>
            <a:endParaRPr lang="en-GB" sz="4800" b="1" dirty="0">
              <a:solidFill>
                <a:srgbClr val="FFFF00"/>
              </a:solidFill>
            </a:endParaRPr>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a:xfrm>
            <a:off x="7010400" y="6311900"/>
            <a:ext cx="2133600" cy="365125"/>
          </a:xfrm>
          <a:prstGeom prst="rect">
            <a:avLst/>
          </a:prstGeom>
        </p:spPr>
        <p:txBody>
          <a:bodyPr/>
          <a:lstStyle/>
          <a:p>
            <a:fld id="{C32572BB-6EB4-4367-8BB6-9FA8715E72FC}" type="slidenum">
              <a:rPr lang="en-GB" smtClean="0"/>
              <a:t>20</a:t>
            </a:fld>
            <a:endParaRPr lang="en-GB"/>
          </a:p>
        </p:txBody>
      </p:sp>
    </p:spTree>
    <p:extLst>
      <p:ext uri="{BB962C8B-B14F-4D97-AF65-F5344CB8AC3E}">
        <p14:creationId xmlns:p14="http://schemas.microsoft.com/office/powerpoint/2010/main" val="34949730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a:xfrm>
            <a:off x="457200" y="1556792"/>
            <a:ext cx="8435280" cy="4824536"/>
          </a:xfrm>
        </p:spPr>
        <p:txBody>
          <a:bodyPr>
            <a:normAutofit/>
          </a:bodyPr>
          <a:lstStyle/>
          <a:p>
            <a:pPr>
              <a:lnSpc>
                <a:spcPct val="110000"/>
              </a:lnSpc>
            </a:pPr>
            <a:r>
              <a:rPr lang="en-GB" sz="1700" dirty="0" smtClean="0"/>
              <a:t>Blenkinsopp</a:t>
            </a:r>
            <a:r>
              <a:rPr lang="en-GB" sz="1700" dirty="0"/>
              <a:t>, J. (2008). Bookmarks: web blocking – giving Big Brother a run for his money. </a:t>
            </a:r>
            <a:r>
              <a:rPr lang="en-GB" sz="1700" i="1" dirty="0"/>
              <a:t>He@lth Information on the Internet, </a:t>
            </a:r>
            <a:r>
              <a:rPr lang="en-GB" sz="1700" dirty="0"/>
              <a:t>(62), 2008.</a:t>
            </a:r>
          </a:p>
          <a:p>
            <a:pPr>
              <a:lnSpc>
                <a:spcPct val="110000"/>
              </a:lnSpc>
            </a:pPr>
            <a:r>
              <a:rPr lang="en-GB" sz="1700" dirty="0" smtClean="0"/>
              <a:t>Bradley, P. (2012). Why librarians must use social media. </a:t>
            </a:r>
            <a:r>
              <a:rPr lang="en-GB" sz="1700" dirty="0"/>
              <a:t>At </a:t>
            </a:r>
            <a:r>
              <a:rPr lang="en-GB" sz="1700" dirty="0">
                <a:hlinkClick r:id="rId3"/>
              </a:rPr>
              <a:t>http://</a:t>
            </a:r>
            <a:r>
              <a:rPr lang="en-GB" sz="1700" dirty="0" smtClean="0">
                <a:hlinkClick r:id="rId3"/>
              </a:rPr>
              <a:t>www.slideshare.net/Philbradley/why-librarians-must-use-social-media</a:t>
            </a:r>
            <a:r>
              <a:rPr lang="en-GB" sz="1700" dirty="0" smtClean="0"/>
              <a:t> [accessed 23/01/2015]</a:t>
            </a:r>
          </a:p>
          <a:p>
            <a:pPr>
              <a:lnSpc>
                <a:spcPct val="110000"/>
              </a:lnSpc>
            </a:pPr>
            <a:r>
              <a:rPr lang="en-GB" sz="1700" dirty="0" smtClean="0"/>
              <a:t>Cain, J. (2011). Social media in health care: the case for organizational policy and employee education. </a:t>
            </a:r>
            <a:r>
              <a:rPr lang="en-GB" sz="1700" i="1" dirty="0" smtClean="0"/>
              <a:t>American Journal of Health-System Pharmacy </a:t>
            </a:r>
            <a:r>
              <a:rPr lang="en-GB" sz="1700" dirty="0" smtClean="0"/>
              <a:t>68, 1036-1040.</a:t>
            </a:r>
          </a:p>
          <a:p>
            <a:pPr>
              <a:lnSpc>
                <a:spcPct val="110000"/>
              </a:lnSpc>
            </a:pPr>
            <a:r>
              <a:rPr lang="en-GB" sz="1700" dirty="0"/>
              <a:t>Chretien, K., &amp; Kind, T. (2014). Climbing social media in medicine’s hierarchy of needs. </a:t>
            </a:r>
            <a:r>
              <a:rPr lang="en-GB" sz="1700" i="1" dirty="0"/>
              <a:t>Academic Medicine</a:t>
            </a:r>
            <a:r>
              <a:rPr lang="en-GB" sz="1700" dirty="0"/>
              <a:t>, 89(10), 1318–1320. </a:t>
            </a:r>
            <a:endParaRPr lang="en-GB" sz="1700" dirty="0" smtClean="0"/>
          </a:p>
          <a:p>
            <a:pPr>
              <a:lnSpc>
                <a:spcPct val="110000"/>
              </a:lnSpc>
            </a:pPr>
            <a:r>
              <a:rPr lang="en-GB" sz="1700" dirty="0"/>
              <a:t>Eysenbach, G. (2008). Medicine 2.0: social networking, collaboration, participation, apomediation, and openness. </a:t>
            </a:r>
            <a:r>
              <a:rPr lang="en-GB" sz="1700" i="1" dirty="0"/>
              <a:t>Journal of Medical Internet Research </a:t>
            </a:r>
            <a:r>
              <a:rPr lang="en-GB" sz="1700" dirty="0" smtClean="0"/>
              <a:t>10(3), </a:t>
            </a:r>
            <a:r>
              <a:rPr lang="en-GB" sz="1700" dirty="0"/>
              <a:t>e22. </a:t>
            </a:r>
          </a:p>
          <a:p>
            <a:pPr>
              <a:lnSpc>
                <a:spcPct val="110000"/>
              </a:lnSpc>
            </a:pPr>
            <a:r>
              <a:rPr lang="en-GB" sz="1700" dirty="0"/>
              <a:t>Hamm, M. P., Chisholm, A., Shulhan, J., Milne, A., Scott, S. D., Klassen, T. P., &amp; Hartling, L. (2013). Social media use by health care professionals </a:t>
            </a:r>
            <a:r>
              <a:rPr lang="en-GB" sz="1700" dirty="0" smtClean="0"/>
              <a:t/>
            </a:r>
            <a:br>
              <a:rPr lang="en-GB" sz="1700" dirty="0" smtClean="0"/>
            </a:br>
            <a:r>
              <a:rPr lang="en-GB" sz="1700" dirty="0" smtClean="0"/>
              <a:t>and trainees</a:t>
            </a:r>
            <a:r>
              <a:rPr lang="en-GB" sz="1700" dirty="0"/>
              <a:t>: a scoping review. </a:t>
            </a:r>
            <a:r>
              <a:rPr lang="en-GB" sz="1700" i="1" dirty="0"/>
              <a:t>Academic Medicine : Journal of the </a:t>
            </a:r>
            <a:r>
              <a:rPr lang="en-GB" sz="1700" i="1" dirty="0" smtClean="0"/>
              <a:t/>
            </a:r>
            <a:br>
              <a:rPr lang="en-GB" sz="1700" i="1" dirty="0" smtClean="0"/>
            </a:br>
            <a:r>
              <a:rPr lang="en-GB" sz="1700" i="1" dirty="0" smtClean="0"/>
              <a:t>Association </a:t>
            </a:r>
            <a:r>
              <a:rPr lang="en-GB" sz="1700" i="1" dirty="0"/>
              <a:t>of American Medical Colleges</a:t>
            </a:r>
            <a:r>
              <a:rPr lang="en-GB" sz="1700" dirty="0"/>
              <a:t>, 88(9), 1376–83. </a:t>
            </a:r>
            <a:endParaRPr lang="en-GB" sz="1700" i="1" dirty="0"/>
          </a:p>
          <a:p>
            <a:pPr>
              <a:lnSpc>
                <a:spcPct val="120000"/>
              </a:lnSpc>
            </a:pPr>
            <a:endParaRPr lang="en-GB" sz="5600" dirty="0" smtClean="0"/>
          </a:p>
          <a:p>
            <a:pPr>
              <a:lnSpc>
                <a:spcPct val="120000"/>
              </a:lnSpc>
            </a:pPr>
            <a:endParaRPr lang="en-GB" sz="5600" dirty="0"/>
          </a:p>
          <a:p>
            <a:pPr>
              <a:lnSpc>
                <a:spcPct val="120000"/>
              </a:lnSpc>
            </a:pPr>
            <a:endParaRPr lang="en-GB" sz="4300" dirty="0" smtClean="0"/>
          </a:p>
          <a:p>
            <a:pPr>
              <a:lnSpc>
                <a:spcPct val="120000"/>
              </a:lnSpc>
            </a:pPr>
            <a:endParaRPr lang="en-GB" dirty="0"/>
          </a:p>
          <a:p>
            <a:pPr>
              <a:lnSpc>
                <a:spcPct val="120000"/>
              </a:lnSpc>
            </a:pPr>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a:xfrm>
            <a:off x="7010400" y="6311900"/>
            <a:ext cx="2133600" cy="365125"/>
          </a:xfrm>
          <a:prstGeom prst="rect">
            <a:avLst/>
          </a:prstGeom>
        </p:spPr>
        <p:txBody>
          <a:bodyPr/>
          <a:lstStyle/>
          <a:p>
            <a:fld id="{C32572BB-6EB4-4367-8BB6-9FA8715E72FC}" type="slidenum">
              <a:rPr lang="en-GB" smtClean="0"/>
              <a:t>21</a:t>
            </a:fld>
            <a:endParaRPr lang="en-GB"/>
          </a:p>
        </p:txBody>
      </p:sp>
    </p:spTree>
    <p:extLst>
      <p:ext uri="{BB962C8B-B14F-4D97-AF65-F5344CB8AC3E}">
        <p14:creationId xmlns:p14="http://schemas.microsoft.com/office/powerpoint/2010/main" val="11077341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a:xfrm>
            <a:off x="457200" y="1556792"/>
            <a:ext cx="8291264" cy="4876800"/>
          </a:xfrm>
        </p:spPr>
        <p:txBody>
          <a:bodyPr>
            <a:noAutofit/>
          </a:bodyPr>
          <a:lstStyle/>
          <a:p>
            <a:r>
              <a:rPr lang="en-GB" sz="1600" dirty="0" smtClean="0"/>
              <a:t>Hughes</a:t>
            </a:r>
            <a:r>
              <a:rPr lang="en-GB" sz="1600" dirty="0"/>
              <a:t>, B., Joshi, I., &amp; Wareham, J. (2008). Health 2.0 and Medicine 2.0: tensions and controversies in the field. </a:t>
            </a:r>
            <a:r>
              <a:rPr lang="en-GB" sz="1600" i="1" dirty="0"/>
              <a:t>Journal of Medical Internet Research, </a:t>
            </a:r>
            <a:r>
              <a:rPr lang="en-GB" sz="1600" dirty="0"/>
              <a:t>10(3), e23. </a:t>
            </a:r>
          </a:p>
          <a:p>
            <a:r>
              <a:rPr lang="en-GB" sz="1600" dirty="0" smtClean="0"/>
              <a:t>Hughes</a:t>
            </a:r>
            <a:r>
              <a:rPr lang="en-GB" sz="1600" dirty="0"/>
              <a:t>, B., Joshi, I., Lemonde, H., &amp; Wareham, J. (2009). Junior physician’s [sic] use of Web 2.0 for information seeking and medical education: a qualitative study. </a:t>
            </a:r>
            <a:r>
              <a:rPr lang="en-GB" sz="1600" i="1" dirty="0"/>
              <a:t>International Journal of Medical Informatics, </a:t>
            </a:r>
            <a:r>
              <a:rPr lang="en-GB" sz="1600" dirty="0"/>
              <a:t>78(10), 645–55</a:t>
            </a:r>
            <a:r>
              <a:rPr lang="en-GB" sz="1600" i="1" dirty="0"/>
              <a:t>. </a:t>
            </a:r>
            <a:endParaRPr lang="en-GB" sz="1600" dirty="0" smtClean="0"/>
          </a:p>
          <a:p>
            <a:r>
              <a:rPr lang="en-GB" sz="1600" dirty="0" smtClean="0"/>
              <a:t>Kaplan</a:t>
            </a:r>
            <a:r>
              <a:rPr lang="en-GB" sz="1600" dirty="0"/>
              <a:t>, A. M. &amp; Haenlein, M. (2010). Users of the world, unite! The challenges and opportunities of social media. </a:t>
            </a:r>
            <a:r>
              <a:rPr lang="en-GB" sz="1600" i="1" dirty="0"/>
              <a:t>Business Horizons </a:t>
            </a:r>
            <a:r>
              <a:rPr lang="en-GB" sz="1600" dirty="0"/>
              <a:t>53(1), </a:t>
            </a:r>
            <a:r>
              <a:rPr lang="en-GB" sz="1600" dirty="0" smtClean="0"/>
              <a:t>59-68. </a:t>
            </a:r>
          </a:p>
          <a:p>
            <a:r>
              <a:rPr lang="en-GB" sz="1600" dirty="0" smtClean="0"/>
              <a:t>Kaganer, E. &amp; Vaast, E. </a:t>
            </a:r>
            <a:r>
              <a:rPr lang="en-GB" sz="1600" dirty="0"/>
              <a:t>(2010). Responding to the (almost) unknown: social representations and corporate policies of social </a:t>
            </a:r>
            <a:r>
              <a:rPr lang="en-GB" sz="1600" dirty="0" smtClean="0"/>
              <a:t>media. </a:t>
            </a:r>
            <a:r>
              <a:rPr lang="en-GB" sz="1600" i="1" dirty="0"/>
              <a:t>ICIS 2010 </a:t>
            </a:r>
            <a:r>
              <a:rPr lang="en-GB" sz="1600" i="1" dirty="0" smtClean="0"/>
              <a:t>Proceedings.</a:t>
            </a:r>
            <a:r>
              <a:rPr lang="en-GB" sz="1600" dirty="0" smtClean="0"/>
              <a:t> </a:t>
            </a:r>
            <a:r>
              <a:rPr lang="en-GB" sz="1600" dirty="0"/>
              <a:t>At  </a:t>
            </a:r>
            <a:r>
              <a:rPr lang="en-GB" sz="1600" dirty="0">
                <a:hlinkClick r:id="rId3"/>
              </a:rPr>
              <a:t>http://</a:t>
            </a:r>
            <a:r>
              <a:rPr lang="en-GB" sz="1600" dirty="0" smtClean="0">
                <a:hlinkClick r:id="rId3"/>
              </a:rPr>
              <a:t>aisel.aisnet.org/icis2010_submissions</a:t>
            </a:r>
            <a:r>
              <a:rPr lang="en-GB" sz="1600" dirty="0" smtClean="0"/>
              <a:t> </a:t>
            </a:r>
          </a:p>
          <a:p>
            <a:r>
              <a:rPr lang="en-GB" sz="1600" dirty="0"/>
              <a:t>Koch, H., Leidner, D. E., &amp; Gonzalez, E. S. (2013). Digitally enabling social networks: resolving IT-culture conflict. </a:t>
            </a:r>
            <a:r>
              <a:rPr lang="en-GB" sz="1600" i="1" dirty="0"/>
              <a:t>Information Systems Journal</a:t>
            </a:r>
            <a:r>
              <a:rPr lang="en-GB" sz="1600" dirty="0"/>
              <a:t>, 23(6), 501-523.</a:t>
            </a:r>
          </a:p>
          <a:p>
            <a:r>
              <a:rPr lang="en-GB" sz="1600" dirty="0" smtClean="0"/>
              <a:t>Lafferty</a:t>
            </a:r>
            <a:r>
              <a:rPr lang="en-GB" sz="1600" dirty="0"/>
              <a:t>, N. (2013). </a:t>
            </a:r>
            <a:r>
              <a:rPr lang="en-GB" sz="1600" i="1" dirty="0"/>
              <a:t>NHS-HE connectivity project: Web 2.0 and social media in </a:t>
            </a:r>
            <a:br>
              <a:rPr lang="en-GB" sz="1600" i="1" dirty="0"/>
            </a:br>
            <a:r>
              <a:rPr lang="en-GB" sz="1600" i="1" dirty="0"/>
              <a:t>education and research</a:t>
            </a:r>
            <a:r>
              <a:rPr lang="en-GB" sz="1600" dirty="0"/>
              <a:t>. Retrieved from </a:t>
            </a:r>
            <a:br>
              <a:rPr lang="en-GB" sz="1600" dirty="0"/>
            </a:br>
            <a:r>
              <a:rPr lang="en-GB" sz="1600" dirty="0">
                <a:hlinkClick r:id="rId4"/>
              </a:rPr>
              <a:t>https://</a:t>
            </a:r>
            <a:r>
              <a:rPr lang="en-GB" sz="1600" dirty="0" smtClean="0">
                <a:hlinkClick r:id="rId4"/>
              </a:rPr>
              <a:t>community.ja.net/groups/search/NHS-HE%2520forum</a:t>
            </a:r>
            <a:r>
              <a:rPr lang="en-GB" sz="1600" dirty="0" smtClean="0"/>
              <a:t>. </a:t>
            </a:r>
            <a:r>
              <a:rPr lang="en-GB" sz="1800" dirty="0" smtClean="0"/>
              <a:t> </a:t>
            </a:r>
            <a:endParaRPr lang="en-GB" sz="1200"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22</a:t>
            </a:fld>
            <a:endParaRPr lang="en-US"/>
          </a:p>
        </p:txBody>
      </p:sp>
    </p:spTree>
    <p:extLst>
      <p:ext uri="{BB962C8B-B14F-4D97-AF65-F5344CB8AC3E}">
        <p14:creationId xmlns:p14="http://schemas.microsoft.com/office/powerpoint/2010/main" val="613674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a:xfrm>
            <a:off x="467544" y="1556792"/>
            <a:ext cx="8229600" cy="4453955"/>
          </a:xfrm>
        </p:spPr>
        <p:txBody>
          <a:bodyPr>
            <a:normAutofit fontScale="92500" lnSpcReduction="10000"/>
          </a:bodyPr>
          <a:lstStyle/>
          <a:p>
            <a:r>
              <a:rPr lang="en-GB" sz="1800" dirty="0"/>
              <a:t>NHS Employers (2013). HR and social media in the NHS. London: NHS Employers. Retrieved from </a:t>
            </a:r>
            <a:r>
              <a:rPr lang="en-GB" sz="1800" dirty="0" smtClean="0">
                <a:hlinkClick r:id="rId3"/>
              </a:rPr>
              <a:t>www.nhsemployers.org</a:t>
            </a:r>
            <a:r>
              <a:rPr lang="en-GB" sz="1800" dirty="0" smtClean="0"/>
              <a:t>. </a:t>
            </a:r>
          </a:p>
          <a:p>
            <a:r>
              <a:rPr lang="en-GB" sz="1800" dirty="0"/>
              <a:t>NHS Employers (2014). A social media toolkit for the NHS. </a:t>
            </a:r>
            <a:br>
              <a:rPr lang="en-GB" sz="1800" dirty="0"/>
            </a:br>
            <a:r>
              <a:rPr lang="en-GB" sz="1800" dirty="0"/>
              <a:t>London: NHS Employers. Retrieved from </a:t>
            </a:r>
            <a:r>
              <a:rPr lang="en-GB" sz="1800" dirty="0">
                <a:hlinkClick r:id="rId3"/>
              </a:rPr>
              <a:t>www.nhsemployers.org</a:t>
            </a:r>
            <a:r>
              <a:rPr lang="en-GB" sz="1800" dirty="0"/>
              <a:t>. </a:t>
            </a:r>
          </a:p>
          <a:p>
            <a:r>
              <a:rPr lang="en-GB" sz="1800" dirty="0" smtClean="0"/>
              <a:t>Prince</a:t>
            </a:r>
            <a:r>
              <a:rPr lang="en-GB" sz="1800" dirty="0"/>
              <a:t>, N. J., Cass, H. D., &amp; Klaber, R. E. (2010). Accessing e-learning and </a:t>
            </a:r>
            <a:r>
              <a:rPr lang="en-GB" sz="1800" dirty="0" smtClean="0"/>
              <a:t>e-resources</a:t>
            </a:r>
            <a:r>
              <a:rPr lang="en-GB" sz="1800" dirty="0"/>
              <a:t>. </a:t>
            </a:r>
            <a:r>
              <a:rPr lang="en-GB" sz="1800" i="1" dirty="0"/>
              <a:t>Medical Education</a:t>
            </a:r>
            <a:r>
              <a:rPr lang="en-GB" sz="1800" dirty="0"/>
              <a:t>, </a:t>
            </a:r>
            <a:r>
              <a:rPr lang="en-GB" sz="1800" dirty="0" smtClean="0"/>
              <a:t>44 436-437.</a:t>
            </a:r>
          </a:p>
          <a:p>
            <a:r>
              <a:rPr lang="en-GB" sz="1800" dirty="0" smtClean="0"/>
              <a:t>Renaud</a:t>
            </a:r>
            <a:r>
              <a:rPr lang="en-GB" sz="1800" dirty="0"/>
              <a:t>, K., &amp; Goucher, W. (2012). Health service employees and information security policies : an uneasy partnership? </a:t>
            </a:r>
            <a:r>
              <a:rPr lang="en-GB" sz="1800" i="1" dirty="0"/>
              <a:t>Information Management and Computer Security</a:t>
            </a:r>
            <a:r>
              <a:rPr lang="en-GB" sz="1800" dirty="0"/>
              <a:t>, 20(4), </a:t>
            </a:r>
            <a:r>
              <a:rPr lang="en-GB" sz="1800" dirty="0" smtClean="0"/>
              <a:t>296–311.</a:t>
            </a:r>
          </a:p>
          <a:p>
            <a:r>
              <a:rPr lang="en-GB" sz="1800" dirty="0" smtClean="0"/>
              <a:t>Technical </a:t>
            </a:r>
            <a:r>
              <a:rPr lang="en-GB" sz="1800" dirty="0"/>
              <a:t>Design Authority </a:t>
            </a:r>
            <a:r>
              <a:rPr lang="en-GB" sz="1800" dirty="0" smtClean="0"/>
              <a:t>Group </a:t>
            </a:r>
            <a:r>
              <a:rPr lang="en-GB" sz="1800" dirty="0"/>
              <a:t>(2008). TDAG survey of access to electronic resources in healthcare libraries. London: TDAG</a:t>
            </a:r>
            <a:r>
              <a:rPr lang="en-GB" sz="1800" dirty="0" smtClean="0"/>
              <a:t>.</a:t>
            </a:r>
          </a:p>
          <a:p>
            <a:r>
              <a:rPr lang="en-GB" sz="1800" dirty="0" smtClean="0"/>
              <a:t>Vaast, E. &amp; Kaganer, E. </a:t>
            </a:r>
            <a:r>
              <a:rPr lang="en-GB" sz="1800" dirty="0"/>
              <a:t>(2013). Social media affordances and governance in the workplace: An examination of organizational </a:t>
            </a:r>
            <a:r>
              <a:rPr lang="en-GB" sz="1800" dirty="0" smtClean="0"/>
              <a:t>policies.</a:t>
            </a:r>
            <a:r>
              <a:rPr lang="en-GB" sz="1800" dirty="0"/>
              <a:t> </a:t>
            </a:r>
            <a:r>
              <a:rPr lang="en-GB" sz="1800" i="1" dirty="0"/>
              <a:t>Journal of Computer-Mediated </a:t>
            </a:r>
            <a:r>
              <a:rPr lang="en-GB" sz="1800" i="1" dirty="0" smtClean="0"/>
              <a:t>Communication</a:t>
            </a:r>
            <a:r>
              <a:rPr lang="en-GB" sz="1800" dirty="0" smtClean="0"/>
              <a:t> 19(1) 78-101</a:t>
            </a:r>
          </a:p>
          <a:p>
            <a:r>
              <a:rPr lang="en-GB" sz="1800" dirty="0" smtClean="0"/>
              <a:t>Ward, R., Moule, P., &amp; Lockyer, L. (2009). Adoption of Web 2.0 technologies in education for health professionals in the UK: where are we and why? </a:t>
            </a:r>
            <a:r>
              <a:rPr lang="en-GB" sz="1800" i="1" dirty="0" smtClean="0"/>
              <a:t>Electronic Journal of e-Learning </a:t>
            </a:r>
            <a:r>
              <a:rPr lang="en-GB" sz="1800" dirty="0" smtClean="0"/>
              <a:t>7(2) 165-172. Retrieved from </a:t>
            </a:r>
            <a:r>
              <a:rPr lang="en-GB" sz="1800" dirty="0" smtClean="0">
                <a:hlinkClick r:id="rId4"/>
              </a:rPr>
              <a:t>www.ejel.org</a:t>
            </a:r>
            <a:r>
              <a:rPr lang="en-GB" sz="1800" dirty="0" smtClean="0"/>
              <a:t>. </a:t>
            </a:r>
            <a:endParaRPr lang="en-GB" sz="1800"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a:xfrm>
            <a:off x="7010400" y="6311900"/>
            <a:ext cx="2133600" cy="365125"/>
          </a:xfrm>
          <a:prstGeom prst="rect">
            <a:avLst/>
          </a:prstGeom>
        </p:spPr>
        <p:txBody>
          <a:bodyPr/>
          <a:lstStyle/>
          <a:p>
            <a:fld id="{C32572BB-6EB4-4367-8BB6-9FA8715E72FC}" type="slidenum">
              <a:rPr lang="en-GB" smtClean="0"/>
              <a:t>23</a:t>
            </a:fld>
            <a:endParaRPr lang="en-GB"/>
          </a:p>
        </p:txBody>
      </p:sp>
    </p:spTree>
    <p:extLst>
      <p:ext uri="{BB962C8B-B14F-4D97-AF65-F5344CB8AC3E}">
        <p14:creationId xmlns:p14="http://schemas.microsoft.com/office/powerpoint/2010/main" val="31120369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a:t>
            </a:r>
            <a:endParaRPr lang="en-GB" dirty="0"/>
          </a:p>
        </p:txBody>
      </p:sp>
      <p:sp>
        <p:nvSpPr>
          <p:cNvPr id="3" name="Content Placeholder 2"/>
          <p:cNvSpPr>
            <a:spLocks noGrp="1"/>
          </p:cNvSpPr>
          <p:nvPr>
            <p:ph idx="1"/>
          </p:nvPr>
        </p:nvSpPr>
        <p:spPr/>
        <p:txBody>
          <a:bodyPr>
            <a:normAutofit lnSpcReduction="10000"/>
          </a:bodyPr>
          <a:lstStyle/>
          <a:p>
            <a:r>
              <a:rPr lang="en-GB" dirty="0" smtClean="0"/>
              <a:t>Introduction and background</a:t>
            </a:r>
          </a:p>
          <a:p>
            <a:r>
              <a:rPr lang="en-GB" dirty="0" smtClean="0"/>
              <a:t>Definitions</a:t>
            </a:r>
          </a:p>
          <a:p>
            <a:pPr lvl="1"/>
            <a:r>
              <a:rPr lang="en-GB" dirty="0" smtClean="0"/>
              <a:t>Content types</a:t>
            </a:r>
          </a:p>
          <a:p>
            <a:r>
              <a:rPr lang="en-GB" dirty="0"/>
              <a:t>Web application blocking: earlier findings</a:t>
            </a:r>
          </a:p>
          <a:p>
            <a:r>
              <a:rPr lang="en-GB" smtClean="0"/>
              <a:t>Research </a:t>
            </a:r>
            <a:r>
              <a:rPr lang="en-GB" dirty="0" smtClean="0"/>
              <a:t>questions and issues</a:t>
            </a:r>
          </a:p>
          <a:p>
            <a:r>
              <a:rPr lang="en-GB" dirty="0" smtClean="0"/>
              <a:t>Methodology and methods</a:t>
            </a:r>
          </a:p>
          <a:p>
            <a:r>
              <a:rPr lang="en-GB" dirty="0" smtClean="0"/>
              <a:t>Findings</a:t>
            </a:r>
          </a:p>
          <a:p>
            <a:pPr lvl="1"/>
            <a:r>
              <a:rPr lang="en-GB" dirty="0"/>
              <a:t>Availability </a:t>
            </a:r>
            <a:endParaRPr lang="en-GB" dirty="0" smtClean="0"/>
          </a:p>
          <a:p>
            <a:pPr lvl="1"/>
            <a:r>
              <a:rPr lang="en-GB" dirty="0" smtClean="0"/>
              <a:t>Respondent perceptions</a:t>
            </a:r>
          </a:p>
          <a:p>
            <a:pPr lvl="2"/>
            <a:r>
              <a:rPr lang="en-GB" dirty="0" smtClean="0"/>
              <a:t>Risks</a:t>
            </a:r>
            <a:endParaRPr lang="en-GB" dirty="0"/>
          </a:p>
          <a:p>
            <a:pPr lvl="2"/>
            <a:r>
              <a:rPr lang="en-GB" dirty="0" smtClean="0"/>
              <a:t>Benefits</a:t>
            </a:r>
          </a:p>
          <a:p>
            <a:pPr lvl="1"/>
            <a:r>
              <a:rPr lang="en-GB" dirty="0" smtClean="0"/>
              <a:t>General findings</a:t>
            </a:r>
          </a:p>
          <a:p>
            <a:r>
              <a:rPr lang="en-GB" dirty="0" smtClean="0"/>
              <a:t>Questions</a:t>
            </a:r>
          </a:p>
          <a:p>
            <a:endParaRPr lang="en-GB" dirty="0" smtClean="0"/>
          </a:p>
          <a:p>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3</a:t>
            </a:fld>
            <a:endParaRPr lang="en-US"/>
          </a:p>
        </p:txBody>
      </p:sp>
    </p:spTree>
    <p:extLst>
      <p:ext uri="{BB962C8B-B14F-4D97-AF65-F5344CB8AC3E}">
        <p14:creationId xmlns:p14="http://schemas.microsoft.com/office/powerpoint/2010/main" val="12457094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Introduction and background</a:t>
            </a:r>
            <a:endParaRPr lang="en-GB" sz="3600" dirty="0"/>
          </a:p>
        </p:txBody>
      </p:sp>
      <p:sp>
        <p:nvSpPr>
          <p:cNvPr id="3" name="Content Placeholder 2"/>
          <p:cNvSpPr>
            <a:spLocks noGrp="1"/>
          </p:cNvSpPr>
          <p:nvPr>
            <p:ph idx="1"/>
          </p:nvPr>
        </p:nvSpPr>
        <p:spPr/>
        <p:txBody>
          <a:bodyPr>
            <a:normAutofit lnSpcReduction="10000"/>
          </a:bodyPr>
          <a:lstStyle/>
          <a:p>
            <a:r>
              <a:rPr lang="en-GB" dirty="0" smtClean="0"/>
              <a:t>LIS Manager in mental health NHS FT 2008-2012</a:t>
            </a:r>
          </a:p>
          <a:p>
            <a:r>
              <a:rPr lang="en-GB" dirty="0" smtClean="0"/>
              <a:t>Variety of technological barriers / hindrances to information seeking, teaching and learning, clinical and management decision-making </a:t>
            </a:r>
            <a:br>
              <a:rPr lang="en-GB" dirty="0" smtClean="0"/>
            </a:br>
            <a:r>
              <a:rPr lang="en-GB" dirty="0" smtClean="0"/>
              <a:t>– ascribed variously to:</a:t>
            </a:r>
          </a:p>
          <a:p>
            <a:pPr lvl="1"/>
            <a:r>
              <a:rPr lang="en-GB" dirty="0" smtClean="0"/>
              <a:t>Information governance/ information security</a:t>
            </a:r>
          </a:p>
          <a:p>
            <a:pPr lvl="1"/>
            <a:r>
              <a:rPr lang="en-GB" dirty="0" smtClean="0"/>
              <a:t>IT infrastructure policies and practices</a:t>
            </a:r>
          </a:p>
          <a:p>
            <a:pPr lvl="1"/>
            <a:r>
              <a:rPr lang="en-GB" dirty="0" smtClean="0"/>
              <a:t>Communications policy</a:t>
            </a:r>
          </a:p>
          <a:p>
            <a:r>
              <a:rPr lang="en-GB" dirty="0" smtClean="0"/>
              <a:t>Blocking of ‘legitimate’ websites </a:t>
            </a:r>
          </a:p>
          <a:p>
            <a:r>
              <a:rPr lang="en-GB" dirty="0" smtClean="0"/>
              <a:t>Obstacles to use of particular content types and applications</a:t>
            </a:r>
          </a:p>
          <a:p>
            <a:r>
              <a:rPr lang="en-GB" dirty="0" smtClean="0"/>
              <a:t>Social media / Web 2.0 a particular problem</a:t>
            </a:r>
          </a:p>
          <a:p>
            <a:r>
              <a:rPr lang="en-GB" i="1" dirty="0" smtClean="0"/>
              <a:t>Implications?</a:t>
            </a:r>
            <a:endParaRPr lang="en-GB" i="1"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a:xfrm>
            <a:off x="7010400" y="6311900"/>
            <a:ext cx="2133600" cy="365125"/>
          </a:xfrm>
          <a:prstGeom prst="rect">
            <a:avLst/>
          </a:prstGeom>
        </p:spPr>
        <p:txBody>
          <a:bodyPr/>
          <a:lstStyle/>
          <a:p>
            <a:fld id="{C32572BB-6EB4-4367-8BB6-9FA8715E72FC}" type="slidenum">
              <a:rPr lang="en-GB" smtClean="0"/>
              <a:t>4</a:t>
            </a:fld>
            <a:endParaRPr lang="en-GB" dirty="0"/>
          </a:p>
        </p:txBody>
      </p:sp>
    </p:spTree>
    <p:extLst>
      <p:ext uri="{BB962C8B-B14F-4D97-AF65-F5344CB8AC3E}">
        <p14:creationId xmlns:p14="http://schemas.microsoft.com/office/powerpoint/2010/main" val="1065651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Web 2.0 </a:t>
            </a:r>
            <a:r>
              <a:rPr lang="en-GB" sz="2800" dirty="0" smtClean="0"/>
              <a:t>and social media - definitions</a:t>
            </a:r>
            <a:endParaRPr lang="en-GB" sz="2800" dirty="0"/>
          </a:p>
        </p:txBody>
      </p:sp>
      <p:sp>
        <p:nvSpPr>
          <p:cNvPr id="3" name="Content Placeholder 2"/>
          <p:cNvSpPr>
            <a:spLocks noGrp="1"/>
          </p:cNvSpPr>
          <p:nvPr>
            <p:ph idx="1"/>
          </p:nvPr>
        </p:nvSpPr>
        <p:spPr/>
        <p:txBody>
          <a:bodyPr>
            <a:normAutofit lnSpcReduction="10000"/>
          </a:bodyPr>
          <a:lstStyle/>
          <a:p>
            <a:r>
              <a:rPr lang="en-GB" sz="2800" dirty="0" smtClean="0">
                <a:solidFill>
                  <a:srgbClr val="C00000"/>
                </a:solidFill>
              </a:rPr>
              <a:t>Web 2.0</a:t>
            </a:r>
          </a:p>
          <a:p>
            <a:r>
              <a:rPr lang="en-GB" sz="2200" dirty="0" smtClean="0"/>
              <a:t>Difficult to define – not just technologies – an approach – </a:t>
            </a:r>
          </a:p>
          <a:p>
            <a:pPr marL="0" indent="0">
              <a:buNone/>
            </a:pPr>
            <a:r>
              <a:rPr lang="en-GB" sz="2200" dirty="0"/>
              <a:t> </a:t>
            </a:r>
            <a:r>
              <a:rPr lang="en-GB" sz="2200" dirty="0" smtClean="0"/>
              <a:t> about </a:t>
            </a:r>
            <a:r>
              <a:rPr lang="en-GB" sz="2200" i="1" dirty="0" smtClean="0"/>
              <a:t>values</a:t>
            </a:r>
          </a:p>
          <a:p>
            <a:r>
              <a:rPr lang="en-GB" sz="2200" dirty="0" smtClean="0"/>
              <a:t>“A </a:t>
            </a:r>
            <a:r>
              <a:rPr lang="en-GB" sz="2200" dirty="0"/>
              <a:t>network platform through </a:t>
            </a:r>
            <a:r>
              <a:rPr lang="en-GB" sz="2200" dirty="0" smtClean="0"/>
              <a:t>which end users interact with each other to </a:t>
            </a:r>
            <a:r>
              <a:rPr lang="en-GB" sz="2200" dirty="0"/>
              <a:t>generate and </a:t>
            </a:r>
            <a:r>
              <a:rPr lang="en-GB" sz="2200" dirty="0" smtClean="0"/>
              <a:t>share information </a:t>
            </a:r>
            <a:r>
              <a:rPr lang="en-GB" sz="2200" dirty="0"/>
              <a:t>over the </a:t>
            </a:r>
            <a:r>
              <a:rPr lang="en-GB" sz="2200" dirty="0" smtClean="0"/>
              <a:t>web” </a:t>
            </a:r>
            <a:br>
              <a:rPr lang="en-GB" sz="2200" dirty="0" smtClean="0"/>
            </a:br>
            <a:r>
              <a:rPr lang="en-GB" sz="2200" dirty="0" smtClean="0"/>
              <a:t>(Singh </a:t>
            </a:r>
            <a:r>
              <a:rPr lang="en-GB" sz="2200" i="1" dirty="0" smtClean="0"/>
              <a:t>et al., </a:t>
            </a:r>
            <a:r>
              <a:rPr lang="en-GB" sz="2200" dirty="0" smtClean="0"/>
              <a:t>2014)</a:t>
            </a:r>
          </a:p>
          <a:p>
            <a:r>
              <a:rPr lang="en-GB" sz="2200" dirty="0" smtClean="0"/>
              <a:t>“A collection of web-based technologies … where users actively participate in content creation and editing through open collaboration between members of communities of practice” </a:t>
            </a:r>
            <a:br>
              <a:rPr lang="en-GB" sz="2200" dirty="0" smtClean="0"/>
            </a:br>
            <a:r>
              <a:rPr lang="en-GB" sz="2200" dirty="0" smtClean="0"/>
              <a:t>(McGee &amp; Begg, 2008)</a:t>
            </a:r>
          </a:p>
          <a:p>
            <a:r>
              <a:rPr lang="en-GB" sz="2200" dirty="0" smtClean="0"/>
              <a:t>Inherently egalitarian and unstructured – cf. ‘traditional’ IT</a:t>
            </a:r>
          </a:p>
          <a:p>
            <a:r>
              <a:rPr lang="en-GB" sz="2200" dirty="0" smtClean="0"/>
              <a:t>Require AJAX, Adobe Flash, RSS</a:t>
            </a:r>
          </a:p>
          <a:p>
            <a:r>
              <a:rPr lang="en-GB" sz="2200" i="1" dirty="0" smtClean="0"/>
              <a:t>e.g.</a:t>
            </a:r>
            <a:r>
              <a:rPr lang="en-GB" sz="2200" dirty="0" smtClean="0"/>
              <a:t> mashups, start pages, folksonomies, podcasting</a:t>
            </a:r>
          </a:p>
          <a:p>
            <a:endParaRPr lang="en-GB" sz="2200" b="1" dirty="0" smtClean="0">
              <a:solidFill>
                <a:srgbClr val="FF0000"/>
              </a:solidFill>
            </a:endParaRPr>
          </a:p>
          <a:p>
            <a:pPr marL="0" indent="0">
              <a:buNone/>
            </a:pPr>
            <a:endParaRPr lang="en-GB" sz="2200" i="1" dirty="0" smtClean="0"/>
          </a:p>
          <a:p>
            <a:endParaRPr lang="en-GB" dirty="0"/>
          </a:p>
          <a:p>
            <a:endParaRPr lang="en-GB" sz="2800" dirty="0"/>
          </a:p>
          <a:p>
            <a:endParaRPr lang="en-GB" sz="2800" dirty="0" smtClean="0">
              <a:solidFill>
                <a:srgbClr val="C00000"/>
              </a:solidFill>
            </a:endParaRPr>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5</a:t>
            </a:fld>
            <a:endParaRPr lang="en-US"/>
          </a:p>
        </p:txBody>
      </p:sp>
    </p:spTree>
    <p:extLst>
      <p:ext uri="{BB962C8B-B14F-4D97-AF65-F5344CB8AC3E}">
        <p14:creationId xmlns:p14="http://schemas.microsoft.com/office/powerpoint/2010/main" val="28478100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Web 2.0 and social media - definitions</a:t>
            </a:r>
          </a:p>
        </p:txBody>
      </p:sp>
      <p:sp>
        <p:nvSpPr>
          <p:cNvPr id="3" name="Content Placeholder 2"/>
          <p:cNvSpPr>
            <a:spLocks noGrp="1"/>
          </p:cNvSpPr>
          <p:nvPr>
            <p:ph idx="1"/>
          </p:nvPr>
        </p:nvSpPr>
        <p:spPr/>
        <p:txBody>
          <a:bodyPr>
            <a:normAutofit/>
          </a:bodyPr>
          <a:lstStyle/>
          <a:p>
            <a:r>
              <a:rPr lang="en-GB" sz="2800" dirty="0" smtClean="0">
                <a:solidFill>
                  <a:srgbClr val="C00000"/>
                </a:solidFill>
              </a:rPr>
              <a:t>Social media</a:t>
            </a:r>
          </a:p>
          <a:p>
            <a:r>
              <a:rPr lang="en-GB" sz="2000" dirty="0" smtClean="0"/>
              <a:t>Subset of Web 2.0 – applications allow the creation and exchange of user generated content (Kaplan &amp; Haenlein 2010)</a:t>
            </a:r>
          </a:p>
          <a:p>
            <a:r>
              <a:rPr lang="en-GB" sz="2000" dirty="0" smtClean="0"/>
              <a:t>Rapidly developing field</a:t>
            </a:r>
          </a:p>
          <a:p>
            <a:r>
              <a:rPr lang="en-GB" sz="2000" dirty="0" smtClean="0"/>
              <a:t>“[involve] </a:t>
            </a:r>
            <a:r>
              <a:rPr lang="en-GB" sz="2000" dirty="0"/>
              <a:t>the explicit modeling of connections between people, forming a complex network of relations, which in turn enables and facilitates collaboration and collaborative filtering </a:t>
            </a:r>
            <a:r>
              <a:rPr lang="en-GB" sz="2000" dirty="0" smtClean="0"/>
              <a:t>processes” </a:t>
            </a:r>
          </a:p>
          <a:p>
            <a:pPr lvl="1"/>
            <a:r>
              <a:rPr lang="en-GB" sz="1800" dirty="0" smtClean="0"/>
              <a:t>Enable users to see what other connected users are doing</a:t>
            </a:r>
          </a:p>
          <a:p>
            <a:pPr lvl="1"/>
            <a:r>
              <a:rPr lang="en-GB" sz="1800" dirty="0" smtClean="0"/>
              <a:t>Enable automated selection of “relevant” information</a:t>
            </a:r>
          </a:p>
          <a:p>
            <a:pPr lvl="1"/>
            <a:r>
              <a:rPr lang="en-GB" sz="1800" dirty="0" smtClean="0"/>
              <a:t>Enable </a:t>
            </a:r>
            <a:r>
              <a:rPr lang="en-GB" sz="1800" dirty="0"/>
              <a:t>reputation and trust management, accountability and quality </a:t>
            </a:r>
            <a:r>
              <a:rPr lang="en-GB" sz="1800" dirty="0" smtClean="0"/>
              <a:t>control</a:t>
            </a:r>
          </a:p>
          <a:p>
            <a:pPr lvl="1"/>
            <a:r>
              <a:rPr lang="en-GB" sz="1800" dirty="0" smtClean="0"/>
              <a:t>Foster “viral” </a:t>
            </a:r>
            <a:r>
              <a:rPr lang="en-GB" sz="1800" dirty="0"/>
              <a:t>dissemination of information and </a:t>
            </a:r>
            <a:r>
              <a:rPr lang="en-GB" sz="1800" dirty="0" smtClean="0"/>
              <a:t>applications</a:t>
            </a:r>
          </a:p>
          <a:p>
            <a:pPr lvl="1"/>
            <a:r>
              <a:rPr lang="en-GB" sz="1800" dirty="0" smtClean="0"/>
              <a:t>Provide “social</a:t>
            </a:r>
            <a:r>
              <a:rPr lang="en-GB" sz="1800" dirty="0"/>
              <a:t>” incentives </a:t>
            </a:r>
            <a:r>
              <a:rPr lang="en-GB" sz="1800" dirty="0" smtClean="0"/>
              <a:t>to </a:t>
            </a:r>
            <a:r>
              <a:rPr lang="en-GB" sz="1800" dirty="0"/>
              <a:t>enter, update, and manage </a:t>
            </a:r>
            <a:r>
              <a:rPr lang="en-GB" sz="1800" dirty="0" smtClean="0"/>
              <a:t/>
            </a:r>
            <a:br>
              <a:rPr lang="en-GB" sz="1800" dirty="0" smtClean="0"/>
            </a:br>
            <a:r>
              <a:rPr lang="en-GB" sz="1800" dirty="0" smtClean="0"/>
              <a:t>personal information (Eysenbach, </a:t>
            </a:r>
            <a:r>
              <a:rPr lang="en-GB" sz="1800" dirty="0"/>
              <a:t>2008</a:t>
            </a:r>
            <a:r>
              <a:rPr lang="en-GB" sz="1800" dirty="0" smtClean="0"/>
              <a:t>)</a:t>
            </a:r>
          </a:p>
          <a:p>
            <a:endParaRPr lang="en-GB" sz="2200" dirty="0"/>
          </a:p>
          <a:p>
            <a:endParaRPr lang="en-GB" sz="2000" dirty="0" smtClean="0"/>
          </a:p>
          <a:p>
            <a:endParaRPr lang="en-GB" sz="2800" dirty="0" smtClean="0"/>
          </a:p>
          <a:p>
            <a:endParaRPr lang="en-GB" sz="2800" dirty="0"/>
          </a:p>
          <a:p>
            <a:endParaRPr lang="en-GB" sz="2800"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6</a:t>
            </a:fld>
            <a:endParaRPr lang="en-US"/>
          </a:p>
        </p:txBody>
      </p:sp>
    </p:spTree>
    <p:extLst>
      <p:ext uri="{BB962C8B-B14F-4D97-AF65-F5344CB8AC3E}">
        <p14:creationId xmlns:p14="http://schemas.microsoft.com/office/powerpoint/2010/main" val="25685539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Web application blocking</a:t>
            </a:r>
            <a:endParaRPr lang="en-GB"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3129270995"/>
              </p:ext>
            </p:extLst>
          </p:nvPr>
        </p:nvGraphicFramePr>
        <p:xfrm>
          <a:off x="395536" y="1844824"/>
          <a:ext cx="8219256" cy="3501025"/>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a:xfrm>
            <a:off x="7010400" y="6311900"/>
            <a:ext cx="2133600" cy="365125"/>
          </a:xfrm>
          <a:prstGeom prst="rect">
            <a:avLst/>
          </a:prstGeom>
        </p:spPr>
        <p:txBody>
          <a:bodyPr/>
          <a:lstStyle/>
          <a:p>
            <a:fld id="{C32572BB-6EB4-4367-8BB6-9FA8715E72FC}" type="slidenum">
              <a:rPr lang="en-GB" smtClean="0"/>
              <a:t>7</a:t>
            </a:fld>
            <a:endParaRPr lang="en-GB"/>
          </a:p>
        </p:txBody>
      </p:sp>
      <p:sp>
        <p:nvSpPr>
          <p:cNvPr id="11" name="Rectangle 10"/>
          <p:cNvSpPr/>
          <p:nvPr/>
        </p:nvSpPr>
        <p:spPr>
          <a:xfrm>
            <a:off x="3419872" y="5373216"/>
            <a:ext cx="266429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 of trusts</a:t>
            </a:r>
            <a:endParaRPr lang="en-GB" dirty="0">
              <a:solidFill>
                <a:schemeClr val="tx1"/>
              </a:solidFill>
            </a:endParaRPr>
          </a:p>
        </p:txBody>
      </p:sp>
      <p:sp>
        <p:nvSpPr>
          <p:cNvPr id="13" name="Rectangle 12"/>
          <p:cNvSpPr/>
          <p:nvPr/>
        </p:nvSpPr>
        <p:spPr>
          <a:xfrm>
            <a:off x="1547664" y="5398132"/>
            <a:ext cx="5790724" cy="9831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smtClean="0">
                <a:solidFill>
                  <a:schemeClr val="tx1"/>
                </a:solidFill>
              </a:rPr>
              <a:t>SHALL IT subgroup survey of NHS librarians (2008)</a:t>
            </a:r>
            <a:r>
              <a:rPr lang="en-GB" i="1" dirty="0" smtClean="0"/>
              <a:t>)</a:t>
            </a:r>
          </a:p>
        </p:txBody>
      </p:sp>
      <p:sp>
        <p:nvSpPr>
          <p:cNvPr id="14" name="Rectangle 13"/>
          <p:cNvSpPr/>
          <p:nvPr/>
        </p:nvSpPr>
        <p:spPr>
          <a:xfrm>
            <a:off x="395536" y="2420888"/>
            <a:ext cx="1440160"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a:t>
            </a:r>
            <a:r>
              <a:rPr lang="en-GB" sz="1400" i="1" dirty="0" smtClean="0"/>
              <a:t>’core content’ </a:t>
            </a:r>
          </a:p>
          <a:p>
            <a:pPr algn="ctr"/>
            <a:r>
              <a:rPr lang="en-GB" sz="1400" i="1" dirty="0" smtClean="0"/>
              <a:t>or </a:t>
            </a:r>
            <a:r>
              <a:rPr lang="en-GB" sz="1400" i="1" dirty="0"/>
              <a:t>locally purchased</a:t>
            </a:r>
          </a:p>
        </p:txBody>
      </p:sp>
      <p:sp>
        <p:nvSpPr>
          <p:cNvPr id="15" name="Rectangle 14"/>
          <p:cNvSpPr/>
          <p:nvPr/>
        </p:nvSpPr>
        <p:spPr>
          <a:xfrm>
            <a:off x="467544" y="1556792"/>
            <a:ext cx="1512168"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smtClean="0">
                <a:solidFill>
                  <a:srgbClr val="C00000"/>
                </a:solidFill>
              </a:rPr>
              <a:t>Impacts</a:t>
            </a:r>
            <a:endParaRPr lang="en-GB" sz="2400" dirty="0">
              <a:solidFill>
                <a:srgbClr val="C00000"/>
              </a:solidFill>
            </a:endParaRPr>
          </a:p>
        </p:txBody>
      </p:sp>
    </p:spTree>
    <p:extLst>
      <p:ext uri="{BB962C8B-B14F-4D97-AF65-F5344CB8AC3E}">
        <p14:creationId xmlns:p14="http://schemas.microsoft.com/office/powerpoint/2010/main" val="1832487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 questions / issues</a:t>
            </a:r>
            <a:endParaRPr lang="en-GB" dirty="0"/>
          </a:p>
        </p:txBody>
      </p:sp>
      <p:sp>
        <p:nvSpPr>
          <p:cNvPr id="3" name="Content Placeholder 2"/>
          <p:cNvSpPr>
            <a:spLocks noGrp="1"/>
          </p:cNvSpPr>
          <p:nvPr>
            <p:ph idx="1"/>
          </p:nvPr>
        </p:nvSpPr>
        <p:spPr/>
        <p:txBody>
          <a:bodyPr>
            <a:normAutofit/>
          </a:bodyPr>
          <a:lstStyle/>
          <a:p>
            <a:r>
              <a:rPr lang="en-GB" sz="2000" dirty="0" smtClean="0"/>
              <a:t>The </a:t>
            </a:r>
            <a:r>
              <a:rPr lang="en-GB" sz="2000" dirty="0"/>
              <a:t>nature and extent of restrictions on access to such applications within NHS organisations arising from organisational </a:t>
            </a:r>
            <a:r>
              <a:rPr lang="en-GB" sz="2000" dirty="0" smtClean="0"/>
              <a:t>policies</a:t>
            </a:r>
            <a:endParaRPr lang="en-GB" sz="2000" dirty="0"/>
          </a:p>
          <a:p>
            <a:r>
              <a:rPr lang="en-GB" sz="2000" dirty="0" smtClean="0"/>
              <a:t>Their </a:t>
            </a:r>
            <a:r>
              <a:rPr lang="en-GB" sz="2000" dirty="0"/>
              <a:t>impacts on professional information seeking and sharing, and working practices in </a:t>
            </a:r>
            <a:r>
              <a:rPr lang="en-GB" sz="2000" dirty="0" smtClean="0"/>
              <a:t>general</a:t>
            </a:r>
            <a:endParaRPr lang="en-GB" sz="2000" dirty="0"/>
          </a:p>
          <a:p>
            <a:r>
              <a:rPr lang="en-GB" sz="2000" dirty="0" smtClean="0"/>
              <a:t>The attitudes, professional norms, presuppositions and practices which bear on how social media policy is implemented within NHS trusts, in relation to overall organisational strategies</a:t>
            </a:r>
            <a:endParaRPr lang="en-GB" sz="2000"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8</a:t>
            </a:fld>
            <a:endParaRPr lang="en-US"/>
          </a:p>
        </p:txBody>
      </p:sp>
      <p:cxnSp>
        <p:nvCxnSpPr>
          <p:cNvPr id="7" name="Straight Connector 6"/>
          <p:cNvCxnSpPr/>
          <p:nvPr/>
        </p:nvCxnSpPr>
        <p:spPr>
          <a:xfrm>
            <a:off x="755576" y="4149080"/>
            <a:ext cx="7416824"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683568" y="4365104"/>
            <a:ext cx="7776864" cy="2308324"/>
          </a:xfrm>
          <a:prstGeom prst="rect">
            <a:avLst/>
          </a:prstGeom>
          <a:ln>
            <a:noFill/>
          </a:ln>
        </p:spPr>
        <p:txBody>
          <a:bodyPr wrap="square">
            <a:spAutoFit/>
          </a:bodyPr>
          <a:lstStyle/>
          <a:p>
            <a:pPr marL="285750" indent="-285750">
              <a:buFont typeface="Arial" panose="020B0604020202020204" pitchFamily="34" charset="0"/>
              <a:buChar char="•"/>
            </a:pPr>
            <a:r>
              <a:rPr lang="en-GB" dirty="0" smtClean="0"/>
              <a:t>Rationales for restrictions</a:t>
            </a:r>
          </a:p>
          <a:p>
            <a:pPr marL="285750" indent="-285750">
              <a:buFont typeface="Arial" panose="020B0604020202020204" pitchFamily="34" charset="0"/>
              <a:buChar char="•"/>
            </a:pPr>
            <a:r>
              <a:rPr lang="en-GB" dirty="0" smtClean="0"/>
              <a:t>Differing </a:t>
            </a:r>
            <a:r>
              <a:rPr lang="en-GB" dirty="0"/>
              <a:t>stakeholder perspectives involved</a:t>
            </a:r>
          </a:p>
          <a:p>
            <a:pPr marL="285750" indent="-285750">
              <a:buFont typeface="Arial" panose="020B0604020202020204" pitchFamily="34" charset="0"/>
              <a:buChar char="•"/>
            </a:pPr>
            <a:r>
              <a:rPr lang="en-GB" dirty="0"/>
              <a:t>Attitudes to / assumptions about </a:t>
            </a:r>
            <a:r>
              <a:rPr lang="en-GB" dirty="0" smtClean="0"/>
              <a:t>(information governance, information security) risks and possible benefits</a:t>
            </a:r>
            <a:endParaRPr lang="en-GB" dirty="0"/>
          </a:p>
          <a:p>
            <a:pPr marL="285750" indent="-285750">
              <a:buFont typeface="Arial" panose="020B0604020202020204" pitchFamily="34" charset="0"/>
              <a:buChar char="•"/>
            </a:pPr>
            <a:r>
              <a:rPr lang="en-GB" dirty="0" smtClean="0"/>
              <a:t>Level / nature of access to and use of social media for </a:t>
            </a:r>
            <a:br>
              <a:rPr lang="en-GB" dirty="0" smtClean="0"/>
            </a:br>
            <a:r>
              <a:rPr lang="en-GB" dirty="0" smtClean="0"/>
              <a:t>professional purposes by NHS staff</a:t>
            </a:r>
          </a:p>
          <a:p>
            <a:pPr marL="285750" indent="-285750">
              <a:buFont typeface="Arial" panose="020B0604020202020204" pitchFamily="34" charset="0"/>
              <a:buChar char="•"/>
            </a:pPr>
            <a:endParaRPr lang="en-GB" dirty="0"/>
          </a:p>
          <a:p>
            <a:r>
              <a:rPr lang="en-GB" i="1" dirty="0" smtClean="0">
                <a:solidFill>
                  <a:srgbClr val="C00000"/>
                </a:solidFill>
              </a:rPr>
              <a:t>Part of a wider study of access to information for learning and teaching</a:t>
            </a:r>
            <a:endParaRPr lang="en-GB" i="1" dirty="0">
              <a:solidFill>
                <a:srgbClr val="C00000"/>
              </a:solidFill>
            </a:endParaRPr>
          </a:p>
        </p:txBody>
      </p:sp>
    </p:spTree>
    <p:extLst>
      <p:ext uri="{BB962C8B-B14F-4D97-AF65-F5344CB8AC3E}">
        <p14:creationId xmlns:p14="http://schemas.microsoft.com/office/powerpoint/2010/main" val="2088022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Methodology and methods</a:t>
            </a:r>
            <a:endParaRPr lang="en-GB" dirty="0"/>
          </a:p>
        </p:txBody>
      </p:sp>
      <p:sp>
        <p:nvSpPr>
          <p:cNvPr id="3" name="Content Placeholder 2"/>
          <p:cNvSpPr>
            <a:spLocks noGrp="1"/>
          </p:cNvSpPr>
          <p:nvPr>
            <p:ph idx="1"/>
          </p:nvPr>
        </p:nvSpPr>
        <p:spPr>
          <a:xfrm>
            <a:off x="457200" y="1556792"/>
            <a:ext cx="8229600" cy="4525963"/>
          </a:xfrm>
        </p:spPr>
        <p:txBody>
          <a:bodyPr>
            <a:normAutofit fontScale="92500" lnSpcReduction="20000"/>
          </a:bodyPr>
          <a:lstStyle/>
          <a:p>
            <a:pPr marL="0" indent="0">
              <a:buNone/>
            </a:pPr>
            <a:r>
              <a:rPr lang="en-GB" dirty="0" smtClean="0">
                <a:solidFill>
                  <a:srgbClr val="C00000"/>
                </a:solidFill>
              </a:rPr>
              <a:t>Exploratory case study</a:t>
            </a:r>
          </a:p>
          <a:p>
            <a:r>
              <a:rPr lang="en-GB" dirty="0" smtClean="0"/>
              <a:t>Unit(s) of analysis</a:t>
            </a:r>
          </a:p>
          <a:p>
            <a:pPr lvl="1"/>
            <a:r>
              <a:rPr lang="en-GB" dirty="0" smtClean="0"/>
              <a:t>One or more NHS trusts of different types (DGH + community services, MH + community services, teaching hospital)</a:t>
            </a:r>
          </a:p>
          <a:p>
            <a:r>
              <a:rPr lang="en-GB" dirty="0" smtClean="0"/>
              <a:t>Methods </a:t>
            </a:r>
          </a:p>
          <a:p>
            <a:pPr lvl="1"/>
            <a:r>
              <a:rPr lang="en-GB" dirty="0" smtClean="0"/>
              <a:t>Semi-structured interviews with key informants (10+ per trust) </a:t>
            </a:r>
          </a:p>
          <a:p>
            <a:pPr lvl="2"/>
            <a:r>
              <a:rPr lang="en-GB" dirty="0"/>
              <a:t>selected via purposive / snowball sampling</a:t>
            </a:r>
          </a:p>
          <a:p>
            <a:pPr lvl="2"/>
            <a:r>
              <a:rPr lang="en-GB" dirty="0" smtClean="0"/>
              <a:t>representing a variety of perspectives:</a:t>
            </a:r>
          </a:p>
          <a:p>
            <a:pPr lvl="3"/>
            <a:r>
              <a:rPr lang="en-GB" sz="2200" dirty="0" smtClean="0"/>
              <a:t>Clinician education and staff development</a:t>
            </a:r>
          </a:p>
          <a:p>
            <a:pPr lvl="3"/>
            <a:r>
              <a:rPr lang="en-GB" sz="2000" dirty="0" smtClean="0"/>
              <a:t>Library and information </a:t>
            </a:r>
          </a:p>
          <a:p>
            <a:pPr lvl="3"/>
            <a:r>
              <a:rPr lang="en-GB" sz="2000" dirty="0" smtClean="0"/>
              <a:t>Communications</a:t>
            </a:r>
          </a:p>
          <a:p>
            <a:pPr lvl="3"/>
            <a:r>
              <a:rPr lang="en-GB" sz="2000" dirty="0" smtClean="0"/>
              <a:t>Information governance</a:t>
            </a:r>
          </a:p>
          <a:p>
            <a:pPr lvl="3"/>
            <a:r>
              <a:rPr lang="en-GB" sz="2000" dirty="0" smtClean="0"/>
              <a:t>IT management, esp. network security and PC support</a:t>
            </a:r>
          </a:p>
          <a:p>
            <a:pPr lvl="3"/>
            <a:r>
              <a:rPr lang="en-GB" sz="2000" dirty="0" smtClean="0"/>
              <a:t>Human resources </a:t>
            </a:r>
          </a:p>
          <a:p>
            <a:pPr lvl="3"/>
            <a:r>
              <a:rPr lang="en-GB" sz="2000" dirty="0" smtClean="0"/>
              <a:t>Workforce </a:t>
            </a:r>
            <a:r>
              <a:rPr lang="en-GB" sz="2000" dirty="0"/>
              <a:t>development </a:t>
            </a:r>
            <a:endParaRPr lang="en-GB" sz="2000" dirty="0" smtClean="0"/>
          </a:p>
          <a:p>
            <a:pPr marL="365760" lvl="1" indent="0">
              <a:buNone/>
            </a:pPr>
            <a:endParaRPr lang="en-GB" dirty="0" smtClean="0"/>
          </a:p>
          <a:p>
            <a:pPr lvl="1"/>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a:xfrm>
            <a:off x="7010400" y="6311900"/>
            <a:ext cx="2133600" cy="365125"/>
          </a:xfrm>
          <a:prstGeom prst="rect">
            <a:avLst/>
          </a:prstGeom>
        </p:spPr>
        <p:txBody>
          <a:bodyPr/>
          <a:lstStyle/>
          <a:p>
            <a:fld id="{C32572BB-6EB4-4367-8BB6-9FA8715E72FC}" type="slidenum">
              <a:rPr lang="en-GB" smtClean="0"/>
              <a:t>9</a:t>
            </a:fld>
            <a:endParaRPr lang="en-GB"/>
          </a:p>
        </p:txBody>
      </p:sp>
    </p:spTree>
    <p:extLst>
      <p:ext uri="{BB962C8B-B14F-4D97-AF65-F5344CB8AC3E}">
        <p14:creationId xmlns:p14="http://schemas.microsoft.com/office/powerpoint/2010/main" val="20021689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11787</TotalTime>
  <Words>2961</Words>
  <Application>Microsoft Office PowerPoint</Application>
  <PresentationFormat>On-screen Show (4:3)</PresentationFormat>
  <Paragraphs>399</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Clarity</vt:lpstr>
      <vt:lpstr>PowerPoint Presentation</vt:lpstr>
      <vt:lpstr>PowerPoint Presentation</vt:lpstr>
      <vt:lpstr>Overview</vt:lpstr>
      <vt:lpstr>Introduction and background</vt:lpstr>
      <vt:lpstr>Web 2.0 and social media - definitions</vt:lpstr>
      <vt:lpstr>Web 2.0 and social media - definitions</vt:lpstr>
      <vt:lpstr>Web application blocking</vt:lpstr>
      <vt:lpstr>Research questions / issues</vt:lpstr>
      <vt:lpstr>Methodology and methods</vt:lpstr>
      <vt:lpstr>Methodology and methods</vt:lpstr>
      <vt:lpstr>Availability: Web 2.0</vt:lpstr>
      <vt:lpstr>Availability: social media</vt:lpstr>
      <vt:lpstr>Perceived risks / reasons for non-use</vt:lpstr>
      <vt:lpstr>Perceived benefits / existing uses</vt:lpstr>
      <vt:lpstr>General findings</vt:lpstr>
      <vt:lpstr>Theoretical perspectives - 1</vt:lpstr>
      <vt:lpstr>Theoretical perspectives - 1</vt:lpstr>
      <vt:lpstr>Theoretical perspectives - 2</vt:lpstr>
      <vt:lpstr>Theoretical perspectives - 2</vt:lpstr>
      <vt:lpstr>PowerPoint Presentation</vt:lpstr>
      <vt:lpstr>References</vt:lpstr>
      <vt:lpstr>References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dc:creator>
  <cp:lastModifiedBy>Catherine</cp:lastModifiedBy>
  <cp:revision>429</cp:revision>
  <cp:lastPrinted>2015-07-09T14:14:18Z</cp:lastPrinted>
  <dcterms:created xsi:type="dcterms:W3CDTF">2013-09-13T08:17:50Z</dcterms:created>
  <dcterms:modified xsi:type="dcterms:W3CDTF">2016-03-05T21:32:15Z</dcterms:modified>
</cp:coreProperties>
</file>