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Sniglet" panose="020B0604020202020204" charset="0"/>
      <p:regular r:id="rId47"/>
    </p:embeddedFont>
    <p:embeddedFont>
      <p:font typeface="Dosis"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FE06AA-2288-483A-9ABD-0D4B6074D74B}">
  <a:tblStyle styleId="{79FE06AA-2288-483A-9ABD-0D4B6074D74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3318260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0490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7" name="Shape 5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5777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6" name="Shape 6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437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400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316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7404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4265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6" name="Shape 6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700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6372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2" name="Shape 6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141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2784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38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6" name="Shape 6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9442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4" name="Shape 6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9617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8305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1" name="Shape 7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224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0" name="Shape 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5968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8" name="Shape 7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182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6255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Shape 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2" name="Shape 7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512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62455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5" name="Shape 7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429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7" name="Shape 5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020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1" name="Shape 7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84630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7" name="Shape 7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8955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5" name="Shape 7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3198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Shape 7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2" name="Shape 7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2662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3120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7" name="Shape 7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6652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Shape 7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4" name="Shape 7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07136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1" name="Shape 8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1451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0" name="Shape 8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76700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8" name="Shape 8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7598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4" name="Shape 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6790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4" name="Shape 8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77887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99938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7" name="Shape 8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8080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3" name="Shape 8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67039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9" name="Shape 8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321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1" name="Shape 5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598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8" name="Shape 5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8280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4" name="Shape 5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5028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3" name="Shape 5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564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65576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6"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899" cy="36171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3"/>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3"/>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redditmetrics.com/r/Schol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alexa.com/siteinfo/avxhome.s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alexa.com/siteinfo/avxhome.s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alexa.com/siteinfo/libgen.io"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www.alexa.com/siteinfo/libgen.io"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alexa.com/siteinfo/sci-hub.cc"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flic.kr/p/7U9tzh"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w8p-B_u7GiU"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www.ala.org/acrl/sites/ala.org.acrl/files/content/conferences/confsandpreconfs/2015/Gardner.pdf" TargetMode="External"/><Relationship Id="rId13" Type="http://schemas.openxmlformats.org/officeDocument/2006/relationships/hyperlink" Target="https://youtu.be/w8p-B_u7GiU" TargetMode="External"/><Relationship Id="rId18" Type="http://schemas.openxmlformats.org/officeDocument/2006/relationships/hyperlink" Target="http://dx.doi.org/10.18665/sr.277685" TargetMode="External"/><Relationship Id="rId3" Type="http://schemas.openxmlformats.org/officeDocument/2006/relationships/hyperlink" Target="http://www.slidescarnival.com/" TargetMode="External"/><Relationship Id="rId7" Type="http://schemas.openxmlformats.org/officeDocument/2006/relationships/hyperlink" Target="https://scholarlykitchen.sspnet.org/2016/03/02/sci-hub-and-the-four-horsemen-of-the-internet/" TargetMode="External"/><Relationship Id="rId12" Type="http://schemas.openxmlformats.org/officeDocument/2006/relationships/hyperlink" Target="https://archive.org/details/open.access.guerilla.cookbook" TargetMode="External"/><Relationship Id="rId17" Type="http://schemas.openxmlformats.org/officeDocument/2006/relationships/hyperlink" Target="http://doi.org/10.1126/science.aaf5704" TargetMode="External"/><Relationship Id="rId2" Type="http://schemas.openxmlformats.org/officeDocument/2006/relationships/notesSlide" Target="../notesSlides/notesSlide43.xml"/><Relationship Id="rId16" Type="http://schemas.openxmlformats.org/officeDocument/2006/relationships/hyperlink" Target="https://libraryconnect.elsevier.com/sites/default/files/CHS14_beyonddownloads_tenopir_hughes.pdf" TargetMode="External"/><Relationship Id="rId1" Type="http://schemas.openxmlformats.org/officeDocument/2006/relationships/slideLayout" Target="../slideLayouts/slideLayout4.xml"/><Relationship Id="rId6" Type="http://schemas.openxmlformats.org/officeDocument/2006/relationships/hyperlink" Target="https://scholarlykitchen.sspnet.org/2016/02/25/a-funny-thing-happened-on-the-way-to-oa/" TargetMode="External"/><Relationship Id="rId11" Type="http://schemas.openxmlformats.org/officeDocument/2006/relationships/hyperlink" Target="https://www.altmetric.com/blog/interactions-the-numbers-behind-icanhazpdf/" TargetMode="External"/><Relationship Id="rId5" Type="http://schemas.openxmlformats.org/officeDocument/2006/relationships/hyperlink" Target="http://www.sciencemag.org/news/2016/04/whos-downloading-pirated-papers-everyone" TargetMode="External"/><Relationship Id="rId15" Type="http://schemas.openxmlformats.org/officeDocument/2006/relationships/hyperlink" Target="https://archive.org/stream/GuerillaOpenAccessManifesto/Goamjuly2008_djvu.txt" TargetMode="External"/><Relationship Id="rId10" Type="http://schemas.openxmlformats.org/officeDocument/2006/relationships/hyperlink" Target="https://im2punt0.wordpress.com/2016/06/20/sci-hub-access-or-convenience-a-utrecht-case-study-part-2/" TargetMode="External"/><Relationship Id="rId4" Type="http://schemas.openxmlformats.org/officeDocument/2006/relationships/hyperlink" Target="https://ssrn.com/abstract=2816925" TargetMode="External"/><Relationship Id="rId9" Type="http://schemas.openxmlformats.org/officeDocument/2006/relationships/hyperlink" Target="http://crl.acrl.org/content/early/2016/02/25/crl16-840" TargetMode="External"/><Relationship Id="rId14" Type="http://schemas.openxmlformats.org/officeDocument/2006/relationships/hyperlink" Target="http://conference.chla-absc.ca/sessions/user-requests-medical-literature-twitter-0"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flic.kr/p/BbWdk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facebook.co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ociograph.io/report.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1396650" y="1161050"/>
            <a:ext cx="7061400" cy="1159800"/>
          </a:xfrm>
          <a:prstGeom prst="rect">
            <a:avLst/>
          </a:prstGeom>
        </p:spPr>
        <p:txBody>
          <a:bodyPr lIns="91425" tIns="91425" rIns="91425" bIns="91425" anchor="ctr" anchorCtr="0">
            <a:noAutofit/>
          </a:bodyPr>
          <a:lstStyle/>
          <a:p>
            <a:pPr lvl="0">
              <a:spcBef>
                <a:spcPts val="0"/>
              </a:spcBef>
              <a:buNone/>
            </a:pPr>
            <a:r>
              <a:rPr lang="en"/>
              <a:t>The Guerilla </a:t>
            </a:r>
            <a:br>
              <a:rPr lang="en"/>
            </a:br>
            <a:r>
              <a:rPr lang="en"/>
              <a:t>Open Access Movement: </a:t>
            </a:r>
            <a:br>
              <a:rPr lang="en"/>
            </a:br>
            <a:r>
              <a:rPr lang="en"/>
              <a:t>What do we know?</a:t>
            </a:r>
          </a:p>
        </p:txBody>
      </p:sp>
      <p:sp>
        <p:nvSpPr>
          <p:cNvPr id="517" name="Shape 517"/>
          <p:cNvSpPr txBox="1"/>
          <p:nvPr/>
        </p:nvSpPr>
        <p:spPr>
          <a:xfrm>
            <a:off x="3871950" y="2699775"/>
            <a:ext cx="4586100" cy="535200"/>
          </a:xfrm>
          <a:prstGeom prst="rect">
            <a:avLst/>
          </a:prstGeom>
          <a:noFill/>
          <a:ln>
            <a:noFill/>
          </a:ln>
        </p:spPr>
        <p:txBody>
          <a:bodyPr lIns="91425" tIns="91425" rIns="91425" bIns="91425" anchor="t" anchorCtr="0">
            <a:noAutofit/>
          </a:bodyPr>
          <a:lstStyle/>
          <a:p>
            <a:pPr lvl="0" algn="r">
              <a:spcBef>
                <a:spcPts val="0"/>
              </a:spcBef>
              <a:buNone/>
            </a:pPr>
            <a:r>
              <a:rPr lang="en">
                <a:latin typeface="Dosis"/>
                <a:ea typeface="Dosis"/>
                <a:cs typeface="Dosis"/>
                <a:sym typeface="Dosis"/>
              </a:rPr>
              <a:t>Gabriel J. Gardner - California State University Long Beach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Shape 599" title="r/Scholar Users Age n=103"/>
          <p:cNvPicPr preferRelativeResize="0"/>
          <p:nvPr/>
        </p:nvPicPr>
        <p:blipFill>
          <a:blip r:embed="rId3">
            <a:alphaModFix/>
          </a:blip>
          <a:stretch>
            <a:fillRect/>
          </a:stretch>
        </p:blipFill>
        <p:spPr>
          <a:xfrm>
            <a:off x="10275" y="1627575"/>
            <a:ext cx="5159650" cy="3190399"/>
          </a:xfrm>
          <a:prstGeom prst="rect">
            <a:avLst/>
          </a:prstGeom>
          <a:noFill/>
          <a:ln>
            <a:noFill/>
          </a:ln>
        </p:spPr>
      </p:pic>
      <p:sp>
        <p:nvSpPr>
          <p:cNvPr id="600" name="Shape 600"/>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r/Scholar: demographics</a:t>
            </a:r>
          </a:p>
        </p:txBody>
      </p:sp>
      <p:pic>
        <p:nvPicPr>
          <p:cNvPr id="601" name="Shape 601" title="How are you affiliated with a college or university? n=95"/>
          <p:cNvPicPr preferRelativeResize="0"/>
          <p:nvPr/>
        </p:nvPicPr>
        <p:blipFill>
          <a:blip r:embed="rId4">
            <a:alphaModFix/>
          </a:blip>
          <a:stretch>
            <a:fillRect/>
          </a:stretch>
        </p:blipFill>
        <p:spPr>
          <a:xfrm>
            <a:off x="3745400" y="1627947"/>
            <a:ext cx="5398600" cy="3338157"/>
          </a:xfrm>
          <a:prstGeom prst="rect">
            <a:avLst/>
          </a:prstGeom>
          <a:noFill/>
          <a:ln>
            <a:noFill/>
          </a:ln>
        </p:spPr>
      </p:pic>
      <p:sp>
        <p:nvSpPr>
          <p:cNvPr id="602" name="Shape 602"/>
          <p:cNvSpPr txBox="1">
            <a:spLocks noGrp="1"/>
          </p:cNvSpPr>
          <p:nvPr>
            <p:ph type="body" idx="1"/>
          </p:nvPr>
        </p:nvSpPr>
        <p:spPr>
          <a:xfrm>
            <a:off x="747925" y="1082425"/>
            <a:ext cx="6466500" cy="3610800"/>
          </a:xfrm>
          <a:prstGeom prst="rect">
            <a:avLst/>
          </a:prstGeom>
        </p:spPr>
        <p:txBody>
          <a:bodyPr lIns="91425" tIns="91425" rIns="91425" bIns="91425" anchor="t" anchorCtr="0">
            <a:noAutofit/>
          </a:bodyPr>
          <a:lstStyle/>
          <a:p>
            <a:pPr marL="457200" lvl="0" indent="-228600" rtl="0">
              <a:spcBef>
                <a:spcPts val="0"/>
              </a:spcBef>
            </a:pPr>
            <a:r>
              <a:rPr lang="en"/>
              <a:t>Younger user base than Twitter’s #icanhazPDF </a:t>
            </a:r>
          </a:p>
        </p:txBody>
      </p:sp>
      <p:sp>
        <p:nvSpPr>
          <p:cNvPr id="603" name="Shape 603"/>
          <p:cNvSpPr txBox="1"/>
          <p:nvPr/>
        </p:nvSpPr>
        <p:spPr>
          <a:xfrm>
            <a:off x="10275" y="4587275"/>
            <a:ext cx="4165500" cy="556200"/>
          </a:xfrm>
          <a:prstGeom prst="rect">
            <a:avLst/>
          </a:prstGeom>
          <a:noFill/>
          <a:ln>
            <a:noFill/>
          </a:ln>
        </p:spPr>
        <p:txBody>
          <a:bodyPr lIns="91425" tIns="91425" rIns="91425" bIns="91425" anchor="t" anchorCtr="0">
            <a:noAutofit/>
          </a:bodyPr>
          <a:lstStyle/>
          <a:p>
            <a:pPr lvl="0">
              <a:spcBef>
                <a:spcPts val="0"/>
              </a:spcBef>
              <a:buNone/>
            </a:pPr>
            <a:r>
              <a:rPr lang="en"/>
              <a:t>Source: Charts based on data from Gardner &amp; Gardner,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Shape 608" descr="redditmetrics.png"/>
          <p:cNvPicPr preferRelativeResize="0"/>
          <p:nvPr/>
        </p:nvPicPr>
        <p:blipFill>
          <a:blip r:embed="rId3">
            <a:alphaModFix/>
          </a:blip>
          <a:stretch>
            <a:fillRect/>
          </a:stretch>
        </p:blipFill>
        <p:spPr>
          <a:xfrm>
            <a:off x="186975" y="2756231"/>
            <a:ext cx="8770048" cy="1803917"/>
          </a:xfrm>
          <a:prstGeom prst="rect">
            <a:avLst/>
          </a:prstGeom>
          <a:noFill/>
          <a:ln>
            <a:noFill/>
          </a:ln>
        </p:spPr>
      </p:pic>
      <p:sp>
        <p:nvSpPr>
          <p:cNvPr id="609" name="Shape 609"/>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r/Scholar growth</a:t>
            </a:r>
          </a:p>
        </p:txBody>
      </p:sp>
      <p:sp>
        <p:nvSpPr>
          <p:cNvPr id="610" name="Shape 610"/>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Over 28,000 subscribers </a:t>
            </a:r>
          </a:p>
          <a:p>
            <a:pPr marL="914400" lvl="1" indent="-228600" rtl="0">
              <a:spcBef>
                <a:spcPts val="0"/>
              </a:spcBef>
            </a:pPr>
            <a:r>
              <a:rPr lang="en"/>
              <a:t>Steady growth of approx. 3795/year</a:t>
            </a:r>
          </a:p>
          <a:p>
            <a:pPr marL="457200" lvl="0" indent="-228600">
              <a:spcBef>
                <a:spcPts val="0"/>
              </a:spcBef>
            </a:pPr>
            <a:r>
              <a:rPr lang="en"/>
              <a:t>One of the top 1000 most visited subreddits</a:t>
            </a:r>
          </a:p>
        </p:txBody>
      </p:sp>
      <p:sp>
        <p:nvSpPr>
          <p:cNvPr id="611" name="Shape 611"/>
          <p:cNvSpPr txBox="1"/>
          <p:nvPr/>
        </p:nvSpPr>
        <p:spPr>
          <a:xfrm>
            <a:off x="0" y="4752975"/>
            <a:ext cx="5838000" cy="390600"/>
          </a:xfrm>
          <a:prstGeom prst="rect">
            <a:avLst/>
          </a:prstGeom>
          <a:noFill/>
          <a:ln>
            <a:noFill/>
          </a:ln>
        </p:spPr>
        <p:txBody>
          <a:bodyPr lIns="91425" tIns="91425" rIns="91425" bIns="91425" anchor="t" anchorCtr="0">
            <a:noAutofit/>
          </a:bodyPr>
          <a:lstStyle/>
          <a:p>
            <a:pPr lvl="0">
              <a:spcBef>
                <a:spcPts val="0"/>
              </a:spcBef>
              <a:buNone/>
            </a:pPr>
            <a:r>
              <a:rPr lang="en"/>
              <a:t>Source: </a:t>
            </a:r>
            <a:r>
              <a:rPr lang="en" u="sng">
                <a:solidFill>
                  <a:schemeClr val="hlink"/>
                </a:solidFill>
                <a:hlinkClick r:id="rId4"/>
              </a:rPr>
              <a:t>http://redditmetrics.com/r/Scholar</a:t>
            </a:r>
            <a:r>
              <a:rPr lang="en"/>
              <a:t> Accessed 13 Oct. 2016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Some r/Scholar figures</a:t>
            </a:r>
          </a:p>
        </p:txBody>
      </p:sp>
      <p:pic>
        <p:nvPicPr>
          <p:cNvPr id="617" name="Shape 617" title="Chart"/>
          <p:cNvPicPr preferRelativeResize="0"/>
          <p:nvPr/>
        </p:nvPicPr>
        <p:blipFill>
          <a:blip r:embed="rId3">
            <a:alphaModFix/>
          </a:blip>
          <a:stretch>
            <a:fillRect/>
          </a:stretch>
        </p:blipFill>
        <p:spPr>
          <a:xfrm>
            <a:off x="4312175" y="2271899"/>
            <a:ext cx="4486725" cy="2774299"/>
          </a:xfrm>
          <a:prstGeom prst="rect">
            <a:avLst/>
          </a:prstGeom>
          <a:noFill/>
          <a:ln>
            <a:noFill/>
          </a:ln>
        </p:spPr>
      </p:pic>
      <p:pic>
        <p:nvPicPr>
          <p:cNvPr id="618" name="Shape 618" title="Chart"/>
          <p:cNvPicPr preferRelativeResize="0"/>
          <p:nvPr/>
        </p:nvPicPr>
        <p:blipFill>
          <a:blip r:embed="rId4">
            <a:alphaModFix/>
          </a:blip>
          <a:stretch>
            <a:fillRect/>
          </a:stretch>
        </p:blipFill>
        <p:spPr>
          <a:xfrm>
            <a:off x="165275" y="2271900"/>
            <a:ext cx="3994499" cy="2473150"/>
          </a:xfrm>
          <a:prstGeom prst="rect">
            <a:avLst/>
          </a:prstGeom>
          <a:noFill/>
          <a:ln>
            <a:noFill/>
          </a:ln>
        </p:spPr>
      </p:pic>
      <p:sp>
        <p:nvSpPr>
          <p:cNvPr id="619" name="Shape 619"/>
          <p:cNvSpPr txBox="1"/>
          <p:nvPr/>
        </p:nvSpPr>
        <p:spPr>
          <a:xfrm>
            <a:off x="0" y="4745050"/>
            <a:ext cx="4557900" cy="398400"/>
          </a:xfrm>
          <a:prstGeom prst="rect">
            <a:avLst/>
          </a:prstGeom>
          <a:noFill/>
          <a:ln>
            <a:noFill/>
          </a:ln>
        </p:spPr>
        <p:txBody>
          <a:bodyPr lIns="91425" tIns="91425" rIns="91425" bIns="91425" anchor="t" anchorCtr="0">
            <a:noAutofit/>
          </a:bodyPr>
          <a:lstStyle/>
          <a:p>
            <a:pPr lvl="0">
              <a:spcBef>
                <a:spcPts val="0"/>
              </a:spcBef>
              <a:buNone/>
            </a:pPr>
            <a:r>
              <a:rPr lang="en"/>
              <a:t>Source: Unpublished data collected by presenter</a:t>
            </a:r>
          </a:p>
        </p:txBody>
      </p:sp>
      <p:sp>
        <p:nvSpPr>
          <p:cNvPr id="620" name="Shape 620"/>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2,938 posts during 17 weeks in 2014</a:t>
            </a:r>
          </a:p>
          <a:p>
            <a:pPr marL="914400" lvl="1" indent="-228600" rtl="0">
              <a:spcBef>
                <a:spcPts val="0"/>
              </a:spcBef>
            </a:pPr>
            <a:r>
              <a:rPr lang="en"/>
              <a:t>Approx. 172 posts/week</a:t>
            </a:r>
          </a:p>
          <a:p>
            <a:pPr marL="914400" lvl="1" indent="-228600" rtl="0">
              <a:spcBef>
                <a:spcPts val="0"/>
              </a:spcBef>
            </a:pPr>
            <a:r>
              <a:rPr lang="en"/>
              <a:t>1404 unique users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Twitter #icanhazPDF</a:t>
            </a:r>
          </a:p>
        </p:txBody>
      </p:sp>
      <p:sp>
        <p:nvSpPr>
          <p:cNvPr id="626" name="Shape 626"/>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~90% of requests are for articles</a:t>
            </a:r>
          </a:p>
          <a:p>
            <a:pPr marL="914400" lvl="1" indent="-228600" rtl="0">
              <a:spcBef>
                <a:spcPts val="0"/>
              </a:spcBef>
            </a:pPr>
            <a:r>
              <a:rPr lang="en"/>
              <a:t>~30% published within past year</a:t>
            </a:r>
          </a:p>
          <a:p>
            <a:pPr marL="457200" lvl="0" indent="-228600" rtl="0">
              <a:spcBef>
                <a:spcPts val="0"/>
              </a:spcBef>
            </a:pPr>
            <a:r>
              <a:rPr lang="en"/>
              <a:t>Wide request variety</a:t>
            </a:r>
          </a:p>
          <a:p>
            <a:pPr marL="914400" lvl="1" indent="-228600" rtl="0">
              <a:spcBef>
                <a:spcPts val="0"/>
              </a:spcBef>
            </a:pPr>
            <a:r>
              <a:rPr lang="en"/>
              <a:t>494 unique journal titles</a:t>
            </a:r>
          </a:p>
          <a:p>
            <a:pPr marL="457200" lvl="0" indent="-228600">
              <a:spcBef>
                <a:spcPts val="0"/>
              </a:spcBef>
            </a:pPr>
            <a:r>
              <a:rPr lang="en"/>
              <a:t>Heavy usage for biomedicine and health sciences </a:t>
            </a:r>
          </a:p>
        </p:txBody>
      </p:sp>
      <p:sp>
        <p:nvSpPr>
          <p:cNvPr id="627" name="Shape 627"/>
          <p:cNvSpPr txBox="1"/>
          <p:nvPr/>
        </p:nvSpPr>
        <p:spPr>
          <a:xfrm>
            <a:off x="0" y="4696800"/>
            <a:ext cx="8206800" cy="446700"/>
          </a:xfrm>
          <a:prstGeom prst="rect">
            <a:avLst/>
          </a:prstGeom>
          <a:noFill/>
          <a:ln>
            <a:noFill/>
          </a:ln>
        </p:spPr>
        <p:txBody>
          <a:bodyPr lIns="91425" tIns="91425" rIns="91425" bIns="91425" anchor="t" anchorCtr="0">
            <a:noAutofit/>
          </a:bodyPr>
          <a:lstStyle/>
          <a:p>
            <a:pPr lvl="0">
              <a:spcBef>
                <a:spcPts val="0"/>
              </a:spcBef>
              <a:buNone/>
            </a:pPr>
            <a:r>
              <a:rPr lang="en"/>
              <a:t>Source: Gardner and Gardner, 2015; Swab and Romme, 2015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#icanhazPDF: demographics</a:t>
            </a:r>
          </a:p>
        </p:txBody>
      </p:sp>
      <p:sp>
        <p:nvSpPr>
          <p:cNvPr id="633" name="Shape 633"/>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lvl="0">
              <a:spcBef>
                <a:spcPts val="0"/>
              </a:spcBef>
              <a:buNone/>
            </a:pPr>
            <a:endParaRPr/>
          </a:p>
        </p:txBody>
      </p:sp>
      <p:pic>
        <p:nvPicPr>
          <p:cNvPr id="634" name="Shape 634" descr="liuChart.PNG"/>
          <p:cNvPicPr preferRelativeResize="0"/>
          <p:nvPr/>
        </p:nvPicPr>
        <p:blipFill>
          <a:blip r:embed="rId3">
            <a:alphaModFix/>
          </a:blip>
          <a:stretch>
            <a:fillRect/>
          </a:stretch>
        </p:blipFill>
        <p:spPr>
          <a:xfrm>
            <a:off x="0" y="1060350"/>
            <a:ext cx="4895850" cy="4095750"/>
          </a:xfrm>
          <a:prstGeom prst="rect">
            <a:avLst/>
          </a:prstGeom>
          <a:noFill/>
          <a:ln>
            <a:noFill/>
          </a:ln>
        </p:spPr>
      </p:pic>
      <p:pic>
        <p:nvPicPr>
          <p:cNvPr id="635" name="Shape 635" descr="myTwitterChart.png"/>
          <p:cNvPicPr preferRelativeResize="0"/>
          <p:nvPr/>
        </p:nvPicPr>
        <p:blipFill>
          <a:blip r:embed="rId4">
            <a:alphaModFix/>
          </a:blip>
          <a:stretch>
            <a:fillRect/>
          </a:stretch>
        </p:blipFill>
        <p:spPr>
          <a:xfrm>
            <a:off x="4984400" y="1060353"/>
            <a:ext cx="4055574" cy="3460574"/>
          </a:xfrm>
          <a:prstGeom prst="rect">
            <a:avLst/>
          </a:prstGeom>
          <a:noFill/>
          <a:ln>
            <a:noFill/>
          </a:ln>
        </p:spPr>
      </p:pic>
      <p:sp>
        <p:nvSpPr>
          <p:cNvPr id="636" name="Shape 636"/>
          <p:cNvSpPr txBox="1"/>
          <p:nvPr/>
        </p:nvSpPr>
        <p:spPr>
          <a:xfrm>
            <a:off x="4255200" y="4585800"/>
            <a:ext cx="4888800" cy="570300"/>
          </a:xfrm>
          <a:prstGeom prst="rect">
            <a:avLst/>
          </a:prstGeom>
          <a:noFill/>
          <a:ln>
            <a:noFill/>
          </a:ln>
        </p:spPr>
        <p:txBody>
          <a:bodyPr lIns="91425" tIns="91425" rIns="91425" bIns="91425" anchor="t" anchorCtr="0">
            <a:noAutofit/>
          </a:bodyPr>
          <a:lstStyle/>
          <a:p>
            <a:pPr lvl="0" algn="r" rtl="0">
              <a:spcBef>
                <a:spcPts val="0"/>
              </a:spcBef>
              <a:buNone/>
            </a:pPr>
            <a:r>
              <a:rPr lang="en"/>
              <a:t>Sources: Occupation chart copied from Liu, 2013.</a:t>
            </a:r>
          </a:p>
          <a:p>
            <a:pPr lvl="0" algn="r">
              <a:spcBef>
                <a:spcPts val="0"/>
              </a:spcBef>
              <a:buNone/>
            </a:pPr>
            <a:r>
              <a:rPr lang="en"/>
              <a:t>Age chart based on data from Gardner &amp; Gardner, 2017.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Shape 641"/>
          <p:cNvPicPr preferRelativeResize="0"/>
          <p:nvPr/>
        </p:nvPicPr>
        <p:blipFill>
          <a:blip r:embed="rId3">
            <a:alphaModFix/>
          </a:blip>
          <a:stretch>
            <a:fillRect/>
          </a:stretch>
        </p:blipFill>
        <p:spPr>
          <a:xfrm>
            <a:off x="0" y="0"/>
            <a:ext cx="8260060" cy="5143500"/>
          </a:xfrm>
          <a:prstGeom prst="rect">
            <a:avLst/>
          </a:prstGeom>
          <a:noFill/>
          <a:ln>
            <a:noFill/>
          </a:ln>
        </p:spPr>
      </p:pic>
      <p:sp>
        <p:nvSpPr>
          <p:cNvPr id="642" name="Shape 642"/>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Clr>
                <a:schemeClr val="dk1"/>
              </a:buClr>
              <a:buSzPct val="61111"/>
              <a:buFont typeface="Arial"/>
              <a:buNone/>
            </a:pPr>
            <a:r>
              <a:rPr lang="en"/>
              <a:t>#icanhazPDF usage (no retweets)</a:t>
            </a:r>
          </a:p>
        </p:txBody>
      </p:sp>
      <p:sp>
        <p:nvSpPr>
          <p:cNvPr id="643" name="Shape 643"/>
          <p:cNvSpPr txBox="1"/>
          <p:nvPr/>
        </p:nvSpPr>
        <p:spPr>
          <a:xfrm>
            <a:off x="7903875" y="0"/>
            <a:ext cx="1239900" cy="3610800"/>
          </a:xfrm>
          <a:prstGeom prst="rect">
            <a:avLst/>
          </a:prstGeom>
          <a:noFill/>
          <a:ln>
            <a:noFill/>
          </a:ln>
        </p:spPr>
        <p:txBody>
          <a:bodyPr lIns="91425" tIns="91425" rIns="91425" bIns="91425" anchor="t" anchorCtr="0">
            <a:noAutofit/>
          </a:bodyPr>
          <a:lstStyle/>
          <a:p>
            <a:pPr lvl="0" algn="r" rtl="0">
              <a:spcBef>
                <a:spcPts val="0"/>
              </a:spcBef>
              <a:buClr>
                <a:schemeClr val="dk1"/>
              </a:buClr>
              <a:buFont typeface="Arial"/>
              <a:buNone/>
            </a:pPr>
            <a:r>
              <a:rPr lang="en">
                <a:solidFill>
                  <a:schemeClr val="dk1"/>
                </a:solidFill>
              </a:rPr>
              <a:t>Source: open data from cited studies, monthly tabulations not reported in original publications. Data includes conversation </a:t>
            </a:r>
            <a:r>
              <a:rPr lang="en" i="1">
                <a:solidFill>
                  <a:schemeClr val="dk1"/>
                </a:solidFill>
              </a:rPr>
              <a:t>and</a:t>
            </a:r>
            <a:r>
              <a:rPr lang="en">
                <a:solidFill>
                  <a:schemeClr val="dk1"/>
                </a:solidFill>
              </a:rPr>
              <a:t> requests</a:t>
            </a:r>
            <a:r>
              <a:rPr lang="en" sz="1100">
                <a:solidFill>
                  <a:schemeClr val="dk1"/>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Shape 648" descr="Ithaka.png"/>
          <p:cNvPicPr preferRelativeResize="0"/>
          <p:nvPr/>
        </p:nvPicPr>
        <p:blipFill>
          <a:blip r:embed="rId3">
            <a:alphaModFix/>
          </a:blip>
          <a:stretch>
            <a:fillRect/>
          </a:stretch>
        </p:blipFill>
        <p:spPr>
          <a:xfrm>
            <a:off x="91700" y="100324"/>
            <a:ext cx="4897500" cy="4897474"/>
          </a:xfrm>
          <a:prstGeom prst="rect">
            <a:avLst/>
          </a:prstGeom>
          <a:noFill/>
          <a:ln>
            <a:noFill/>
          </a:ln>
        </p:spPr>
      </p:pic>
      <p:sp>
        <p:nvSpPr>
          <p:cNvPr id="649" name="Shape 649"/>
          <p:cNvSpPr txBox="1">
            <a:spLocks noGrp="1"/>
          </p:cNvSpPr>
          <p:nvPr>
            <p:ph type="title"/>
          </p:nvPr>
        </p:nvSpPr>
        <p:spPr>
          <a:xfrm>
            <a:off x="4827050" y="225025"/>
            <a:ext cx="2318400" cy="857400"/>
          </a:xfrm>
          <a:prstGeom prst="rect">
            <a:avLst/>
          </a:prstGeom>
        </p:spPr>
        <p:txBody>
          <a:bodyPr lIns="91425" tIns="91425" rIns="91425" bIns="91425" anchor="b" anchorCtr="0">
            <a:noAutofit/>
          </a:bodyPr>
          <a:lstStyle/>
          <a:p>
            <a:pPr lvl="0">
              <a:spcBef>
                <a:spcPts val="0"/>
              </a:spcBef>
              <a:buNone/>
            </a:pPr>
            <a:r>
              <a:rPr lang="en"/>
              <a:t>Relatively marginal</a:t>
            </a:r>
            <a:br>
              <a:rPr lang="en"/>
            </a:br>
            <a:r>
              <a:rPr lang="en"/>
              <a:t>among faculty </a:t>
            </a:r>
          </a:p>
        </p:txBody>
      </p:sp>
      <p:sp>
        <p:nvSpPr>
          <p:cNvPr id="650" name="Shape 650"/>
          <p:cNvSpPr txBox="1"/>
          <p:nvPr/>
        </p:nvSpPr>
        <p:spPr>
          <a:xfrm>
            <a:off x="4296875" y="4752975"/>
            <a:ext cx="4847100" cy="390600"/>
          </a:xfrm>
          <a:prstGeom prst="rect">
            <a:avLst/>
          </a:prstGeom>
          <a:noFill/>
          <a:ln>
            <a:noFill/>
          </a:ln>
        </p:spPr>
        <p:txBody>
          <a:bodyPr lIns="91425" tIns="91425" rIns="91425" bIns="91425" anchor="t" anchorCtr="0">
            <a:noAutofit/>
          </a:bodyPr>
          <a:lstStyle/>
          <a:p>
            <a:pPr lvl="0" algn="r" rtl="0">
              <a:lnSpc>
                <a:spcPct val="115000"/>
              </a:lnSpc>
              <a:spcBef>
                <a:spcPts val="0"/>
              </a:spcBef>
              <a:buClr>
                <a:schemeClr val="dk1"/>
              </a:buClr>
              <a:buFont typeface="Arial"/>
              <a:buNone/>
            </a:pPr>
            <a:r>
              <a:rPr lang="en">
                <a:solidFill>
                  <a:schemeClr val="dk1"/>
                </a:solidFill>
              </a:rPr>
              <a:t>Source: Chart copied from Wolff, Rod, &amp; Schonfeld, 2016</a:t>
            </a:r>
          </a:p>
        </p:txBody>
      </p:sp>
      <p:sp>
        <p:nvSpPr>
          <p:cNvPr id="651" name="Shape 651"/>
          <p:cNvSpPr txBox="1">
            <a:spLocks noGrp="1"/>
          </p:cNvSpPr>
          <p:nvPr>
            <p:ph type="body" idx="1"/>
          </p:nvPr>
        </p:nvSpPr>
        <p:spPr>
          <a:xfrm>
            <a:off x="4668775" y="1302825"/>
            <a:ext cx="2880300" cy="3610800"/>
          </a:xfrm>
          <a:prstGeom prst="rect">
            <a:avLst/>
          </a:prstGeom>
        </p:spPr>
        <p:txBody>
          <a:bodyPr lIns="91425" tIns="91425" rIns="91425" bIns="91425" anchor="t" anchorCtr="0">
            <a:noAutofit/>
          </a:bodyPr>
          <a:lstStyle/>
          <a:p>
            <a:pPr marL="457200" lvl="0" indent="-228600" rtl="0">
              <a:spcBef>
                <a:spcPts val="0"/>
              </a:spcBef>
            </a:pPr>
            <a:r>
              <a:rPr lang="en"/>
              <a:t>Response </a:t>
            </a:r>
            <a:r>
              <a:rPr lang="en" i="1"/>
              <a:t>n</a:t>
            </a:r>
            <a:r>
              <a:rPr lang="en"/>
              <a:t>=9,203</a:t>
            </a:r>
          </a:p>
          <a:p>
            <a:pPr marL="914400" lvl="1" indent="-228600" rtl="0">
              <a:spcBef>
                <a:spcPts val="0"/>
              </a:spcBef>
            </a:pPr>
            <a:r>
              <a:rPr lang="en"/>
              <a:t>~10% ‘Request a copy using social media’</a:t>
            </a:r>
          </a:p>
          <a:p>
            <a:pPr marL="1371600" lvl="2" indent="-228600" rtl="0">
              <a:spcBef>
                <a:spcPts val="0"/>
              </a:spcBef>
            </a:pPr>
            <a:r>
              <a:rPr lang="en"/>
              <a:t>~920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email</a:t>
            </a:r>
          </a:p>
        </p:txBody>
      </p:sp>
      <p:sp>
        <p:nvSpPr>
          <p:cNvPr id="657" name="Shape 657"/>
          <p:cNvSpPr txBox="1">
            <a:spLocks noGrp="1"/>
          </p:cNvSpPr>
          <p:nvPr>
            <p:ph type="body" idx="1"/>
          </p:nvPr>
        </p:nvSpPr>
        <p:spPr>
          <a:xfrm>
            <a:off x="747925" y="1302825"/>
            <a:ext cx="6712800" cy="3610800"/>
          </a:xfrm>
          <a:prstGeom prst="rect">
            <a:avLst/>
          </a:prstGeom>
        </p:spPr>
        <p:txBody>
          <a:bodyPr lIns="91425" tIns="91425" rIns="91425" bIns="91425" anchor="t" anchorCtr="0">
            <a:noAutofit/>
          </a:bodyPr>
          <a:lstStyle/>
          <a:p>
            <a:pPr lvl="0">
              <a:spcBef>
                <a:spcPts val="0"/>
              </a:spcBef>
              <a:buNone/>
            </a:pPr>
            <a:r>
              <a:rPr lang="en"/>
              <a:t>“Informal sharing through email or an internal network or sharing print email by personal exchange was the most frequently mentioned method of sharing in both the United Kingdom and the United States.”</a:t>
            </a:r>
          </a:p>
          <a:p>
            <a:pPr lvl="0">
              <a:spcBef>
                <a:spcPts val="0"/>
              </a:spcBef>
              <a:buNone/>
            </a:pPr>
            <a:endParaRPr/>
          </a:p>
        </p:txBody>
      </p:sp>
      <p:sp>
        <p:nvSpPr>
          <p:cNvPr id="658" name="Shape 658"/>
          <p:cNvSpPr txBox="1"/>
          <p:nvPr/>
        </p:nvSpPr>
        <p:spPr>
          <a:xfrm>
            <a:off x="0" y="4750850"/>
            <a:ext cx="4888800" cy="392700"/>
          </a:xfrm>
          <a:prstGeom prst="rect">
            <a:avLst/>
          </a:prstGeom>
          <a:noFill/>
          <a:ln>
            <a:noFill/>
          </a:ln>
        </p:spPr>
        <p:txBody>
          <a:bodyPr lIns="91425" tIns="91425" rIns="91425" bIns="91425" anchor="t" anchorCtr="0">
            <a:noAutofit/>
          </a:bodyPr>
          <a:lstStyle/>
          <a:p>
            <a:pPr lvl="0">
              <a:spcBef>
                <a:spcPts val="0"/>
              </a:spcBef>
              <a:buNone/>
            </a:pPr>
            <a:r>
              <a:rPr lang="en"/>
              <a:t>Source: Tenopir, 2014</a:t>
            </a:r>
          </a:p>
        </p:txBody>
      </p:sp>
      <p:sp>
        <p:nvSpPr>
          <p:cNvPr id="659" name="Shape 659"/>
          <p:cNvSpPr/>
          <p:nvPr/>
        </p:nvSpPr>
        <p:spPr>
          <a:xfrm>
            <a:off x="3605754" y="2997300"/>
            <a:ext cx="1932491" cy="2146189"/>
          </a:xfrm>
          <a:custGeom>
            <a:avLst/>
            <a:gdLst/>
            <a:ahLst/>
            <a:cxnLst/>
            <a:rect l="0" t="0" r="0" b="0"/>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ctrTitle"/>
          </p:nvPr>
        </p:nvSpPr>
        <p:spPr>
          <a:xfrm>
            <a:off x="3210934" y="1661761"/>
            <a:ext cx="5301600" cy="1159800"/>
          </a:xfrm>
          <a:prstGeom prst="rect">
            <a:avLst/>
          </a:prstGeom>
        </p:spPr>
        <p:txBody>
          <a:bodyPr lIns="91425" tIns="91425" rIns="91425" bIns="91425" anchor="b" anchorCtr="0">
            <a:noAutofit/>
          </a:bodyPr>
          <a:lstStyle/>
          <a:p>
            <a:pPr lvl="0">
              <a:spcBef>
                <a:spcPts val="0"/>
              </a:spcBef>
              <a:buNone/>
            </a:pPr>
            <a:r>
              <a:rPr lang="en"/>
              <a:t>“Pirate” Libraries</a:t>
            </a:r>
          </a:p>
        </p:txBody>
      </p:sp>
      <p:sp>
        <p:nvSpPr>
          <p:cNvPr id="665" name="Shape 665"/>
          <p:cNvSpPr txBox="1">
            <a:spLocks noGrp="1"/>
          </p:cNvSpPr>
          <p:nvPr>
            <p:ph type="subTitle" idx="1"/>
          </p:nvPr>
        </p:nvSpPr>
        <p:spPr>
          <a:xfrm>
            <a:off x="2348949" y="2864175"/>
            <a:ext cx="6163500" cy="784800"/>
          </a:xfrm>
          <a:prstGeom prst="rect">
            <a:avLst/>
          </a:prstGeom>
        </p:spPr>
        <p:txBody>
          <a:bodyPr lIns="91425" tIns="91425" rIns="91425" bIns="91425" anchor="t" anchorCtr="0">
            <a:noAutofit/>
          </a:bodyPr>
          <a:lstStyle/>
          <a:p>
            <a:pPr lvl="0">
              <a:spcBef>
                <a:spcPts val="0"/>
              </a:spcBef>
              <a:buNone/>
            </a:pPr>
            <a:r>
              <a:rPr lang="en"/>
              <a:t>revolutionary vanguard - somewhat centralized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The pirate division of labor</a:t>
            </a:r>
          </a:p>
        </p:txBody>
      </p:sp>
      <p:sp>
        <p:nvSpPr>
          <p:cNvPr id="671" name="Shape 671"/>
          <p:cNvSpPr txBox="1">
            <a:spLocks noGrp="1"/>
          </p:cNvSpPr>
          <p:nvPr>
            <p:ph type="body" idx="1"/>
          </p:nvPr>
        </p:nvSpPr>
        <p:spPr>
          <a:xfrm>
            <a:off x="0" y="1082425"/>
            <a:ext cx="3906900" cy="3610800"/>
          </a:xfrm>
          <a:prstGeom prst="rect">
            <a:avLst/>
          </a:prstGeom>
        </p:spPr>
        <p:txBody>
          <a:bodyPr lIns="91425" tIns="91425" rIns="91425" bIns="91425" anchor="t" anchorCtr="0">
            <a:noAutofit/>
          </a:bodyPr>
          <a:lstStyle/>
          <a:p>
            <a:pPr marL="457200" lvl="0" indent="-228600" rtl="0">
              <a:spcBef>
                <a:spcPts val="0"/>
              </a:spcBef>
            </a:pPr>
            <a:r>
              <a:rPr lang="en"/>
              <a:t>Advocate = promotes OA and possibly guerilla OA</a:t>
            </a:r>
          </a:p>
          <a:p>
            <a:pPr marL="457200" lvl="0" indent="-228600" rtl="0">
              <a:spcBef>
                <a:spcPts val="0"/>
              </a:spcBef>
            </a:pPr>
            <a:r>
              <a:rPr lang="en"/>
              <a:t>Prospector = scouts databases to pirate</a:t>
            </a:r>
          </a:p>
          <a:p>
            <a:pPr marL="457200" lvl="0" indent="-228600" rtl="0">
              <a:spcBef>
                <a:spcPts val="0"/>
              </a:spcBef>
            </a:pPr>
            <a:r>
              <a:rPr lang="en"/>
              <a:t>Scribe = shares private collections</a:t>
            </a:r>
          </a:p>
          <a:p>
            <a:pPr marL="457200" lvl="0" indent="-228600" rtl="0">
              <a:spcBef>
                <a:spcPts val="0"/>
              </a:spcBef>
            </a:pPr>
            <a:r>
              <a:rPr lang="en"/>
              <a:t>Courier = moves or distributes content across platforms</a:t>
            </a:r>
          </a:p>
          <a:p>
            <a:pPr marL="457200" lvl="0" indent="-228600">
              <a:spcBef>
                <a:spcPts val="0"/>
              </a:spcBef>
            </a:pPr>
            <a:r>
              <a:rPr lang="en"/>
              <a:t>Innkeeper = hosts and disguises the Armorer</a:t>
            </a:r>
          </a:p>
          <a:p>
            <a:pPr lvl="0">
              <a:spcBef>
                <a:spcPts val="0"/>
              </a:spcBef>
              <a:buNone/>
            </a:pPr>
            <a:endParaRPr/>
          </a:p>
        </p:txBody>
      </p:sp>
      <p:sp>
        <p:nvSpPr>
          <p:cNvPr id="672" name="Shape 672"/>
          <p:cNvSpPr txBox="1">
            <a:spLocks noGrp="1"/>
          </p:cNvSpPr>
          <p:nvPr>
            <p:ph type="body" idx="2"/>
          </p:nvPr>
        </p:nvSpPr>
        <p:spPr>
          <a:xfrm>
            <a:off x="4097100" y="1082425"/>
            <a:ext cx="4227600" cy="3610800"/>
          </a:xfrm>
          <a:prstGeom prst="rect">
            <a:avLst/>
          </a:prstGeom>
        </p:spPr>
        <p:txBody>
          <a:bodyPr lIns="91425" tIns="91425" rIns="91425" bIns="91425" anchor="t" anchorCtr="0">
            <a:noAutofit/>
          </a:bodyPr>
          <a:lstStyle/>
          <a:p>
            <a:pPr marL="457200" lvl="0" indent="-228600" rtl="0">
              <a:spcBef>
                <a:spcPts val="0"/>
              </a:spcBef>
            </a:pPr>
            <a:r>
              <a:rPr lang="en"/>
              <a:t>Armorer = writes scripts to liberate content</a:t>
            </a:r>
          </a:p>
          <a:p>
            <a:pPr marL="457200" lvl="0" indent="-228600" rtl="0">
              <a:spcBef>
                <a:spcPts val="0"/>
              </a:spcBef>
            </a:pPr>
            <a:r>
              <a:rPr lang="en"/>
              <a:t>Sapper = attempts to penetrate security to allow outside access</a:t>
            </a:r>
          </a:p>
          <a:p>
            <a:pPr marL="457200" lvl="0" indent="-228600" rtl="0">
              <a:spcBef>
                <a:spcPts val="0"/>
              </a:spcBef>
            </a:pPr>
            <a:r>
              <a:rPr lang="en"/>
              <a:t>Traitor = has legitimate access and uses it to liberate content </a:t>
            </a:r>
          </a:p>
          <a:p>
            <a:pPr marL="457200" lvl="0" indent="-228600" rtl="0">
              <a:spcBef>
                <a:spcPts val="0"/>
              </a:spcBef>
            </a:pPr>
            <a:r>
              <a:rPr lang="en"/>
              <a:t>Custodian = preserves and organizes content</a:t>
            </a:r>
          </a:p>
          <a:p>
            <a:pPr marL="457200" lvl="0" indent="-228600">
              <a:spcBef>
                <a:spcPts val="0"/>
              </a:spcBef>
            </a:pPr>
            <a:r>
              <a:rPr lang="en"/>
              <a:t>Archivist = fix metadata problems, writes documentation</a:t>
            </a:r>
          </a:p>
        </p:txBody>
      </p:sp>
      <p:sp>
        <p:nvSpPr>
          <p:cNvPr id="673" name="Shape 673"/>
          <p:cNvSpPr txBox="1"/>
          <p:nvPr/>
        </p:nvSpPr>
        <p:spPr>
          <a:xfrm>
            <a:off x="0" y="4757300"/>
            <a:ext cx="4557900" cy="386100"/>
          </a:xfrm>
          <a:prstGeom prst="rect">
            <a:avLst/>
          </a:prstGeom>
          <a:noFill/>
          <a:ln>
            <a:noFill/>
          </a:ln>
        </p:spPr>
        <p:txBody>
          <a:bodyPr lIns="91425" tIns="91425" rIns="91425" bIns="91425" anchor="t" anchorCtr="0">
            <a:noAutofit/>
          </a:bodyPr>
          <a:lstStyle/>
          <a:p>
            <a:pPr lvl="0">
              <a:spcBef>
                <a:spcPts val="0"/>
              </a:spcBef>
              <a:buNone/>
            </a:pPr>
            <a:r>
              <a:rPr lang="en"/>
              <a:t>Source: The Open Access Guerilla Cookbook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The Open Access Battlefield</a:t>
            </a:r>
          </a:p>
        </p:txBody>
      </p:sp>
      <p:sp>
        <p:nvSpPr>
          <p:cNvPr id="523" name="Shape 523"/>
          <p:cNvSpPr txBox="1">
            <a:spLocks noGrp="1"/>
          </p:cNvSpPr>
          <p:nvPr>
            <p:ph type="body" idx="1"/>
          </p:nvPr>
        </p:nvSpPr>
        <p:spPr>
          <a:xfrm>
            <a:off x="747925" y="1128761"/>
            <a:ext cx="6140400" cy="3610800"/>
          </a:xfrm>
          <a:prstGeom prst="rect">
            <a:avLst/>
          </a:prstGeom>
        </p:spPr>
        <p:txBody>
          <a:bodyPr lIns="91425" tIns="91425" rIns="91425" bIns="91425" anchor="t" anchorCtr="0">
            <a:noAutofit/>
          </a:bodyPr>
          <a:lstStyle/>
          <a:p>
            <a:pPr lvl="0">
              <a:spcBef>
                <a:spcPts val="0"/>
              </a:spcBef>
              <a:buNone/>
            </a:pPr>
            <a:r>
              <a:rPr lang="en"/>
              <a:t>Per Peter Suber, Open Access:</a:t>
            </a:r>
          </a:p>
          <a:p>
            <a:pPr marL="457200" lvl="0" indent="-228600" rtl="0">
              <a:spcBef>
                <a:spcPts val="0"/>
              </a:spcBef>
            </a:pPr>
            <a:r>
              <a:rPr lang="en"/>
              <a:t>“isn’t an attempt to reform, violate, or abolish copyright”</a:t>
            </a:r>
          </a:p>
          <a:p>
            <a:pPr marL="457200" lvl="0" indent="-228600" rtl="0">
              <a:spcBef>
                <a:spcPts val="0"/>
              </a:spcBef>
            </a:pPr>
            <a:r>
              <a:rPr lang="en"/>
              <a:t>“isn’t an attempt to undermine conventional publishing”</a:t>
            </a:r>
          </a:p>
          <a:p>
            <a:pPr marL="457200" lvl="0" indent="-228600" rtl="0">
              <a:spcBef>
                <a:spcPts val="0"/>
              </a:spcBef>
            </a:pPr>
            <a:r>
              <a:rPr lang="en"/>
              <a:t>“isn’t universal access”</a:t>
            </a:r>
          </a:p>
          <a:p>
            <a:pPr lvl="0" rtl="0">
              <a:spcBef>
                <a:spcPts val="0"/>
              </a:spcBef>
              <a:buNone/>
            </a:pPr>
            <a:endParaRPr/>
          </a:p>
          <a:p>
            <a:pPr marL="457200" lvl="0" indent="-228600">
              <a:spcBef>
                <a:spcPts val="0"/>
              </a:spcBef>
            </a:pPr>
            <a:r>
              <a:rPr lang="en"/>
              <a:t>… guerilla open access is all of these</a:t>
            </a:r>
            <a:br>
              <a:rPr lang="en"/>
            </a:br>
            <a:endParaRPr lang="en"/>
          </a:p>
        </p:txBody>
      </p:sp>
      <p:sp>
        <p:nvSpPr>
          <p:cNvPr id="524" name="Shape 524"/>
          <p:cNvSpPr txBox="1"/>
          <p:nvPr/>
        </p:nvSpPr>
        <p:spPr>
          <a:xfrm>
            <a:off x="0" y="4669500"/>
            <a:ext cx="4064100" cy="474000"/>
          </a:xfrm>
          <a:prstGeom prst="rect">
            <a:avLst/>
          </a:prstGeom>
          <a:noFill/>
          <a:ln>
            <a:noFill/>
          </a:ln>
        </p:spPr>
        <p:txBody>
          <a:bodyPr lIns="91425" tIns="91425" rIns="91425" bIns="91425" anchor="t" anchorCtr="0">
            <a:noAutofit/>
          </a:bodyPr>
          <a:lstStyle/>
          <a:p>
            <a:pPr lvl="0">
              <a:spcBef>
                <a:spcPts val="0"/>
              </a:spcBef>
              <a:buNone/>
            </a:pPr>
            <a:r>
              <a:rPr lang="en"/>
              <a:t>Source: Suber, 2012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xfrm>
            <a:off x="747925" y="225025"/>
            <a:ext cx="8396100" cy="857400"/>
          </a:xfrm>
          <a:prstGeom prst="rect">
            <a:avLst/>
          </a:prstGeom>
        </p:spPr>
        <p:txBody>
          <a:bodyPr lIns="91425" tIns="91425" rIns="91425" bIns="91425" anchor="b" anchorCtr="0">
            <a:noAutofit/>
          </a:bodyPr>
          <a:lstStyle/>
          <a:p>
            <a:pPr lvl="0">
              <a:spcBef>
                <a:spcPts val="0"/>
              </a:spcBef>
              <a:buClr>
                <a:srgbClr val="000000"/>
              </a:buClr>
              <a:buSzPct val="61111"/>
              <a:buFont typeface="Arial"/>
              <a:buNone/>
            </a:pPr>
            <a:r>
              <a:rPr lang="en"/>
              <a:t>AvaxHome		&lt;title&gt;eBooks &amp;amp; eLearning | AvaxHome&lt;/title&gt;</a:t>
            </a:r>
          </a:p>
        </p:txBody>
      </p:sp>
      <p:sp>
        <p:nvSpPr>
          <p:cNvPr id="679" name="Shape 679"/>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Global rank: 280,450 </a:t>
            </a:r>
          </a:p>
          <a:p>
            <a:pPr marL="914400" lvl="1" indent="-228600">
              <a:spcBef>
                <a:spcPts val="0"/>
              </a:spcBef>
            </a:pPr>
            <a:r>
              <a:rPr lang="en"/>
              <a:t>down from 2,501 in 2015</a:t>
            </a:r>
          </a:p>
        </p:txBody>
      </p:sp>
      <p:sp>
        <p:nvSpPr>
          <p:cNvPr id="680" name="Shape 680"/>
          <p:cNvSpPr txBox="1"/>
          <p:nvPr/>
        </p:nvSpPr>
        <p:spPr>
          <a:xfrm>
            <a:off x="0" y="4742250"/>
            <a:ext cx="8212500" cy="4014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a:solidFill>
                  <a:schemeClr val="dk1"/>
                </a:solidFill>
              </a:rPr>
              <a:t>Source: Alexa Internet </a:t>
            </a:r>
            <a:r>
              <a:rPr lang="en" u="sng">
                <a:solidFill>
                  <a:schemeClr val="hlink"/>
                </a:solidFill>
                <a:hlinkClick r:id="rId3"/>
              </a:rPr>
              <a:t>http://www.alexa.com/siteinfo/avxhome.se</a:t>
            </a:r>
            <a:r>
              <a:rPr lang="en">
                <a:solidFill>
                  <a:schemeClr val="dk1"/>
                </a:solidFill>
              </a:rPr>
              <a:t> Accessed 20 Oct. 2016</a:t>
            </a:r>
          </a:p>
          <a:p>
            <a:pPr lvl="0">
              <a:spcBef>
                <a:spcPts val="0"/>
              </a:spcBef>
              <a:buNone/>
            </a:pPr>
            <a:endParaRPr/>
          </a:p>
        </p:txBody>
      </p:sp>
      <p:graphicFrame>
        <p:nvGraphicFramePr>
          <p:cNvPr id="681" name="Shape 681"/>
          <p:cNvGraphicFramePr/>
          <p:nvPr/>
        </p:nvGraphicFramePr>
        <p:xfrm>
          <a:off x="952500" y="2387850"/>
          <a:ext cx="3000000" cy="3000000"/>
        </p:xfrm>
        <a:graphic>
          <a:graphicData uri="http://schemas.openxmlformats.org/drawingml/2006/table">
            <a:tbl>
              <a:tblPr>
                <a:noFill/>
                <a:tableStyleId>{79FE06AA-2288-483A-9ABD-0D4B6074D74B}</a:tableStyleId>
              </a:tblPr>
              <a:tblGrid>
                <a:gridCol w="2413000"/>
                <a:gridCol w="2413000"/>
                <a:gridCol w="2413000"/>
              </a:tblGrid>
              <a:tr h="381000">
                <a:tc>
                  <a:txBody>
                    <a:bodyPr/>
                    <a:lstStyle/>
                    <a:p>
                      <a:pPr lvl="0" rtl="0">
                        <a:spcBef>
                          <a:spcPts val="0"/>
                        </a:spcBef>
                        <a:buNone/>
                      </a:pPr>
                      <a:r>
                        <a:rPr lang="en" b="1">
                          <a:latin typeface="Dosis"/>
                          <a:ea typeface="Dosis"/>
                          <a:cs typeface="Dosis"/>
                          <a:sym typeface="Dosis"/>
                        </a:rPr>
                        <a:t>Country</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Percent of Visitors</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Rank in Country</a:t>
                      </a:r>
                    </a:p>
                  </a:txBody>
                  <a:tcPr marL="91425" marR="91425" marT="91425" marB="91425">
                    <a:solidFill>
                      <a:srgbClr val="1155CC">
                        <a:alpha val="49620"/>
                      </a:srgbClr>
                    </a:solidFill>
                  </a:tcPr>
                </a:tc>
              </a:tr>
              <a:tr h="381000">
                <a:tc>
                  <a:txBody>
                    <a:bodyPr/>
                    <a:lstStyle/>
                    <a:p>
                      <a:pPr lvl="0">
                        <a:spcBef>
                          <a:spcPts val="0"/>
                        </a:spcBef>
                        <a:buNone/>
                      </a:pPr>
                      <a:r>
                        <a:rPr lang="en">
                          <a:latin typeface="Dosis"/>
                          <a:ea typeface="Dosis"/>
                          <a:cs typeface="Dosis"/>
                          <a:sym typeface="Dosis"/>
                        </a:rPr>
                        <a:t>Japan</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12%</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76,157</a:t>
                      </a:r>
                    </a:p>
                  </a:txBody>
                  <a:tcPr marL="91425" marR="91425" marT="91425" marB="91425">
                    <a:solidFill>
                      <a:schemeClr val="lt1"/>
                    </a:solidFill>
                  </a:tcPr>
                </a:tc>
              </a:tr>
              <a:tr h="381000">
                <a:tc>
                  <a:txBody>
                    <a:bodyPr/>
                    <a:lstStyle/>
                    <a:p>
                      <a:pPr lvl="0">
                        <a:spcBef>
                          <a:spcPts val="0"/>
                        </a:spcBef>
                        <a:buNone/>
                      </a:pPr>
                      <a:r>
                        <a:rPr lang="en">
                          <a:latin typeface="Dosis"/>
                          <a:ea typeface="Dosis"/>
                          <a:cs typeface="Dosis"/>
                          <a:sym typeface="Dosis"/>
                        </a:rPr>
                        <a:t>Germany</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9.7%</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53,257</a:t>
                      </a:r>
                    </a:p>
                  </a:txBody>
                  <a:tcPr marL="91425" marR="91425" marT="91425" marB="91425">
                    <a:solidFill>
                      <a:schemeClr val="lt1"/>
                    </a:solidFill>
                  </a:tcPr>
                </a:tc>
              </a:tr>
              <a:tr h="381000">
                <a:tc>
                  <a:txBody>
                    <a:bodyPr/>
                    <a:lstStyle/>
                    <a:p>
                      <a:pPr lvl="0">
                        <a:spcBef>
                          <a:spcPts val="0"/>
                        </a:spcBef>
                        <a:buNone/>
                      </a:pPr>
                      <a:r>
                        <a:rPr lang="en">
                          <a:latin typeface="Dosis"/>
                          <a:ea typeface="Dosis"/>
                          <a:cs typeface="Dosis"/>
                          <a:sym typeface="Dosis"/>
                        </a:rPr>
                        <a:t>France</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9.2%</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37,523</a:t>
                      </a:r>
                    </a:p>
                  </a:txBody>
                  <a:tcPr marL="91425" marR="91425" marT="91425" marB="91425">
                    <a:solidFill>
                      <a:schemeClr val="lt1"/>
                    </a:solidFill>
                  </a:tcPr>
                </a:tc>
              </a:tr>
              <a:tr h="381000">
                <a:tc>
                  <a:txBody>
                    <a:bodyPr/>
                    <a:lstStyle/>
                    <a:p>
                      <a:pPr lvl="0">
                        <a:spcBef>
                          <a:spcPts val="0"/>
                        </a:spcBef>
                        <a:buNone/>
                      </a:pPr>
                      <a:r>
                        <a:rPr lang="en">
                          <a:latin typeface="Dosis"/>
                          <a:ea typeface="Dosis"/>
                          <a:cs typeface="Dosis"/>
                          <a:sym typeface="Dosis"/>
                        </a:rPr>
                        <a:t>Italy</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6.7%</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47,198</a:t>
                      </a:r>
                    </a:p>
                  </a:txBody>
                  <a:tcPr marL="91425" marR="91425" marT="91425" marB="91425">
                    <a:solidFill>
                      <a:schemeClr val="lt1"/>
                    </a:solidFill>
                  </a:tcPr>
                </a:tc>
              </a:tr>
              <a:tr h="381000">
                <a:tc>
                  <a:txBody>
                    <a:bodyPr/>
                    <a:lstStyle/>
                    <a:p>
                      <a:pPr lvl="0">
                        <a:spcBef>
                          <a:spcPts val="0"/>
                        </a:spcBef>
                        <a:buNone/>
                      </a:pPr>
                      <a:r>
                        <a:rPr lang="en">
                          <a:latin typeface="Dosis"/>
                          <a:ea typeface="Dosis"/>
                          <a:cs typeface="Dosis"/>
                          <a:sym typeface="Dosis"/>
                        </a:rPr>
                        <a:t>United States</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6.2%</a:t>
                      </a:r>
                    </a:p>
                  </a:txBody>
                  <a:tcPr marL="91425" marR="91425" marT="91425" marB="91425">
                    <a:solidFill>
                      <a:schemeClr val="lt1"/>
                    </a:solidFill>
                  </a:tcPr>
                </a:tc>
                <a:tc>
                  <a:txBody>
                    <a:bodyPr/>
                    <a:lstStyle/>
                    <a:p>
                      <a:pPr lvl="0">
                        <a:spcBef>
                          <a:spcPts val="0"/>
                        </a:spcBef>
                        <a:buNone/>
                      </a:pPr>
                      <a:r>
                        <a:rPr lang="en">
                          <a:latin typeface="Dosis"/>
                          <a:ea typeface="Dosis"/>
                          <a:cs typeface="Dosis"/>
                          <a:sym typeface="Dosis"/>
                        </a:rPr>
                        <a:t>172,387</a:t>
                      </a:r>
                    </a:p>
                  </a:txBody>
                  <a:tcPr marL="91425" marR="91425" marT="91425" marB="91425">
                    <a:solidFill>
                      <a:schemeClr val="lt1"/>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AvaxHome: speculative demographics </a:t>
            </a:r>
          </a:p>
        </p:txBody>
      </p:sp>
      <p:sp>
        <p:nvSpPr>
          <p:cNvPr id="687" name="Shape 687"/>
          <p:cNvSpPr txBox="1"/>
          <p:nvPr/>
        </p:nvSpPr>
        <p:spPr>
          <a:xfrm>
            <a:off x="0" y="4742250"/>
            <a:ext cx="8212500" cy="4014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a:solidFill>
                  <a:schemeClr val="dk1"/>
                </a:solidFill>
              </a:rPr>
              <a:t>Source: Alexa Internet </a:t>
            </a:r>
            <a:r>
              <a:rPr lang="en" u="sng">
                <a:solidFill>
                  <a:schemeClr val="hlink"/>
                </a:solidFill>
                <a:hlinkClick r:id="rId3"/>
              </a:rPr>
              <a:t>http://www.alexa.com/siteinfo/avxhome.se</a:t>
            </a:r>
            <a:r>
              <a:rPr lang="en">
                <a:solidFill>
                  <a:schemeClr val="dk1"/>
                </a:solidFill>
              </a:rPr>
              <a:t> Accessed 20 Oct. 2016</a:t>
            </a:r>
          </a:p>
          <a:p>
            <a:pPr lvl="0" rtl="0">
              <a:spcBef>
                <a:spcPts val="0"/>
              </a:spcBef>
              <a:buNone/>
            </a:pPr>
            <a:endParaRPr/>
          </a:p>
        </p:txBody>
      </p:sp>
      <p:pic>
        <p:nvPicPr>
          <p:cNvPr id="688" name="Shape 688" descr="avaxeducation.PNG"/>
          <p:cNvPicPr preferRelativeResize="0"/>
          <p:nvPr/>
        </p:nvPicPr>
        <p:blipFill>
          <a:blip r:embed="rId4">
            <a:alphaModFix/>
          </a:blip>
          <a:stretch>
            <a:fillRect/>
          </a:stretch>
        </p:blipFill>
        <p:spPr>
          <a:xfrm>
            <a:off x="747912" y="3291037"/>
            <a:ext cx="4810125" cy="1552575"/>
          </a:xfrm>
          <a:prstGeom prst="rect">
            <a:avLst/>
          </a:prstGeom>
          <a:noFill/>
          <a:ln>
            <a:noFill/>
          </a:ln>
        </p:spPr>
      </p:pic>
      <p:pic>
        <p:nvPicPr>
          <p:cNvPr id="689" name="Shape 689" descr="avaxgender.PNG"/>
          <p:cNvPicPr preferRelativeResize="0"/>
          <p:nvPr/>
        </p:nvPicPr>
        <p:blipFill>
          <a:blip r:embed="rId5">
            <a:alphaModFix/>
          </a:blip>
          <a:stretch>
            <a:fillRect/>
          </a:stretch>
        </p:blipFill>
        <p:spPr>
          <a:xfrm>
            <a:off x="752687" y="1634287"/>
            <a:ext cx="4800600" cy="1104900"/>
          </a:xfrm>
          <a:prstGeom prst="rect">
            <a:avLst/>
          </a:prstGeom>
          <a:noFill/>
          <a:ln>
            <a:noFill/>
          </a:ln>
        </p:spPr>
      </p:pic>
      <p:sp>
        <p:nvSpPr>
          <p:cNvPr id="690" name="Shape 690"/>
          <p:cNvSpPr txBox="1">
            <a:spLocks noGrp="1"/>
          </p:cNvSpPr>
          <p:nvPr>
            <p:ph type="body" idx="1"/>
          </p:nvPr>
        </p:nvSpPr>
        <p:spPr>
          <a:xfrm>
            <a:off x="747925" y="1136699"/>
            <a:ext cx="6140400" cy="3777000"/>
          </a:xfrm>
          <a:prstGeom prst="rect">
            <a:avLst/>
          </a:prstGeom>
        </p:spPr>
        <p:txBody>
          <a:bodyPr lIns="91425" tIns="91425" rIns="91425" bIns="91425" anchor="t" anchorCtr="0">
            <a:noAutofit/>
          </a:bodyPr>
          <a:lstStyle/>
          <a:p>
            <a:pPr marL="457200" lvl="0" indent="-228600" rtl="0">
              <a:spcBef>
                <a:spcPts val="0"/>
              </a:spcBef>
            </a:pPr>
            <a:r>
              <a:rPr lang="en" dirty="0"/>
              <a:t>Mostly male</a:t>
            </a:r>
          </a:p>
          <a:p>
            <a:pPr lvl="0">
              <a:spcBef>
                <a:spcPts val="0"/>
              </a:spcBef>
              <a:buNone/>
            </a:pPr>
            <a:endParaRPr dirty="0"/>
          </a:p>
          <a:p>
            <a:pPr lvl="0" rtl="0">
              <a:spcBef>
                <a:spcPts val="0"/>
              </a:spcBef>
              <a:buNone/>
            </a:pPr>
            <a:endParaRPr lang="en-US" dirty="0" smtClean="0"/>
          </a:p>
          <a:p>
            <a:pPr lvl="0" rtl="0">
              <a:spcBef>
                <a:spcPts val="0"/>
              </a:spcBef>
              <a:buNone/>
            </a:pPr>
            <a:endParaRPr dirty="0"/>
          </a:p>
          <a:p>
            <a:pPr marL="457200" lvl="0" indent="-228600" rtl="0">
              <a:spcBef>
                <a:spcPts val="0"/>
              </a:spcBef>
            </a:pPr>
            <a:r>
              <a:rPr lang="en" dirty="0"/>
              <a:t>Mostly highly educated</a:t>
            </a:r>
          </a:p>
          <a:p>
            <a:pPr lvl="0" rtl="0">
              <a:spcBef>
                <a:spcPts val="0"/>
              </a:spcBef>
              <a:buNone/>
            </a:pPr>
            <a:endParaRPr dirty="0"/>
          </a:p>
          <a:p>
            <a:pPr lvl="0">
              <a:spcBef>
                <a:spcPts val="0"/>
              </a:spcBef>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Clr>
                <a:srgbClr val="000000"/>
              </a:buClr>
              <a:buSzPct val="61111"/>
              <a:buFont typeface="Arial"/>
              <a:buNone/>
            </a:pPr>
            <a:r>
              <a:rPr lang="en"/>
              <a:t>LibGen			&lt;title&gt;Library Genesis&lt;/title&gt;</a:t>
            </a:r>
          </a:p>
        </p:txBody>
      </p:sp>
      <p:sp>
        <p:nvSpPr>
          <p:cNvPr id="696" name="Shape 696"/>
          <p:cNvSpPr txBox="1">
            <a:spLocks noGrp="1"/>
          </p:cNvSpPr>
          <p:nvPr>
            <p:ph type="body" idx="1"/>
          </p:nvPr>
        </p:nvSpPr>
        <p:spPr>
          <a:xfrm>
            <a:off x="747925" y="1150436"/>
            <a:ext cx="6140400" cy="3610800"/>
          </a:xfrm>
          <a:prstGeom prst="rect">
            <a:avLst/>
          </a:prstGeom>
        </p:spPr>
        <p:txBody>
          <a:bodyPr lIns="91425" tIns="91425" rIns="91425" bIns="91425" anchor="t" anchorCtr="0">
            <a:noAutofit/>
          </a:bodyPr>
          <a:lstStyle/>
          <a:p>
            <a:pPr marL="457200" lvl="0" indent="-228600" rtl="0">
              <a:spcBef>
                <a:spcPts val="0"/>
              </a:spcBef>
            </a:pPr>
            <a:r>
              <a:rPr lang="en"/>
              <a:t>Global rank: 3,260 </a:t>
            </a:r>
          </a:p>
          <a:p>
            <a:pPr marL="914400" lvl="1" indent="-228600">
              <a:spcBef>
                <a:spcPts val="0"/>
              </a:spcBef>
            </a:pPr>
            <a:r>
              <a:rPr lang="en"/>
              <a:t>up from 23,424 in 2015</a:t>
            </a:r>
          </a:p>
        </p:txBody>
      </p:sp>
      <p:sp>
        <p:nvSpPr>
          <p:cNvPr id="697" name="Shape 697"/>
          <p:cNvSpPr txBox="1"/>
          <p:nvPr/>
        </p:nvSpPr>
        <p:spPr>
          <a:xfrm>
            <a:off x="0" y="4732125"/>
            <a:ext cx="7989600" cy="4116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a:solidFill>
                  <a:schemeClr val="dk1"/>
                </a:solidFill>
              </a:rPr>
              <a:t>Source: Alexa Internet </a:t>
            </a:r>
            <a:r>
              <a:rPr lang="en" u="sng">
                <a:solidFill>
                  <a:schemeClr val="hlink"/>
                </a:solidFill>
                <a:hlinkClick r:id="rId3"/>
              </a:rPr>
              <a:t>http://www.alexa.com/siteinfo/libgen.io</a:t>
            </a:r>
            <a:r>
              <a:rPr lang="en">
                <a:solidFill>
                  <a:schemeClr val="dk1"/>
                </a:solidFill>
              </a:rPr>
              <a:t> Accessed 20 Oct. 2016</a:t>
            </a:r>
          </a:p>
        </p:txBody>
      </p:sp>
      <p:graphicFrame>
        <p:nvGraphicFramePr>
          <p:cNvPr id="698" name="Shape 698"/>
          <p:cNvGraphicFramePr/>
          <p:nvPr/>
        </p:nvGraphicFramePr>
        <p:xfrm>
          <a:off x="952500" y="2377725"/>
          <a:ext cx="7239000" cy="2377260"/>
        </p:xfrm>
        <a:graphic>
          <a:graphicData uri="http://schemas.openxmlformats.org/drawingml/2006/table">
            <a:tbl>
              <a:tblPr>
                <a:noFill/>
                <a:tableStyleId>{79FE06AA-2288-483A-9ABD-0D4B6074D74B}</a:tableStyleId>
              </a:tblPr>
              <a:tblGrid>
                <a:gridCol w="2413000"/>
                <a:gridCol w="2413000"/>
                <a:gridCol w="2413000"/>
              </a:tblGrid>
              <a:tr h="381000">
                <a:tc>
                  <a:txBody>
                    <a:bodyPr/>
                    <a:lstStyle/>
                    <a:p>
                      <a:pPr lvl="0" rtl="0">
                        <a:spcBef>
                          <a:spcPts val="0"/>
                        </a:spcBef>
                        <a:buNone/>
                      </a:pPr>
                      <a:r>
                        <a:rPr lang="en" b="1">
                          <a:latin typeface="Dosis"/>
                          <a:ea typeface="Dosis"/>
                          <a:cs typeface="Dosis"/>
                          <a:sym typeface="Dosis"/>
                        </a:rPr>
                        <a:t>Country</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Percent of Visitors</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Rank in Country</a:t>
                      </a:r>
                    </a:p>
                  </a:txBody>
                  <a:tcPr marL="91425" marR="91425" marT="91425" marB="91425">
                    <a:solidFill>
                      <a:srgbClr val="1155CC">
                        <a:alpha val="49620"/>
                      </a:srgbClr>
                    </a:solidFill>
                  </a:tcPr>
                </a:tc>
              </a:tr>
              <a:tr h="381000">
                <a:tc>
                  <a:txBody>
                    <a:bodyPr/>
                    <a:lstStyle/>
                    <a:p>
                      <a:pPr lvl="0" rtl="0">
                        <a:spcBef>
                          <a:spcPts val="0"/>
                        </a:spcBef>
                        <a:buNone/>
                      </a:pPr>
                      <a:r>
                        <a:rPr lang="en">
                          <a:latin typeface="Dosis"/>
                          <a:ea typeface="Dosis"/>
                          <a:cs typeface="Dosis"/>
                          <a:sym typeface="Dosis"/>
                        </a:rPr>
                        <a:t>China</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23%</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1,055</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United States</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9.5%</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4,446</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India</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7.4%</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3,306</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Iran</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6.5%</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802</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Brazil</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4.4%</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2,134</a:t>
                      </a:r>
                    </a:p>
                  </a:txBody>
                  <a:tcPr marL="91425" marR="91425" marT="91425" marB="91425">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7" name="Shape 707" descr="libgengender.PNG"/>
          <p:cNvPicPr preferRelativeResize="0"/>
          <p:nvPr/>
        </p:nvPicPr>
        <p:blipFill>
          <a:blip r:embed="rId3">
            <a:alphaModFix/>
          </a:blip>
          <a:stretch>
            <a:fillRect/>
          </a:stretch>
        </p:blipFill>
        <p:spPr>
          <a:xfrm>
            <a:off x="747912" y="1624475"/>
            <a:ext cx="4810125" cy="1104900"/>
          </a:xfrm>
          <a:prstGeom prst="rect">
            <a:avLst/>
          </a:prstGeom>
          <a:noFill/>
          <a:ln>
            <a:noFill/>
          </a:ln>
        </p:spPr>
      </p:pic>
      <p:sp>
        <p:nvSpPr>
          <p:cNvPr id="703" name="Shape 703"/>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LibGen: speculative demographics</a:t>
            </a:r>
          </a:p>
        </p:txBody>
      </p:sp>
      <p:sp>
        <p:nvSpPr>
          <p:cNvPr id="704" name="Shape 704"/>
          <p:cNvSpPr txBox="1"/>
          <p:nvPr/>
        </p:nvSpPr>
        <p:spPr>
          <a:xfrm>
            <a:off x="0" y="4732125"/>
            <a:ext cx="7989600" cy="411600"/>
          </a:xfrm>
          <a:prstGeom prst="rect">
            <a:avLst/>
          </a:prstGeom>
          <a:noFill/>
          <a:ln>
            <a:noFill/>
          </a:ln>
        </p:spPr>
        <p:txBody>
          <a:bodyPr lIns="91425" tIns="91425" rIns="91425" bIns="91425" anchor="t" anchorCtr="0">
            <a:noAutofit/>
          </a:bodyPr>
          <a:lstStyle/>
          <a:p>
            <a:pPr lvl="0" rtl="0">
              <a:spcBef>
                <a:spcPts val="0"/>
              </a:spcBef>
              <a:buClr>
                <a:schemeClr val="dk1"/>
              </a:buClr>
              <a:buFont typeface="Arial"/>
              <a:buNone/>
            </a:pPr>
            <a:r>
              <a:rPr lang="en">
                <a:solidFill>
                  <a:schemeClr val="dk1"/>
                </a:solidFill>
              </a:rPr>
              <a:t>Source: Alexa Internet </a:t>
            </a:r>
            <a:r>
              <a:rPr lang="en" u="sng">
                <a:solidFill>
                  <a:schemeClr val="hlink"/>
                </a:solidFill>
                <a:hlinkClick r:id="rId4"/>
              </a:rPr>
              <a:t>http://www.alexa.com/siteinfo/libgen.io</a:t>
            </a:r>
            <a:r>
              <a:rPr lang="en">
                <a:solidFill>
                  <a:schemeClr val="dk1"/>
                </a:solidFill>
              </a:rPr>
              <a:t> Accessed 20 Oct. 2016</a:t>
            </a:r>
          </a:p>
        </p:txBody>
      </p:sp>
      <p:sp>
        <p:nvSpPr>
          <p:cNvPr id="705" name="Shape 705"/>
          <p:cNvSpPr txBox="1">
            <a:spLocks noGrp="1"/>
          </p:cNvSpPr>
          <p:nvPr>
            <p:ph type="body" idx="1"/>
          </p:nvPr>
        </p:nvSpPr>
        <p:spPr>
          <a:xfrm>
            <a:off x="747925" y="1128775"/>
            <a:ext cx="6140400" cy="3784800"/>
          </a:xfrm>
          <a:prstGeom prst="rect">
            <a:avLst/>
          </a:prstGeom>
        </p:spPr>
        <p:txBody>
          <a:bodyPr lIns="91425" tIns="91425" rIns="91425" bIns="91425" anchor="t" anchorCtr="0">
            <a:noAutofit/>
          </a:bodyPr>
          <a:lstStyle/>
          <a:p>
            <a:pPr marL="457200" lvl="0" indent="-228600" rtl="0">
              <a:spcBef>
                <a:spcPts val="0"/>
              </a:spcBef>
            </a:pPr>
            <a:r>
              <a:rPr lang="en" dirty="0"/>
              <a:t>Mostly male</a:t>
            </a:r>
          </a:p>
          <a:p>
            <a:pPr lvl="0" rtl="0">
              <a:spcBef>
                <a:spcPts val="0"/>
              </a:spcBef>
              <a:buNone/>
            </a:pPr>
            <a:endParaRPr dirty="0"/>
          </a:p>
          <a:p>
            <a:pPr lvl="0" rtl="0">
              <a:spcBef>
                <a:spcPts val="0"/>
              </a:spcBef>
              <a:buNone/>
            </a:pPr>
            <a:endParaRPr lang="en-US" dirty="0" smtClean="0"/>
          </a:p>
          <a:p>
            <a:pPr lvl="0" rtl="0">
              <a:spcBef>
                <a:spcPts val="0"/>
              </a:spcBef>
              <a:buNone/>
            </a:pPr>
            <a:endParaRPr dirty="0"/>
          </a:p>
          <a:p>
            <a:pPr marL="457200" lvl="0" indent="-228600">
              <a:spcBef>
                <a:spcPts val="0"/>
              </a:spcBef>
            </a:pPr>
            <a:r>
              <a:rPr lang="en" dirty="0"/>
              <a:t>Mostly highly educated</a:t>
            </a:r>
          </a:p>
        </p:txBody>
      </p:sp>
      <p:pic>
        <p:nvPicPr>
          <p:cNvPr id="706" name="Shape 706" descr="libgeneducation.PNG"/>
          <p:cNvPicPr preferRelativeResize="0"/>
          <p:nvPr/>
        </p:nvPicPr>
        <p:blipFill>
          <a:blip r:embed="rId5">
            <a:alphaModFix/>
          </a:blip>
          <a:stretch>
            <a:fillRect/>
          </a:stretch>
        </p:blipFill>
        <p:spPr>
          <a:xfrm>
            <a:off x="747912" y="3271425"/>
            <a:ext cx="4810125" cy="1524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Clr>
                <a:srgbClr val="000000"/>
              </a:buClr>
              <a:buSzPct val="61111"/>
              <a:buFont typeface="Arial"/>
              <a:buNone/>
            </a:pPr>
            <a:r>
              <a:rPr lang="en"/>
              <a:t>Sci-Hub			&lt;title&gt;Поиск по DOI на Sci-Hub&lt;/title&gt;</a:t>
            </a:r>
          </a:p>
        </p:txBody>
      </p:sp>
      <p:sp>
        <p:nvSpPr>
          <p:cNvPr id="713" name="Shape 713"/>
          <p:cNvSpPr txBox="1">
            <a:spLocks noGrp="1"/>
          </p:cNvSpPr>
          <p:nvPr>
            <p:ph type="body" idx="1"/>
          </p:nvPr>
        </p:nvSpPr>
        <p:spPr>
          <a:xfrm>
            <a:off x="747925" y="1074225"/>
            <a:ext cx="7904700" cy="3610800"/>
          </a:xfrm>
          <a:prstGeom prst="rect">
            <a:avLst/>
          </a:prstGeom>
        </p:spPr>
        <p:txBody>
          <a:bodyPr lIns="91425" tIns="91425" rIns="91425" bIns="91425" anchor="t" anchorCtr="0">
            <a:noAutofit/>
          </a:bodyPr>
          <a:lstStyle/>
          <a:p>
            <a:pPr marL="457200" lvl="0" indent="-228600" rtl="0">
              <a:spcBef>
                <a:spcPts val="0"/>
              </a:spcBef>
            </a:pPr>
            <a:r>
              <a:rPr lang="en"/>
              <a:t>Global rank: 3,950 </a:t>
            </a:r>
          </a:p>
          <a:p>
            <a:pPr marL="914400" lvl="1" indent="-228600" rtl="0">
              <a:spcBef>
                <a:spcPts val="0"/>
              </a:spcBef>
            </a:pPr>
            <a:r>
              <a:rPr lang="en"/>
              <a:t>up from 10,529 in 2015</a:t>
            </a:r>
          </a:p>
          <a:p>
            <a:pPr marL="457200" lvl="0" indent="-228600">
              <a:spcBef>
                <a:spcPts val="0"/>
              </a:spcBef>
            </a:pPr>
            <a:r>
              <a:rPr lang="en"/>
              <a:t>Top 3 publishers: Elsevier, Springer, IEEE (Bohannon, 2016)</a:t>
            </a:r>
          </a:p>
        </p:txBody>
      </p:sp>
      <p:sp>
        <p:nvSpPr>
          <p:cNvPr id="714" name="Shape 714"/>
          <p:cNvSpPr txBox="1"/>
          <p:nvPr/>
        </p:nvSpPr>
        <p:spPr>
          <a:xfrm>
            <a:off x="0" y="4739125"/>
            <a:ext cx="7766700" cy="404400"/>
          </a:xfrm>
          <a:prstGeom prst="rect">
            <a:avLst/>
          </a:prstGeom>
          <a:noFill/>
          <a:ln>
            <a:noFill/>
          </a:ln>
        </p:spPr>
        <p:txBody>
          <a:bodyPr lIns="91425" tIns="91425" rIns="91425" bIns="91425" anchor="t" anchorCtr="0">
            <a:noAutofit/>
          </a:bodyPr>
          <a:lstStyle/>
          <a:p>
            <a:pPr lvl="0">
              <a:spcBef>
                <a:spcPts val="0"/>
              </a:spcBef>
              <a:buNone/>
            </a:pPr>
            <a:r>
              <a:rPr lang="en"/>
              <a:t>Source: Alexa Internet </a:t>
            </a:r>
            <a:r>
              <a:rPr lang="en" u="sng">
                <a:solidFill>
                  <a:schemeClr val="hlink"/>
                </a:solidFill>
                <a:hlinkClick r:id="rId3"/>
              </a:rPr>
              <a:t>http://www.alexa.com/siteinfo/sci-hub.cc</a:t>
            </a:r>
            <a:r>
              <a:rPr lang="en"/>
              <a:t> Accessed 20 Oct. 2016  </a:t>
            </a:r>
          </a:p>
        </p:txBody>
      </p:sp>
      <p:graphicFrame>
        <p:nvGraphicFramePr>
          <p:cNvPr id="715" name="Shape 715"/>
          <p:cNvGraphicFramePr/>
          <p:nvPr/>
        </p:nvGraphicFramePr>
        <p:xfrm>
          <a:off x="952500" y="2384725"/>
          <a:ext cx="7239000" cy="2377260"/>
        </p:xfrm>
        <a:graphic>
          <a:graphicData uri="http://schemas.openxmlformats.org/drawingml/2006/table">
            <a:tbl>
              <a:tblPr>
                <a:noFill/>
                <a:tableStyleId>{79FE06AA-2288-483A-9ABD-0D4B6074D74B}</a:tableStyleId>
              </a:tblPr>
              <a:tblGrid>
                <a:gridCol w="2413000"/>
                <a:gridCol w="2413000"/>
                <a:gridCol w="2413000"/>
              </a:tblGrid>
              <a:tr h="381000">
                <a:tc>
                  <a:txBody>
                    <a:bodyPr/>
                    <a:lstStyle/>
                    <a:p>
                      <a:pPr lvl="0" rtl="0">
                        <a:spcBef>
                          <a:spcPts val="0"/>
                        </a:spcBef>
                        <a:buNone/>
                      </a:pPr>
                      <a:r>
                        <a:rPr lang="en" b="1">
                          <a:latin typeface="Dosis"/>
                          <a:ea typeface="Dosis"/>
                          <a:cs typeface="Dosis"/>
                          <a:sym typeface="Dosis"/>
                        </a:rPr>
                        <a:t>Country</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Percent of Visitors</a:t>
                      </a:r>
                    </a:p>
                  </a:txBody>
                  <a:tcPr marL="91425" marR="91425" marT="91425" marB="91425">
                    <a:solidFill>
                      <a:srgbClr val="1155CC">
                        <a:alpha val="49620"/>
                      </a:srgbClr>
                    </a:solidFill>
                  </a:tcPr>
                </a:tc>
                <a:tc>
                  <a:txBody>
                    <a:bodyPr/>
                    <a:lstStyle/>
                    <a:p>
                      <a:pPr lvl="0" rtl="0">
                        <a:spcBef>
                          <a:spcPts val="0"/>
                        </a:spcBef>
                        <a:buNone/>
                      </a:pPr>
                      <a:r>
                        <a:rPr lang="en" b="1">
                          <a:latin typeface="Dosis"/>
                          <a:ea typeface="Dosis"/>
                          <a:cs typeface="Dosis"/>
                          <a:sym typeface="Dosis"/>
                        </a:rPr>
                        <a:t>Rank in Country</a:t>
                      </a:r>
                    </a:p>
                  </a:txBody>
                  <a:tcPr marL="91425" marR="91425" marT="91425" marB="91425">
                    <a:solidFill>
                      <a:srgbClr val="1155CC">
                        <a:alpha val="49620"/>
                      </a:srgbClr>
                    </a:solidFill>
                  </a:tcPr>
                </a:tc>
              </a:tr>
              <a:tr h="381000">
                <a:tc>
                  <a:txBody>
                    <a:bodyPr/>
                    <a:lstStyle/>
                    <a:p>
                      <a:pPr lvl="0" rtl="0">
                        <a:spcBef>
                          <a:spcPts val="0"/>
                        </a:spcBef>
                        <a:buNone/>
                      </a:pPr>
                      <a:r>
                        <a:rPr lang="en">
                          <a:latin typeface="Dosis"/>
                          <a:ea typeface="Dosis"/>
                          <a:cs typeface="Dosis"/>
                          <a:sym typeface="Dosis"/>
                        </a:rPr>
                        <a:t>China</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34.4%</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877</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Iran</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8.1%</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678</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India</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6.2%</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4,112</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Brazil</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4.5%</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2,854</a:t>
                      </a:r>
                    </a:p>
                  </a:txBody>
                  <a:tcPr marL="91425" marR="91425" marT="91425" marB="91425">
                    <a:solidFill>
                      <a:schemeClr val="lt1"/>
                    </a:solidFill>
                  </a:tcPr>
                </a:tc>
              </a:tr>
              <a:tr h="381000">
                <a:tc>
                  <a:txBody>
                    <a:bodyPr/>
                    <a:lstStyle/>
                    <a:p>
                      <a:pPr lvl="0" rtl="0">
                        <a:spcBef>
                          <a:spcPts val="0"/>
                        </a:spcBef>
                        <a:buNone/>
                      </a:pPr>
                      <a:r>
                        <a:rPr lang="en">
                          <a:latin typeface="Dosis"/>
                          <a:ea typeface="Dosis"/>
                          <a:cs typeface="Dosis"/>
                          <a:sym typeface="Dosis"/>
                        </a:rPr>
                        <a:t>Japan</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3.2%</a:t>
                      </a:r>
                    </a:p>
                  </a:txBody>
                  <a:tcPr marL="91425" marR="91425" marT="91425" marB="91425">
                    <a:solidFill>
                      <a:schemeClr val="lt1"/>
                    </a:solidFill>
                  </a:tcPr>
                </a:tc>
                <a:tc>
                  <a:txBody>
                    <a:bodyPr/>
                    <a:lstStyle/>
                    <a:p>
                      <a:pPr lvl="0" rtl="0">
                        <a:spcBef>
                          <a:spcPts val="0"/>
                        </a:spcBef>
                        <a:buNone/>
                      </a:pPr>
                      <a:r>
                        <a:rPr lang="en">
                          <a:latin typeface="Dosis"/>
                          <a:ea typeface="Dosis"/>
                          <a:cs typeface="Dosis"/>
                          <a:sym typeface="Dosis"/>
                        </a:rPr>
                        <a:t>6,830</a:t>
                      </a:r>
                    </a:p>
                  </a:txBody>
                  <a:tcPr marL="91425" marR="91425" marT="91425" marB="91425">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Shape 720" title="Have you used Sci-Hub, and if so, how often? by Age"/>
          <p:cNvPicPr preferRelativeResize="0"/>
          <p:nvPr/>
        </p:nvPicPr>
        <p:blipFill>
          <a:blip r:embed="rId3">
            <a:alphaModFix/>
          </a:blip>
          <a:stretch>
            <a:fillRect/>
          </a:stretch>
        </p:blipFill>
        <p:spPr>
          <a:xfrm>
            <a:off x="870000" y="1047899"/>
            <a:ext cx="6251824" cy="3865725"/>
          </a:xfrm>
          <a:prstGeom prst="rect">
            <a:avLst/>
          </a:prstGeom>
          <a:noFill/>
          <a:ln>
            <a:noFill/>
          </a:ln>
        </p:spPr>
      </p:pic>
      <p:sp>
        <p:nvSpPr>
          <p:cNvPr id="721" name="Shape 721"/>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endParaRPr/>
          </a:p>
          <a:p>
            <a:pPr lvl="0">
              <a:spcBef>
                <a:spcPts val="0"/>
              </a:spcBef>
              <a:buNone/>
            </a:pPr>
            <a:r>
              <a:rPr lang="en"/>
              <a:t>Sci-Hub - age and use: demographics </a:t>
            </a:r>
          </a:p>
        </p:txBody>
      </p:sp>
      <p:sp>
        <p:nvSpPr>
          <p:cNvPr id="722" name="Shape 722"/>
          <p:cNvSpPr txBox="1"/>
          <p:nvPr/>
        </p:nvSpPr>
        <p:spPr>
          <a:xfrm>
            <a:off x="0" y="4760875"/>
            <a:ext cx="7826100" cy="382800"/>
          </a:xfrm>
          <a:prstGeom prst="rect">
            <a:avLst/>
          </a:prstGeom>
          <a:noFill/>
          <a:ln>
            <a:noFill/>
          </a:ln>
        </p:spPr>
        <p:txBody>
          <a:bodyPr lIns="91425" tIns="91425" rIns="91425" bIns="91425" anchor="t" anchorCtr="0">
            <a:noAutofit/>
          </a:bodyPr>
          <a:lstStyle/>
          <a:p>
            <a:pPr lvl="0">
              <a:spcBef>
                <a:spcPts val="0"/>
              </a:spcBef>
              <a:buNone/>
            </a:pPr>
            <a:r>
              <a:rPr lang="en"/>
              <a:t>Source: Results of cross-tab analysis on unpublished data from Travis, 2016</a:t>
            </a:r>
            <a:br>
              <a:rPr lang="en"/>
            </a:br>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pic>
        <p:nvPicPr>
          <p:cNvPr id="727" name="Shape 727" title="Do you think it is wrong to download pirated papers by Age"/>
          <p:cNvPicPr preferRelativeResize="0"/>
          <p:nvPr/>
        </p:nvPicPr>
        <p:blipFill>
          <a:blip r:embed="rId3">
            <a:alphaModFix/>
          </a:blip>
          <a:stretch>
            <a:fillRect/>
          </a:stretch>
        </p:blipFill>
        <p:spPr>
          <a:xfrm>
            <a:off x="747925" y="1082425"/>
            <a:ext cx="6140399" cy="3931674"/>
          </a:xfrm>
          <a:prstGeom prst="rect">
            <a:avLst/>
          </a:prstGeom>
          <a:noFill/>
          <a:ln>
            <a:noFill/>
          </a:ln>
        </p:spPr>
      </p:pic>
      <p:sp>
        <p:nvSpPr>
          <p:cNvPr id="728" name="Shape 728"/>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Sci-Hub - age and ethics: demographics</a:t>
            </a:r>
          </a:p>
        </p:txBody>
      </p:sp>
      <p:sp>
        <p:nvSpPr>
          <p:cNvPr id="729" name="Shape 729"/>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Results of cross-tab analysis on unpublished data from Travis, 2016</a:t>
            </a:r>
            <a:br>
              <a:rPr lang="en"/>
            </a:br>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Shape 734" descr="1200px-Le_penseur_de_la_Porte_de_lEnfer_(musée_Rodin)_(4528252054).jpg"/>
          <p:cNvPicPr preferRelativeResize="0"/>
          <p:nvPr/>
        </p:nvPicPr>
        <p:blipFill>
          <a:blip r:embed="rId3">
            <a:alphaModFix amt="40000"/>
          </a:blip>
          <a:stretch>
            <a:fillRect/>
          </a:stretch>
        </p:blipFill>
        <p:spPr>
          <a:xfrm>
            <a:off x="1148812" y="289611"/>
            <a:ext cx="6846375" cy="4564275"/>
          </a:xfrm>
          <a:prstGeom prst="rect">
            <a:avLst/>
          </a:prstGeom>
          <a:noFill/>
          <a:ln>
            <a:noFill/>
          </a:ln>
        </p:spPr>
      </p:pic>
      <p:sp>
        <p:nvSpPr>
          <p:cNvPr id="735" name="Shape 735"/>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rtl="0">
              <a:spcBef>
                <a:spcPts val="0"/>
              </a:spcBef>
              <a:buNone/>
            </a:pPr>
            <a:r>
              <a:rPr lang="en" sz="3600">
                <a:solidFill>
                  <a:schemeClr val="accent1"/>
                </a:solidFill>
              </a:rPr>
              <a:t>Motives of Liberation</a:t>
            </a:r>
          </a:p>
        </p:txBody>
      </p:sp>
      <p:sp>
        <p:nvSpPr>
          <p:cNvPr id="736" name="Shape 736"/>
          <p:cNvSpPr txBox="1"/>
          <p:nvPr/>
        </p:nvSpPr>
        <p:spPr>
          <a:xfrm>
            <a:off x="0" y="4738350"/>
            <a:ext cx="9144000" cy="405000"/>
          </a:xfrm>
          <a:prstGeom prst="rect">
            <a:avLst/>
          </a:prstGeom>
          <a:noFill/>
          <a:ln>
            <a:noFill/>
          </a:ln>
        </p:spPr>
        <p:txBody>
          <a:bodyPr lIns="91425" tIns="91425" rIns="91425" bIns="91425" anchor="t" anchorCtr="0">
            <a:noAutofit/>
          </a:bodyPr>
          <a:lstStyle/>
          <a:p>
            <a:pPr lvl="0" rtl="0">
              <a:spcBef>
                <a:spcPts val="0"/>
              </a:spcBef>
              <a:buNone/>
            </a:pPr>
            <a:r>
              <a:rPr lang="en"/>
              <a:t>Image credit: “Le penseur de la Porte de l'Enfer” by Jean-Pierre Dalbéra </a:t>
            </a:r>
            <a:r>
              <a:rPr lang="en" u="sng">
                <a:solidFill>
                  <a:schemeClr val="hlink"/>
                </a:solidFill>
                <a:hlinkClick r:id="rId4"/>
              </a:rPr>
              <a:t>https://flic.kr/p/7U9tzh</a:t>
            </a:r>
            <a:r>
              <a:rPr lang="en"/>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a:t>“There is no justice in following unjust laws. It’s time to come into the light and, in the grand tradition of civil disobedience, declare our opposition to this private theft of public culture.”</a:t>
            </a:r>
          </a:p>
          <a:p>
            <a:pPr marL="457200" lvl="0" indent="-228600">
              <a:spcBef>
                <a:spcPts val="0"/>
              </a:spcBef>
            </a:pPr>
            <a:r>
              <a:rPr lang="en"/>
              <a:t>Aaron Swartz</a:t>
            </a:r>
          </a:p>
        </p:txBody>
      </p:sp>
      <p:sp>
        <p:nvSpPr>
          <p:cNvPr id="742" name="Shape 742"/>
          <p:cNvSpPr txBox="1"/>
          <p:nvPr/>
        </p:nvSpPr>
        <p:spPr>
          <a:xfrm>
            <a:off x="0" y="4750825"/>
            <a:ext cx="4937700" cy="392700"/>
          </a:xfrm>
          <a:prstGeom prst="rect">
            <a:avLst/>
          </a:prstGeom>
          <a:noFill/>
          <a:ln>
            <a:noFill/>
          </a:ln>
        </p:spPr>
        <p:txBody>
          <a:bodyPr lIns="91425" tIns="91425" rIns="91425" bIns="91425" anchor="t" anchorCtr="0">
            <a:noAutofit/>
          </a:bodyPr>
          <a:lstStyle/>
          <a:p>
            <a:pPr lvl="0">
              <a:spcBef>
                <a:spcPts val="0"/>
              </a:spcBef>
              <a:buNone/>
            </a:pPr>
            <a:r>
              <a:rPr lang="en"/>
              <a:t>Source: </a:t>
            </a:r>
            <a:r>
              <a:rPr lang="en" i="1"/>
              <a:t>Guerilla Open Access Manifesto.</a:t>
            </a:r>
            <a:r>
              <a:rPr lang="en"/>
              <a:t> 2008.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a:t>“I don't think necessity is the mother of invention — invention, in my opinion, arises directly from idleness, possibly also from laziness. To save oneself trouble.”</a:t>
            </a:r>
          </a:p>
          <a:p>
            <a:pPr marL="457200" lvl="0" indent="-228600">
              <a:spcBef>
                <a:spcPts val="0"/>
              </a:spcBef>
            </a:pPr>
            <a:r>
              <a:rPr lang="en"/>
              <a:t>Agatha Christie</a:t>
            </a:r>
          </a:p>
        </p:txBody>
      </p:sp>
      <p:sp>
        <p:nvSpPr>
          <p:cNvPr id="748" name="Shape 748"/>
          <p:cNvSpPr txBox="1"/>
          <p:nvPr/>
        </p:nvSpPr>
        <p:spPr>
          <a:xfrm>
            <a:off x="0" y="4763300"/>
            <a:ext cx="4937700" cy="380100"/>
          </a:xfrm>
          <a:prstGeom prst="rect">
            <a:avLst/>
          </a:prstGeom>
          <a:noFill/>
          <a:ln>
            <a:noFill/>
          </a:ln>
        </p:spPr>
        <p:txBody>
          <a:bodyPr lIns="91425" tIns="91425" rIns="91425" bIns="91425" anchor="t" anchorCtr="0">
            <a:noAutofit/>
          </a:bodyPr>
          <a:lstStyle/>
          <a:p>
            <a:pPr lvl="0">
              <a:spcBef>
                <a:spcPts val="0"/>
              </a:spcBef>
              <a:buNone/>
            </a:pPr>
            <a:r>
              <a:rPr lang="en"/>
              <a:t>Source: </a:t>
            </a:r>
            <a:r>
              <a:rPr lang="en" i="1"/>
              <a:t>An Autobiography</a:t>
            </a:r>
            <a:r>
              <a:rPr lang="en"/>
              <a:t>. 1977.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idx="4294967295"/>
          </p:nvPr>
        </p:nvSpPr>
        <p:spPr>
          <a:xfrm>
            <a:off x="1501800" y="225025"/>
            <a:ext cx="6140399" cy="857400"/>
          </a:xfrm>
          <a:prstGeom prst="rect">
            <a:avLst/>
          </a:prstGeom>
        </p:spPr>
        <p:txBody>
          <a:bodyPr lIns="91425" tIns="91425" rIns="91425" bIns="91425" anchor="b" anchorCtr="0">
            <a:noAutofit/>
          </a:bodyPr>
          <a:lstStyle/>
          <a:p>
            <a:pPr lvl="0" algn="ctr" rtl="0">
              <a:spcBef>
                <a:spcPts val="0"/>
              </a:spcBef>
              <a:buNone/>
            </a:pPr>
            <a:r>
              <a:rPr lang="en"/>
              <a:t>How long has this been going on?</a:t>
            </a:r>
          </a:p>
        </p:txBody>
      </p:sp>
      <p:cxnSp>
        <p:nvCxnSpPr>
          <p:cNvPr id="530" name="Shape 530"/>
          <p:cNvCxnSpPr/>
          <p:nvPr/>
        </p:nvCxnSpPr>
        <p:spPr>
          <a:xfrm>
            <a:off x="-4800" y="2156035"/>
            <a:ext cx="9153599" cy="0"/>
          </a:xfrm>
          <a:prstGeom prst="straightConnector1">
            <a:avLst/>
          </a:prstGeom>
          <a:noFill/>
          <a:ln w="19050" cap="rnd" cmpd="sng">
            <a:solidFill>
              <a:srgbClr val="1C4587"/>
            </a:solidFill>
            <a:prstDash val="dash"/>
            <a:round/>
            <a:headEnd type="none" w="lg" len="lg"/>
            <a:tailEnd type="none" w="lg" len="lg"/>
          </a:ln>
        </p:spPr>
      </p:cxnSp>
      <p:sp>
        <p:nvSpPr>
          <p:cNvPr id="531" name="Shape 531"/>
          <p:cNvSpPr/>
          <p:nvPr/>
        </p:nvSpPr>
        <p:spPr>
          <a:xfrm rot="10800000" flipH="1">
            <a:off x="228750" y="1939007"/>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cxnSp>
        <p:nvCxnSpPr>
          <p:cNvPr id="532" name="Shape 532"/>
          <p:cNvCxnSpPr/>
          <p:nvPr/>
        </p:nvCxnSpPr>
        <p:spPr>
          <a:xfrm>
            <a:off x="438300" y="2133607"/>
            <a:ext cx="0" cy="876300"/>
          </a:xfrm>
          <a:prstGeom prst="straightConnector1">
            <a:avLst/>
          </a:prstGeom>
          <a:noFill/>
          <a:ln w="19050" cap="flat" cmpd="sng">
            <a:solidFill>
              <a:srgbClr val="3C78D8"/>
            </a:solidFill>
            <a:prstDash val="solid"/>
            <a:round/>
            <a:headEnd type="oval" w="lg" len="lg"/>
            <a:tailEnd type="diamond" w="lg" len="lg"/>
          </a:ln>
        </p:spPr>
      </p:cxnSp>
      <p:sp>
        <p:nvSpPr>
          <p:cNvPr id="533" name="Shape 533"/>
          <p:cNvSpPr/>
          <p:nvPr/>
        </p:nvSpPr>
        <p:spPr>
          <a:xfrm>
            <a:off x="2600325" y="1939010"/>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34" name="Shape 534"/>
          <p:cNvSpPr/>
          <p:nvPr/>
        </p:nvSpPr>
        <p:spPr>
          <a:xfrm rot="10800000" flipH="1">
            <a:off x="3343275" y="1939007"/>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cxnSp>
        <p:nvCxnSpPr>
          <p:cNvPr id="535" name="Shape 535"/>
          <p:cNvCxnSpPr/>
          <p:nvPr/>
        </p:nvCxnSpPr>
        <p:spPr>
          <a:xfrm>
            <a:off x="2809875" y="2133610"/>
            <a:ext cx="0" cy="876300"/>
          </a:xfrm>
          <a:prstGeom prst="straightConnector1">
            <a:avLst/>
          </a:prstGeom>
          <a:noFill/>
          <a:ln w="19050" cap="flat" cmpd="sng">
            <a:solidFill>
              <a:srgbClr val="3C78D8"/>
            </a:solidFill>
            <a:prstDash val="solid"/>
            <a:round/>
            <a:headEnd type="oval" w="lg" len="lg"/>
            <a:tailEnd type="diamond" w="lg" len="lg"/>
          </a:ln>
        </p:spPr>
      </p:cxnSp>
      <p:cxnSp>
        <p:nvCxnSpPr>
          <p:cNvPr id="536" name="Shape 536"/>
          <p:cNvCxnSpPr/>
          <p:nvPr/>
        </p:nvCxnSpPr>
        <p:spPr>
          <a:xfrm>
            <a:off x="3552825" y="2133607"/>
            <a:ext cx="0" cy="876300"/>
          </a:xfrm>
          <a:prstGeom prst="straightConnector1">
            <a:avLst/>
          </a:prstGeom>
          <a:noFill/>
          <a:ln w="19050" cap="flat" cmpd="sng">
            <a:solidFill>
              <a:srgbClr val="3C78D8"/>
            </a:solidFill>
            <a:prstDash val="solid"/>
            <a:round/>
            <a:headEnd type="oval" w="lg" len="lg"/>
            <a:tailEnd type="diamond" w="lg" len="lg"/>
          </a:ln>
        </p:spPr>
      </p:cxnSp>
      <p:sp>
        <p:nvSpPr>
          <p:cNvPr id="537" name="Shape 537"/>
          <p:cNvSpPr txBox="1"/>
          <p:nvPr/>
        </p:nvSpPr>
        <p:spPr>
          <a:xfrm>
            <a:off x="0" y="2781300"/>
            <a:ext cx="927300" cy="16164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3D4965"/>
                </a:solidFill>
                <a:latin typeface="Dosis"/>
                <a:ea typeface="Dosis"/>
                <a:cs typeface="Dosis"/>
                <a:sym typeface="Dosis"/>
              </a:rPr>
              <a:t>1949</a:t>
            </a:r>
          </a:p>
          <a:p>
            <a:pPr lvl="0" algn="ctr" rtl="0">
              <a:spcBef>
                <a:spcPts val="0"/>
              </a:spcBef>
              <a:buNone/>
            </a:pPr>
            <a:r>
              <a:rPr lang="en" sz="1200">
                <a:solidFill>
                  <a:srgbClr val="3D4965"/>
                </a:solidFill>
                <a:latin typeface="Dosis"/>
                <a:ea typeface="Dosis"/>
                <a:cs typeface="Dosis"/>
                <a:sym typeface="Dosis"/>
              </a:rPr>
              <a:t>Commercial introduction</a:t>
            </a:r>
          </a:p>
          <a:p>
            <a:pPr lvl="0" algn="ctr" rtl="0">
              <a:spcBef>
                <a:spcPts val="0"/>
              </a:spcBef>
              <a:buNone/>
            </a:pPr>
            <a:r>
              <a:rPr lang="en" sz="1200">
                <a:solidFill>
                  <a:srgbClr val="3D4965"/>
                </a:solidFill>
                <a:latin typeface="Dosis"/>
                <a:ea typeface="Dosis"/>
                <a:cs typeface="Dosis"/>
                <a:sym typeface="Dosis"/>
              </a:rPr>
              <a:t> of </a:t>
            </a:r>
          </a:p>
          <a:p>
            <a:pPr lvl="0" algn="ctr" rtl="0">
              <a:spcBef>
                <a:spcPts val="0"/>
              </a:spcBef>
              <a:buNone/>
            </a:pPr>
            <a:r>
              <a:rPr lang="en" sz="1200">
                <a:solidFill>
                  <a:srgbClr val="3D4965"/>
                </a:solidFill>
                <a:latin typeface="Dosis"/>
                <a:ea typeface="Dosis"/>
                <a:cs typeface="Dosis"/>
                <a:sym typeface="Dosis"/>
              </a:rPr>
              <a:t>Xerox </a:t>
            </a:r>
          </a:p>
          <a:p>
            <a:pPr lvl="0" algn="ctr" rtl="0">
              <a:spcBef>
                <a:spcPts val="0"/>
              </a:spcBef>
              <a:buNone/>
            </a:pPr>
            <a:r>
              <a:rPr lang="en" sz="1200">
                <a:solidFill>
                  <a:srgbClr val="3D4965"/>
                </a:solidFill>
                <a:latin typeface="Dosis"/>
                <a:ea typeface="Dosis"/>
                <a:cs typeface="Dosis"/>
                <a:sym typeface="Dosis"/>
              </a:rPr>
              <a:t>photocopier</a:t>
            </a:r>
          </a:p>
        </p:txBody>
      </p:sp>
      <p:sp>
        <p:nvSpPr>
          <p:cNvPr id="538" name="Shape 538"/>
          <p:cNvSpPr txBox="1"/>
          <p:nvPr/>
        </p:nvSpPr>
        <p:spPr>
          <a:xfrm>
            <a:off x="2354025" y="3001025"/>
            <a:ext cx="927300" cy="8190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3D4965"/>
                </a:solidFill>
                <a:latin typeface="Dosis"/>
                <a:ea typeface="Dosis"/>
                <a:cs typeface="Dosis"/>
                <a:sym typeface="Dosis"/>
              </a:rPr>
              <a:t>1969</a:t>
            </a:r>
          </a:p>
          <a:p>
            <a:pPr lvl="0" algn="ctr" rtl="0">
              <a:spcBef>
                <a:spcPts val="0"/>
              </a:spcBef>
              <a:buNone/>
            </a:pPr>
            <a:r>
              <a:rPr lang="en" sz="1200">
                <a:solidFill>
                  <a:srgbClr val="3D4965"/>
                </a:solidFill>
                <a:latin typeface="Dosis"/>
                <a:ea typeface="Dosis"/>
                <a:cs typeface="Dosis"/>
                <a:sym typeface="Dosis"/>
              </a:rPr>
              <a:t>Laser </a:t>
            </a:r>
            <a:br>
              <a:rPr lang="en" sz="1200">
                <a:solidFill>
                  <a:srgbClr val="3D4965"/>
                </a:solidFill>
                <a:latin typeface="Dosis"/>
                <a:ea typeface="Dosis"/>
                <a:cs typeface="Dosis"/>
                <a:sym typeface="Dosis"/>
              </a:rPr>
            </a:br>
            <a:r>
              <a:rPr lang="en" sz="1200">
                <a:solidFill>
                  <a:srgbClr val="3D4965"/>
                </a:solidFill>
                <a:latin typeface="Dosis"/>
                <a:ea typeface="Dosis"/>
                <a:cs typeface="Dosis"/>
                <a:sym typeface="Dosis"/>
              </a:rPr>
              <a:t>Printing</a:t>
            </a:r>
          </a:p>
          <a:p>
            <a:pPr lvl="0" algn="ctr" rtl="0">
              <a:spcBef>
                <a:spcPts val="0"/>
              </a:spcBef>
              <a:buNone/>
            </a:pPr>
            <a:r>
              <a:rPr lang="en" sz="1200">
                <a:solidFill>
                  <a:srgbClr val="3D4965"/>
                </a:solidFill>
                <a:latin typeface="Dosis"/>
                <a:ea typeface="Dosis"/>
                <a:cs typeface="Dosis"/>
                <a:sym typeface="Dosis"/>
              </a:rPr>
              <a:t>introduced</a:t>
            </a:r>
          </a:p>
        </p:txBody>
      </p:sp>
      <p:sp>
        <p:nvSpPr>
          <p:cNvPr id="539" name="Shape 539"/>
          <p:cNvSpPr txBox="1"/>
          <p:nvPr/>
        </p:nvSpPr>
        <p:spPr>
          <a:xfrm>
            <a:off x="3168825" y="3080450"/>
            <a:ext cx="768000" cy="857400"/>
          </a:xfrm>
          <a:prstGeom prst="rect">
            <a:avLst/>
          </a:prstGeom>
          <a:noFill/>
          <a:ln>
            <a:noFill/>
          </a:ln>
        </p:spPr>
        <p:txBody>
          <a:bodyPr lIns="91425" tIns="91425" rIns="91425" bIns="91425" anchor="ctr" anchorCtr="0">
            <a:noAutofit/>
          </a:bodyPr>
          <a:lstStyle/>
          <a:p>
            <a:pPr lvl="0" algn="ctr" rtl="0">
              <a:spcBef>
                <a:spcPts val="0"/>
              </a:spcBef>
              <a:buNone/>
            </a:pPr>
            <a:r>
              <a:rPr lang="en" sz="1200">
                <a:solidFill>
                  <a:srgbClr val="3D4965"/>
                </a:solidFill>
                <a:latin typeface="Dosis"/>
                <a:ea typeface="Dosis"/>
                <a:cs typeface="Dosis"/>
                <a:sym typeface="Dosis"/>
              </a:rPr>
              <a:t>1971</a:t>
            </a:r>
          </a:p>
          <a:p>
            <a:pPr lvl="0" algn="ctr" rtl="0">
              <a:spcBef>
                <a:spcPts val="0"/>
              </a:spcBef>
              <a:buNone/>
            </a:pPr>
            <a:r>
              <a:rPr lang="en" sz="1200">
                <a:solidFill>
                  <a:srgbClr val="3D4965"/>
                </a:solidFill>
                <a:latin typeface="Dosis"/>
                <a:ea typeface="Dosis"/>
                <a:cs typeface="Dosis"/>
                <a:sym typeface="Dosis"/>
              </a:rPr>
              <a:t>first </a:t>
            </a:r>
          </a:p>
          <a:p>
            <a:pPr lvl="0" algn="ctr" rtl="0">
              <a:spcBef>
                <a:spcPts val="0"/>
              </a:spcBef>
              <a:buNone/>
            </a:pPr>
            <a:r>
              <a:rPr lang="en" sz="1200">
                <a:solidFill>
                  <a:srgbClr val="3D4965"/>
                </a:solidFill>
                <a:latin typeface="Dosis"/>
                <a:ea typeface="Dosis"/>
                <a:cs typeface="Dosis"/>
                <a:sym typeface="Dosis"/>
              </a:rPr>
              <a:t>ARPANET</a:t>
            </a:r>
          </a:p>
          <a:p>
            <a:pPr lvl="0" algn="ctr" rtl="0">
              <a:spcBef>
                <a:spcPts val="0"/>
              </a:spcBef>
              <a:buNone/>
            </a:pPr>
            <a:r>
              <a:rPr lang="en" sz="1200">
                <a:solidFill>
                  <a:srgbClr val="3D4965"/>
                </a:solidFill>
                <a:latin typeface="Dosis"/>
                <a:ea typeface="Dosis"/>
                <a:cs typeface="Dosis"/>
                <a:sym typeface="Dosis"/>
              </a:rPr>
              <a:t>email </a:t>
            </a:r>
          </a:p>
          <a:p>
            <a:pPr lvl="0" algn="ctr" rtl="0">
              <a:spcBef>
                <a:spcPts val="0"/>
              </a:spcBef>
              <a:buNone/>
            </a:pPr>
            <a:r>
              <a:rPr lang="en" sz="1200">
                <a:solidFill>
                  <a:srgbClr val="3D4965"/>
                </a:solidFill>
                <a:latin typeface="Dosis"/>
                <a:ea typeface="Dosis"/>
                <a:cs typeface="Dosis"/>
                <a:sym typeface="Dosis"/>
              </a:rPr>
              <a:t>sent</a:t>
            </a:r>
          </a:p>
        </p:txBody>
      </p:sp>
      <p:sp>
        <p:nvSpPr>
          <p:cNvPr id="540" name="Shape 540"/>
          <p:cNvSpPr/>
          <p:nvPr/>
        </p:nvSpPr>
        <p:spPr>
          <a:xfrm rot="10800000" flipH="1">
            <a:off x="7622575" y="1946332"/>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41" name="Shape 541"/>
          <p:cNvSpPr/>
          <p:nvPr/>
        </p:nvSpPr>
        <p:spPr>
          <a:xfrm rot="10800000" flipH="1">
            <a:off x="8419950" y="1946332"/>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42" name="Shape 542"/>
          <p:cNvSpPr/>
          <p:nvPr/>
        </p:nvSpPr>
        <p:spPr>
          <a:xfrm rot="10800000" flipH="1">
            <a:off x="5759150" y="1939007"/>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sp>
        <p:nvSpPr>
          <p:cNvPr id="543" name="Shape 543"/>
          <p:cNvSpPr txBox="1"/>
          <p:nvPr/>
        </p:nvSpPr>
        <p:spPr>
          <a:xfrm>
            <a:off x="8088600" y="2954450"/>
            <a:ext cx="1081800" cy="1503600"/>
          </a:xfrm>
          <a:prstGeom prst="rect">
            <a:avLst/>
          </a:prstGeom>
          <a:noFill/>
          <a:ln>
            <a:noFill/>
          </a:ln>
        </p:spPr>
        <p:txBody>
          <a:bodyPr lIns="91425" tIns="91425" rIns="91425" bIns="91425" anchor="t" anchorCtr="0">
            <a:noAutofit/>
          </a:bodyPr>
          <a:lstStyle/>
          <a:p>
            <a:pPr lvl="0" algn="ctr">
              <a:spcBef>
                <a:spcPts val="0"/>
              </a:spcBef>
              <a:buNone/>
            </a:pPr>
            <a:r>
              <a:rPr lang="en" sz="1200">
                <a:latin typeface="Dosis"/>
                <a:ea typeface="Dosis"/>
                <a:cs typeface="Dosis"/>
                <a:sym typeface="Dosis"/>
              </a:rPr>
              <a:t>2011</a:t>
            </a:r>
          </a:p>
          <a:p>
            <a:pPr lvl="0" algn="ctr">
              <a:spcBef>
                <a:spcPts val="0"/>
              </a:spcBef>
              <a:buNone/>
            </a:pPr>
            <a:r>
              <a:rPr lang="en" sz="1200">
                <a:latin typeface="Dosis"/>
                <a:ea typeface="Dosis"/>
                <a:cs typeface="Dosis"/>
                <a:sym typeface="Dosis"/>
              </a:rPr>
              <a:t>#icanhazPDF</a:t>
            </a:r>
          </a:p>
          <a:p>
            <a:pPr lvl="0" algn="ctr" rtl="0">
              <a:spcBef>
                <a:spcPts val="0"/>
              </a:spcBef>
              <a:buNone/>
            </a:pPr>
            <a:r>
              <a:rPr lang="en" sz="1200">
                <a:latin typeface="Dosis"/>
                <a:ea typeface="Dosis"/>
                <a:cs typeface="Dosis"/>
                <a:sym typeface="Dosis"/>
              </a:rPr>
              <a:t>coined,</a:t>
            </a:r>
            <a:br>
              <a:rPr lang="en" sz="1200">
                <a:latin typeface="Dosis"/>
                <a:ea typeface="Dosis"/>
                <a:cs typeface="Dosis"/>
                <a:sym typeface="Dosis"/>
              </a:rPr>
            </a:br>
            <a:r>
              <a:rPr lang="en" sz="1200">
                <a:latin typeface="Dosis"/>
                <a:ea typeface="Dosis"/>
                <a:cs typeface="Dosis"/>
                <a:sym typeface="Dosis"/>
              </a:rPr>
              <a:t>Sci-Hub</a:t>
            </a:r>
          </a:p>
          <a:p>
            <a:pPr lvl="0" algn="ctr">
              <a:spcBef>
                <a:spcPts val="0"/>
              </a:spcBef>
              <a:buNone/>
            </a:pPr>
            <a:r>
              <a:rPr lang="en" sz="1200">
                <a:latin typeface="Dosis"/>
                <a:ea typeface="Dosis"/>
                <a:cs typeface="Dosis"/>
                <a:sym typeface="Dosis"/>
              </a:rPr>
              <a:t>created</a:t>
            </a:r>
          </a:p>
        </p:txBody>
      </p:sp>
      <p:cxnSp>
        <p:nvCxnSpPr>
          <p:cNvPr id="544" name="Shape 544"/>
          <p:cNvCxnSpPr/>
          <p:nvPr/>
        </p:nvCxnSpPr>
        <p:spPr>
          <a:xfrm>
            <a:off x="8629500" y="2133610"/>
            <a:ext cx="0" cy="876300"/>
          </a:xfrm>
          <a:prstGeom prst="straightConnector1">
            <a:avLst/>
          </a:prstGeom>
          <a:noFill/>
          <a:ln w="19050" cap="flat" cmpd="sng">
            <a:solidFill>
              <a:srgbClr val="3C78D8"/>
            </a:solidFill>
            <a:prstDash val="solid"/>
            <a:round/>
            <a:headEnd type="oval" w="lg" len="lg"/>
            <a:tailEnd type="diamond" w="lg" len="lg"/>
          </a:ln>
        </p:spPr>
      </p:cxnSp>
      <p:sp>
        <p:nvSpPr>
          <p:cNvPr id="545" name="Shape 545"/>
          <p:cNvSpPr txBox="1"/>
          <p:nvPr/>
        </p:nvSpPr>
        <p:spPr>
          <a:xfrm>
            <a:off x="7368475" y="2954450"/>
            <a:ext cx="927300" cy="531900"/>
          </a:xfrm>
          <a:prstGeom prst="rect">
            <a:avLst/>
          </a:prstGeom>
          <a:noFill/>
          <a:ln>
            <a:noFill/>
          </a:ln>
        </p:spPr>
        <p:txBody>
          <a:bodyPr lIns="91425" tIns="91425" rIns="91425" bIns="91425" anchor="t" anchorCtr="0">
            <a:noAutofit/>
          </a:bodyPr>
          <a:lstStyle/>
          <a:p>
            <a:pPr lvl="0" algn="ctr">
              <a:spcBef>
                <a:spcPts val="0"/>
              </a:spcBef>
              <a:buNone/>
            </a:pPr>
            <a:r>
              <a:rPr lang="en" sz="1200">
                <a:latin typeface="Dosis"/>
                <a:ea typeface="Dosis"/>
                <a:cs typeface="Dosis"/>
                <a:sym typeface="Dosis"/>
              </a:rPr>
              <a:t>2009</a:t>
            </a:r>
          </a:p>
          <a:p>
            <a:pPr lvl="0" algn="ctr">
              <a:spcBef>
                <a:spcPts val="0"/>
              </a:spcBef>
              <a:buNone/>
            </a:pPr>
            <a:r>
              <a:rPr lang="en" sz="1200">
                <a:latin typeface="Dosis"/>
                <a:ea typeface="Dosis"/>
                <a:cs typeface="Dosis"/>
                <a:sym typeface="Dosis"/>
              </a:rPr>
              <a:t>r/Scholar</a:t>
            </a:r>
          </a:p>
          <a:p>
            <a:pPr lvl="0" algn="ctr">
              <a:spcBef>
                <a:spcPts val="0"/>
              </a:spcBef>
              <a:buNone/>
            </a:pPr>
            <a:r>
              <a:rPr lang="en" sz="1200">
                <a:latin typeface="Dosis"/>
                <a:ea typeface="Dosis"/>
                <a:cs typeface="Dosis"/>
                <a:sym typeface="Dosis"/>
              </a:rPr>
              <a:t>created</a:t>
            </a:r>
          </a:p>
        </p:txBody>
      </p:sp>
      <p:cxnSp>
        <p:nvCxnSpPr>
          <p:cNvPr id="546" name="Shape 546"/>
          <p:cNvCxnSpPr/>
          <p:nvPr/>
        </p:nvCxnSpPr>
        <p:spPr>
          <a:xfrm>
            <a:off x="7832125" y="2133610"/>
            <a:ext cx="0" cy="876300"/>
          </a:xfrm>
          <a:prstGeom prst="straightConnector1">
            <a:avLst/>
          </a:prstGeom>
          <a:noFill/>
          <a:ln w="19050" cap="flat" cmpd="sng">
            <a:solidFill>
              <a:srgbClr val="3C78D8"/>
            </a:solidFill>
            <a:prstDash val="solid"/>
            <a:round/>
            <a:headEnd type="oval" w="lg" len="lg"/>
            <a:tailEnd type="diamond" w="lg" len="lg"/>
          </a:ln>
        </p:spPr>
      </p:cxnSp>
      <p:sp>
        <p:nvSpPr>
          <p:cNvPr id="547" name="Shape 547"/>
          <p:cNvSpPr txBox="1"/>
          <p:nvPr/>
        </p:nvSpPr>
        <p:spPr>
          <a:xfrm>
            <a:off x="5344400" y="2954450"/>
            <a:ext cx="1247700" cy="1503600"/>
          </a:xfrm>
          <a:prstGeom prst="rect">
            <a:avLst/>
          </a:prstGeom>
          <a:noFill/>
          <a:ln>
            <a:noFill/>
          </a:ln>
        </p:spPr>
        <p:txBody>
          <a:bodyPr lIns="91425" tIns="91425" rIns="91425" bIns="91425" anchor="t" anchorCtr="0">
            <a:noAutofit/>
          </a:bodyPr>
          <a:lstStyle/>
          <a:p>
            <a:pPr lvl="0" algn="ctr">
              <a:spcBef>
                <a:spcPts val="0"/>
              </a:spcBef>
              <a:buNone/>
            </a:pPr>
            <a:r>
              <a:rPr lang="en" sz="1200">
                <a:latin typeface="Dosis"/>
                <a:ea typeface="Dosis"/>
                <a:cs typeface="Dosis"/>
                <a:sym typeface="Dosis"/>
              </a:rPr>
              <a:t>1993</a:t>
            </a:r>
          </a:p>
          <a:p>
            <a:pPr lvl="0" algn="ctr">
              <a:spcBef>
                <a:spcPts val="0"/>
              </a:spcBef>
              <a:buNone/>
            </a:pPr>
            <a:r>
              <a:rPr lang="en" sz="1200">
                <a:latin typeface="Dosis"/>
                <a:ea typeface="Dosis"/>
                <a:cs typeface="Dosis"/>
                <a:sym typeface="Dosis"/>
              </a:rPr>
              <a:t>first web browser </a:t>
            </a:r>
          </a:p>
          <a:p>
            <a:pPr lvl="0" algn="ctr" rtl="0">
              <a:spcBef>
                <a:spcPts val="0"/>
              </a:spcBef>
              <a:buNone/>
            </a:pPr>
            <a:r>
              <a:rPr lang="en" sz="1200">
                <a:latin typeface="Dosis"/>
                <a:ea typeface="Dosis"/>
                <a:cs typeface="Dosis"/>
                <a:sym typeface="Dosis"/>
              </a:rPr>
              <a:t>available for </a:t>
            </a:r>
          </a:p>
          <a:p>
            <a:pPr lvl="0" algn="ctr">
              <a:spcBef>
                <a:spcPts val="0"/>
              </a:spcBef>
              <a:buNone/>
            </a:pPr>
            <a:r>
              <a:rPr lang="en" sz="1200">
                <a:latin typeface="Dosis"/>
                <a:ea typeface="Dosis"/>
                <a:cs typeface="Dosis"/>
                <a:sym typeface="Dosis"/>
              </a:rPr>
              <a:t>Win/Mac</a:t>
            </a:r>
          </a:p>
          <a:p>
            <a:pPr lvl="0" algn="ctr">
              <a:spcBef>
                <a:spcPts val="0"/>
              </a:spcBef>
              <a:buNone/>
            </a:pPr>
            <a:r>
              <a:rPr lang="en" sz="1200">
                <a:latin typeface="Dosis"/>
                <a:ea typeface="Dosis"/>
                <a:cs typeface="Dosis"/>
                <a:sym typeface="Dosis"/>
              </a:rPr>
              <a:t>&amp;</a:t>
            </a:r>
            <a:br>
              <a:rPr lang="en" sz="1200">
                <a:latin typeface="Dosis"/>
                <a:ea typeface="Dosis"/>
                <a:cs typeface="Dosis"/>
                <a:sym typeface="Dosis"/>
              </a:rPr>
            </a:br>
            <a:r>
              <a:rPr lang="en" sz="1200">
                <a:latin typeface="Dosis"/>
                <a:ea typeface="Dosis"/>
                <a:cs typeface="Dosis"/>
                <a:sym typeface="Dosis"/>
              </a:rPr>
              <a:t>PDF specification</a:t>
            </a:r>
          </a:p>
          <a:p>
            <a:pPr lvl="0" algn="ctr">
              <a:spcBef>
                <a:spcPts val="0"/>
              </a:spcBef>
              <a:buNone/>
            </a:pPr>
            <a:r>
              <a:rPr lang="en" sz="1200">
                <a:latin typeface="Dosis"/>
                <a:ea typeface="Dosis"/>
                <a:cs typeface="Dosis"/>
                <a:sym typeface="Dosis"/>
              </a:rPr>
              <a:t>released</a:t>
            </a:r>
          </a:p>
        </p:txBody>
      </p:sp>
      <p:cxnSp>
        <p:nvCxnSpPr>
          <p:cNvPr id="548" name="Shape 548"/>
          <p:cNvCxnSpPr/>
          <p:nvPr/>
        </p:nvCxnSpPr>
        <p:spPr>
          <a:xfrm>
            <a:off x="5968700" y="2133610"/>
            <a:ext cx="0" cy="876300"/>
          </a:xfrm>
          <a:prstGeom prst="straightConnector1">
            <a:avLst/>
          </a:prstGeom>
          <a:noFill/>
          <a:ln w="19050" cap="flat" cmpd="sng">
            <a:solidFill>
              <a:srgbClr val="3C78D8"/>
            </a:solidFill>
            <a:prstDash val="solid"/>
            <a:round/>
            <a:headEnd type="oval" w="lg" len="lg"/>
            <a:tailEnd type="diamond" w="lg" len="lg"/>
          </a:ln>
        </p:spPr>
      </p:cxnSp>
      <p:sp>
        <p:nvSpPr>
          <p:cNvPr id="549" name="Shape 549"/>
          <p:cNvSpPr/>
          <p:nvPr/>
        </p:nvSpPr>
        <p:spPr>
          <a:xfrm rot="10800000" flipH="1">
            <a:off x="6902150" y="1939007"/>
            <a:ext cx="419100" cy="419400"/>
          </a:xfrm>
          <a:prstGeom prst="donut">
            <a:avLst>
              <a:gd name="adj" fmla="val 24108"/>
            </a:avLst>
          </a:prstGeom>
          <a:solidFill>
            <a:srgbClr val="3C78D8"/>
          </a:solidFill>
          <a:ln>
            <a:noFill/>
          </a:ln>
        </p:spPr>
        <p:txBody>
          <a:bodyPr lIns="91425" tIns="91425" rIns="91425" bIns="91425" anchor="ctr" anchorCtr="0">
            <a:noAutofit/>
          </a:bodyPr>
          <a:lstStyle/>
          <a:p>
            <a:pPr lvl="0">
              <a:spcBef>
                <a:spcPts val="0"/>
              </a:spcBef>
              <a:buNone/>
            </a:pPr>
            <a:endParaRPr/>
          </a:p>
        </p:txBody>
      </p:sp>
      <p:cxnSp>
        <p:nvCxnSpPr>
          <p:cNvPr id="550" name="Shape 550"/>
          <p:cNvCxnSpPr/>
          <p:nvPr/>
        </p:nvCxnSpPr>
        <p:spPr>
          <a:xfrm>
            <a:off x="7111700" y="2133610"/>
            <a:ext cx="0" cy="876300"/>
          </a:xfrm>
          <a:prstGeom prst="straightConnector1">
            <a:avLst/>
          </a:prstGeom>
          <a:noFill/>
          <a:ln w="19050" cap="flat" cmpd="sng">
            <a:solidFill>
              <a:srgbClr val="3C78D8"/>
            </a:solidFill>
            <a:prstDash val="solid"/>
            <a:round/>
            <a:headEnd type="oval" w="lg" len="lg"/>
            <a:tailEnd type="diamond" w="lg" len="lg"/>
          </a:ln>
        </p:spPr>
      </p:cxnSp>
      <p:sp>
        <p:nvSpPr>
          <p:cNvPr id="551" name="Shape 551"/>
          <p:cNvSpPr txBox="1"/>
          <p:nvPr/>
        </p:nvSpPr>
        <p:spPr>
          <a:xfrm>
            <a:off x="6682675" y="2954450"/>
            <a:ext cx="927300" cy="531900"/>
          </a:xfrm>
          <a:prstGeom prst="rect">
            <a:avLst/>
          </a:prstGeom>
          <a:noFill/>
          <a:ln>
            <a:noFill/>
          </a:ln>
        </p:spPr>
        <p:txBody>
          <a:bodyPr lIns="91425" tIns="91425" rIns="91425" bIns="91425" anchor="t" anchorCtr="0">
            <a:noAutofit/>
          </a:bodyPr>
          <a:lstStyle/>
          <a:p>
            <a:pPr lvl="0" algn="ctr" rtl="0">
              <a:spcBef>
                <a:spcPts val="0"/>
              </a:spcBef>
              <a:buNone/>
            </a:pPr>
            <a:r>
              <a:rPr lang="en" sz="1200">
                <a:latin typeface="Dosis"/>
                <a:ea typeface="Dosis"/>
                <a:cs typeface="Dosis"/>
                <a:sym typeface="Dosis"/>
              </a:rPr>
              <a:t>2004</a:t>
            </a:r>
          </a:p>
          <a:p>
            <a:pPr lvl="0" algn="ctr" rtl="0">
              <a:spcBef>
                <a:spcPts val="0"/>
              </a:spcBef>
              <a:buNone/>
            </a:pPr>
            <a:r>
              <a:rPr lang="en" sz="1200">
                <a:latin typeface="Dosis"/>
                <a:ea typeface="Dosis"/>
                <a:cs typeface="Dosis"/>
                <a:sym typeface="Dosis"/>
              </a:rPr>
              <a:t>Library.nu,</a:t>
            </a:r>
            <a:br>
              <a:rPr lang="en" sz="1200">
                <a:latin typeface="Dosis"/>
                <a:ea typeface="Dosis"/>
                <a:cs typeface="Dosis"/>
                <a:sym typeface="Dosis"/>
              </a:rPr>
            </a:br>
            <a:r>
              <a:rPr lang="en" sz="1200">
                <a:latin typeface="Dosis"/>
                <a:ea typeface="Dosis"/>
                <a:cs typeface="Dosis"/>
                <a:sym typeface="Dosis"/>
              </a:rPr>
              <a:t>LibGen</a:t>
            </a:r>
          </a:p>
          <a:p>
            <a:pPr lvl="0" algn="ctr" rtl="0">
              <a:spcBef>
                <a:spcPts val="0"/>
              </a:spcBef>
              <a:buNone/>
            </a:pPr>
            <a:r>
              <a:rPr lang="en" sz="1200">
                <a:latin typeface="Dosis"/>
                <a:ea typeface="Dosis"/>
                <a:cs typeface="Dosis"/>
                <a:sym typeface="Dosis"/>
              </a:rPr>
              <a:t>predecessor,</a:t>
            </a:r>
          </a:p>
          <a:p>
            <a:pPr lvl="0" algn="ctr" rtl="0">
              <a:spcBef>
                <a:spcPts val="0"/>
              </a:spcBef>
              <a:buNone/>
            </a:pPr>
            <a:r>
              <a:rPr lang="en" sz="1200">
                <a:latin typeface="Dosis"/>
                <a:ea typeface="Dosis"/>
                <a:cs typeface="Dosis"/>
                <a:sym typeface="Dosis"/>
              </a:rPr>
              <a:t>created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a:t>“I live in Chile and access to the literature (at least certain parts) is extremely patchy.”</a:t>
            </a:r>
          </a:p>
        </p:txBody>
      </p:sp>
      <p:sp>
        <p:nvSpPr>
          <p:cNvPr id="754" name="Shape 754"/>
          <p:cNvSpPr txBox="1"/>
          <p:nvPr/>
        </p:nvSpPr>
        <p:spPr>
          <a:xfrm>
            <a:off x="0" y="4750825"/>
            <a:ext cx="8190600" cy="392700"/>
          </a:xfrm>
          <a:prstGeom prst="rect">
            <a:avLst/>
          </a:prstGeom>
          <a:noFill/>
          <a:ln>
            <a:noFill/>
          </a:ln>
        </p:spPr>
        <p:txBody>
          <a:bodyPr lIns="91425" tIns="91425" rIns="91425" bIns="91425" anchor="t" anchorCtr="0">
            <a:noAutofit/>
          </a:bodyPr>
          <a:lstStyle/>
          <a:p>
            <a:pPr lvl="0" rtl="0">
              <a:spcBef>
                <a:spcPts val="0"/>
              </a:spcBef>
              <a:buNone/>
            </a:pPr>
            <a:r>
              <a:rPr lang="en"/>
              <a:t>Source: Data collected for, though not published in, Gardner and Gardner, 2017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aphicFrame>
        <p:nvGraphicFramePr>
          <p:cNvPr id="759" name="Shape 759"/>
          <p:cNvGraphicFramePr/>
          <p:nvPr/>
        </p:nvGraphicFramePr>
        <p:xfrm>
          <a:off x="952500" y="1513087"/>
          <a:ext cx="3000000" cy="3000000"/>
        </p:xfrm>
        <a:graphic>
          <a:graphicData uri="http://schemas.openxmlformats.org/drawingml/2006/table">
            <a:tbl>
              <a:tblPr>
                <a:noFill/>
                <a:tableStyleId>{79FE06AA-2288-483A-9ABD-0D4B6074D74B}</a:tableStyleId>
              </a:tblPr>
              <a:tblGrid>
                <a:gridCol w="2980625"/>
                <a:gridCol w="2980625"/>
              </a:tblGrid>
              <a:tr h="384150">
                <a:tc gridSpan="2">
                  <a:txBody>
                    <a:bodyPr/>
                    <a:lstStyle/>
                    <a:p>
                      <a:pPr lvl="0" algn="ctr" rtl="0">
                        <a:spcBef>
                          <a:spcPts val="0"/>
                        </a:spcBef>
                        <a:buClr>
                          <a:schemeClr val="dk1"/>
                        </a:buClr>
                        <a:buSzPct val="78571"/>
                        <a:buFont typeface="Arial"/>
                        <a:buNone/>
                      </a:pPr>
                      <a:r>
                        <a:rPr lang="en" u="sng">
                          <a:solidFill>
                            <a:schemeClr val="dk1"/>
                          </a:solidFill>
                          <a:latin typeface="Dosis"/>
                          <a:ea typeface="Dosis"/>
                          <a:cs typeface="Dosis"/>
                          <a:sym typeface="Dosis"/>
                        </a:rPr>
                        <a:t>Motivations for obtaining materials</a:t>
                      </a:r>
                      <a:r>
                        <a:rPr lang="en">
                          <a:solidFill>
                            <a:schemeClr val="dk1"/>
                          </a:solidFill>
                          <a:latin typeface="Dosis"/>
                          <a:ea typeface="Dosis"/>
                          <a:cs typeface="Dosis"/>
                          <a:sym typeface="Dosis"/>
                        </a:rPr>
                        <a:t> </a:t>
                      </a:r>
                    </a:p>
                  </a:txBody>
                  <a:tcPr marL="91425" marR="91425" marT="91425" marB="91425">
                    <a:solidFill>
                      <a:srgbClr val="CFE2F3"/>
                    </a:solidFill>
                  </a:tcPr>
                </a:tc>
                <a:tc hMerge="1">
                  <a:txBody>
                    <a:bodyPr/>
                    <a:lstStyle/>
                    <a:p>
                      <a:endParaRPr lang="en-US"/>
                    </a:p>
                  </a:txBody>
                  <a:tcPr/>
                </a:tc>
              </a:tr>
              <a:tr h="421450">
                <a:tc>
                  <a:txBody>
                    <a:bodyPr/>
                    <a:lstStyle/>
                    <a:p>
                      <a:pPr lvl="0" algn="ctr" rtl="0">
                        <a:lnSpc>
                          <a:spcPct val="115000"/>
                        </a:lnSpc>
                        <a:spcBef>
                          <a:spcPts val="0"/>
                        </a:spcBef>
                        <a:buClr>
                          <a:schemeClr val="dk1"/>
                        </a:buClr>
                        <a:buSzPct val="78571"/>
                        <a:buFont typeface="Arial"/>
                        <a:buNone/>
                      </a:pPr>
                      <a:r>
                        <a:rPr lang="en" b="1">
                          <a:solidFill>
                            <a:schemeClr val="dk1"/>
                          </a:solidFill>
                          <a:latin typeface="Dosis"/>
                          <a:ea typeface="Dosis"/>
                          <a:cs typeface="Dosis"/>
                          <a:sym typeface="Dosis"/>
                        </a:rPr>
                        <a:t>Themes</a:t>
                      </a:r>
                    </a:p>
                  </a:txBody>
                  <a:tcPr marL="91425" marR="91425" marT="91425" marB="91425">
                    <a:solidFill>
                      <a:srgbClr val="1155CC">
                        <a:alpha val="49620"/>
                      </a:srgbClr>
                    </a:solidFill>
                  </a:tcPr>
                </a:tc>
                <a:tc>
                  <a:txBody>
                    <a:bodyPr/>
                    <a:lstStyle/>
                    <a:p>
                      <a:pPr lvl="0" algn="ctr" rtl="0">
                        <a:lnSpc>
                          <a:spcPct val="115000"/>
                        </a:lnSpc>
                        <a:spcBef>
                          <a:spcPts val="0"/>
                        </a:spcBef>
                        <a:buClr>
                          <a:schemeClr val="dk1"/>
                        </a:buClr>
                        <a:buSzPct val="78571"/>
                        <a:buFont typeface="Arial"/>
                        <a:buNone/>
                      </a:pPr>
                      <a:r>
                        <a:rPr lang="en" b="1">
                          <a:solidFill>
                            <a:schemeClr val="dk1"/>
                          </a:solidFill>
                          <a:latin typeface="Dosis"/>
                          <a:ea typeface="Dosis"/>
                          <a:cs typeface="Dosis"/>
                          <a:sym typeface="Dosis"/>
                        </a:rPr>
                        <a:t>Number of Responses</a:t>
                      </a:r>
                    </a:p>
                  </a:txBody>
                  <a:tcPr marL="91425" marR="91425" marT="91425" marB="91425">
                    <a:solidFill>
                      <a:srgbClr val="1155CC">
                        <a:alpha val="49620"/>
                      </a:srgbClr>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Access</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76</a:t>
                      </a:r>
                    </a:p>
                  </a:txBody>
                  <a:tcPr marL="91425" marR="91425" marT="91425" marB="91425">
                    <a:solidFill>
                      <a:srgbClr val="FFFFFF"/>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Speed</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63</a:t>
                      </a:r>
                    </a:p>
                  </a:txBody>
                  <a:tcPr marL="91425" marR="91425" marT="91425" marB="91425">
                    <a:solidFill>
                      <a:srgbClr val="FFFFFF"/>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User Experience</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48</a:t>
                      </a:r>
                    </a:p>
                  </a:txBody>
                  <a:tcPr marL="91425" marR="91425" marT="91425" marB="91425">
                    <a:solidFill>
                      <a:srgbClr val="FFFFFF"/>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Cost</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32</a:t>
                      </a:r>
                    </a:p>
                  </a:txBody>
                  <a:tcPr marL="91425" marR="91425" marT="91425" marB="91425">
                    <a:solidFill>
                      <a:srgbClr val="FFFFFF"/>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Other</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12</a:t>
                      </a:r>
                    </a:p>
                  </a:txBody>
                  <a:tcPr marL="91425" marR="91425" marT="91425" marB="91425">
                    <a:solidFill>
                      <a:srgbClr val="FFFFFF"/>
                    </a:solidFill>
                  </a:tcPr>
                </a:tc>
              </a:tr>
              <a:tr h="421450">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Ideology</a:t>
                      </a:r>
                    </a:p>
                  </a:txBody>
                  <a:tcPr marL="91425" marR="91425" marT="91425" marB="91425">
                    <a:solidFill>
                      <a:srgbClr val="FFFFFF"/>
                    </a:solidFill>
                  </a:tcPr>
                </a:tc>
                <a:tc>
                  <a:txBody>
                    <a:bodyPr/>
                    <a:lstStyle/>
                    <a:p>
                      <a:pPr lvl="0" algn="ctr" rtl="0">
                        <a:lnSpc>
                          <a:spcPct val="115000"/>
                        </a:lnSpc>
                        <a:spcBef>
                          <a:spcPts val="0"/>
                        </a:spcBef>
                        <a:buClr>
                          <a:schemeClr val="dk1"/>
                        </a:buClr>
                        <a:buSzPct val="78571"/>
                        <a:buFont typeface="Arial"/>
                        <a:buNone/>
                      </a:pPr>
                      <a:r>
                        <a:rPr lang="en">
                          <a:solidFill>
                            <a:schemeClr val="dk1"/>
                          </a:solidFill>
                          <a:latin typeface="Dosis"/>
                          <a:ea typeface="Dosis"/>
                          <a:cs typeface="Dosis"/>
                          <a:sym typeface="Dosis"/>
                        </a:rPr>
                        <a:t>11</a:t>
                      </a:r>
                    </a:p>
                  </a:txBody>
                  <a:tcPr marL="91425" marR="91425" marT="91425" marB="91425">
                    <a:solidFill>
                      <a:srgbClr val="FFFFFF"/>
                    </a:solidFill>
                  </a:tcPr>
                </a:tc>
              </a:tr>
            </a:tbl>
          </a:graphicData>
        </a:graphic>
      </p:graphicFrame>
      <p:sp>
        <p:nvSpPr>
          <p:cNvPr id="760" name="Shape 760"/>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the demand side</a:t>
            </a:r>
          </a:p>
        </p:txBody>
      </p:sp>
      <p:sp>
        <p:nvSpPr>
          <p:cNvPr id="761" name="Shape 761"/>
          <p:cNvSpPr txBox="1"/>
          <p:nvPr/>
        </p:nvSpPr>
        <p:spPr>
          <a:xfrm>
            <a:off x="0" y="4740050"/>
            <a:ext cx="7825500" cy="403500"/>
          </a:xfrm>
          <a:prstGeom prst="rect">
            <a:avLst/>
          </a:prstGeom>
          <a:noFill/>
          <a:ln>
            <a:noFill/>
          </a:ln>
        </p:spPr>
        <p:txBody>
          <a:bodyPr lIns="91425" tIns="91425" rIns="91425" bIns="91425" anchor="t" anchorCtr="0">
            <a:noAutofit/>
          </a:bodyPr>
          <a:lstStyle/>
          <a:p>
            <a:pPr lvl="0" rtl="0">
              <a:spcBef>
                <a:spcPts val="0"/>
              </a:spcBef>
              <a:buNone/>
            </a:pPr>
            <a:r>
              <a:rPr lang="en"/>
              <a:t>Source: Table from Gardner and Gardner, 2017</a:t>
            </a:r>
            <a:br>
              <a:rPr lang="en"/>
            </a:br>
            <a:endParaRPr lang="en"/>
          </a:p>
        </p:txBody>
      </p:sp>
      <p:sp>
        <p:nvSpPr>
          <p:cNvPr id="762" name="Shape 762"/>
          <p:cNvSpPr txBox="1"/>
          <p:nvPr/>
        </p:nvSpPr>
        <p:spPr>
          <a:xfrm>
            <a:off x="887250" y="1082425"/>
            <a:ext cx="6051000" cy="548400"/>
          </a:xfrm>
          <a:prstGeom prst="rect">
            <a:avLst/>
          </a:prstGeom>
          <a:noFill/>
          <a:ln>
            <a:noFill/>
          </a:ln>
        </p:spPr>
        <p:txBody>
          <a:bodyPr lIns="91425" tIns="91425" rIns="91425" bIns="91425" anchor="t" anchorCtr="0">
            <a:noAutofit/>
          </a:bodyPr>
          <a:lstStyle/>
          <a:p>
            <a:pPr lvl="0">
              <a:spcBef>
                <a:spcPts val="0"/>
              </a:spcBef>
              <a:buNone/>
            </a:pPr>
            <a:r>
              <a:rPr lang="en">
                <a:latin typeface="Dosis"/>
                <a:ea typeface="Dosis"/>
                <a:cs typeface="Dosis"/>
                <a:sym typeface="Dosis"/>
              </a:rPr>
              <a:t>Q: “Why do you use r/Scholar, #icanhazpdf, or BitTorrent, to obtain materials?”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the supply side</a:t>
            </a:r>
          </a:p>
        </p:txBody>
      </p:sp>
      <p:sp>
        <p:nvSpPr>
          <p:cNvPr id="768" name="Shape 768"/>
          <p:cNvSpPr txBox="1">
            <a:spLocks noGrp="1"/>
          </p:cNvSpPr>
          <p:nvPr>
            <p:ph type="body" idx="1"/>
          </p:nvPr>
        </p:nvSpPr>
        <p:spPr>
          <a:xfrm>
            <a:off x="747925" y="1053050"/>
            <a:ext cx="6721200" cy="3680400"/>
          </a:xfrm>
          <a:prstGeom prst="rect">
            <a:avLst/>
          </a:prstGeom>
        </p:spPr>
        <p:txBody>
          <a:bodyPr lIns="91425" tIns="91425" rIns="91425" bIns="91425" anchor="t" anchorCtr="0">
            <a:noAutofit/>
          </a:bodyPr>
          <a:lstStyle/>
          <a:p>
            <a:pPr lvl="0">
              <a:spcBef>
                <a:spcPts val="0"/>
              </a:spcBef>
              <a:buNone/>
            </a:pPr>
            <a:r>
              <a:rPr lang="en" sz="1400"/>
              <a:t>“I generally do 2:1 (I give 2 articles the same day I ask for one). I presuppose if I want to receive eventually, I also have to give to maintain community alive” (Categorized for Reciprocity and Community)</a:t>
            </a:r>
            <a:br>
              <a:rPr lang="en" sz="1400"/>
            </a:br>
            <a:r>
              <a:rPr lang="en" sz="1400"/>
              <a:t> </a:t>
            </a:r>
            <a:br>
              <a:rPr lang="en" sz="1400"/>
            </a:br>
            <a:r>
              <a:rPr lang="en" sz="1400"/>
              <a:t>“My own research would not have been possible without help from these caring, sharing communities. Thus it is natural and right that I should give help back to others in need of access to research literature.  The legacy academic publishers (e.g. Elsevier, Wiley, Taylor &amp; Francis, NPG, Springer...) make billions from actively restricting access to research - this kind of civil disobedience is an inevitable and logical response to such ruthless monopolists.”  (Categorized for Reciprocity and Ideology/Civil Disobedience)</a:t>
            </a:r>
            <a:br>
              <a:rPr lang="en" sz="1400"/>
            </a:br>
            <a:r>
              <a:rPr lang="en" sz="1400"/>
              <a:t> </a:t>
            </a:r>
            <a:br>
              <a:rPr lang="en" sz="1400"/>
            </a:br>
            <a:r>
              <a:rPr lang="en" sz="1400"/>
              <a:t>“If you're gonna take, you should give, too, right? Also, I'm a librarian at an academic institution. In the past, as part of my reference shift, I would go through /r/scholar requests and check them against my library's full-text access, filling as many as I could within those time periods. I viewed this as continuing my role to help provide access and furthering the research of others.”  (Categorized for Reciprocity and Ideology/Civil Disobedience)</a:t>
            </a:r>
            <a:r>
              <a:rPr lang="en" sz="1200"/>
              <a:t/>
            </a:r>
            <a:br>
              <a:rPr lang="en" sz="1200"/>
            </a:br>
            <a:endParaRPr lang="en" sz="1200"/>
          </a:p>
        </p:txBody>
      </p:sp>
      <p:sp>
        <p:nvSpPr>
          <p:cNvPr id="769" name="Shape 769"/>
          <p:cNvSpPr txBox="1"/>
          <p:nvPr/>
        </p:nvSpPr>
        <p:spPr>
          <a:xfrm>
            <a:off x="0" y="4740050"/>
            <a:ext cx="7825500" cy="403500"/>
          </a:xfrm>
          <a:prstGeom prst="rect">
            <a:avLst/>
          </a:prstGeom>
          <a:noFill/>
          <a:ln>
            <a:noFill/>
          </a:ln>
        </p:spPr>
        <p:txBody>
          <a:bodyPr lIns="91425" tIns="91425" rIns="91425" bIns="91425" anchor="t" anchorCtr="0">
            <a:noAutofit/>
          </a:bodyPr>
          <a:lstStyle/>
          <a:p>
            <a:pPr lvl="0" rtl="0">
              <a:spcBef>
                <a:spcPts val="0"/>
              </a:spcBef>
              <a:buClr>
                <a:srgbClr val="000000"/>
              </a:buClr>
              <a:buFont typeface="Arial"/>
              <a:buNone/>
            </a:pPr>
            <a:r>
              <a:rPr lang="en"/>
              <a:t>Source: Gardner and Gardner, 2017. Q: Why do you use … to provide materials? </a:t>
            </a:r>
            <a:br>
              <a:rPr lang="en"/>
            </a:br>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747925" y="225025"/>
            <a:ext cx="7154100" cy="857400"/>
          </a:xfrm>
          <a:prstGeom prst="rect">
            <a:avLst/>
          </a:prstGeom>
        </p:spPr>
        <p:txBody>
          <a:bodyPr lIns="91425" tIns="91425" rIns="91425" bIns="91425" anchor="b" anchorCtr="0">
            <a:noAutofit/>
          </a:bodyPr>
          <a:lstStyle/>
          <a:p>
            <a:pPr lvl="0">
              <a:spcBef>
                <a:spcPts val="0"/>
              </a:spcBef>
              <a:buNone/>
            </a:pPr>
            <a:r>
              <a:rPr lang="en"/>
              <a:t>Crowdsourcing: thoughts on ToS/copyright</a:t>
            </a:r>
          </a:p>
        </p:txBody>
      </p:sp>
      <p:sp>
        <p:nvSpPr>
          <p:cNvPr id="775" name="Shape 775"/>
          <p:cNvSpPr txBox="1">
            <a:spLocks noGrp="1"/>
          </p:cNvSpPr>
          <p:nvPr>
            <p:ph type="body" idx="1"/>
          </p:nvPr>
        </p:nvSpPr>
        <p:spPr>
          <a:xfrm>
            <a:off x="747925" y="1082425"/>
            <a:ext cx="6975300" cy="3743700"/>
          </a:xfrm>
          <a:prstGeom prst="rect">
            <a:avLst/>
          </a:prstGeom>
        </p:spPr>
        <p:txBody>
          <a:bodyPr lIns="91425" tIns="91425" rIns="91425" bIns="91425" anchor="t" anchorCtr="0">
            <a:noAutofit/>
          </a:bodyPr>
          <a:lstStyle/>
          <a:p>
            <a:pPr lvl="0">
              <a:spcBef>
                <a:spcPts val="0"/>
              </a:spcBef>
              <a:buNone/>
            </a:pPr>
            <a:r>
              <a:rPr lang="en" sz="1400"/>
              <a:t>Q: What are your views regarding the potential violation of copyright or a database’s terms of service that may occur by using r/Scholar, Torrents, or #icanhazPDF?</a:t>
            </a:r>
          </a:p>
          <a:p>
            <a:pPr lvl="0">
              <a:spcBef>
                <a:spcPts val="0"/>
              </a:spcBef>
              <a:buNone/>
            </a:pPr>
            <a:r>
              <a:rPr lang="en" sz="1400"/>
              <a:t>-----------------------------------------------------------------------------------------</a:t>
            </a:r>
          </a:p>
          <a:p>
            <a:pPr lvl="0">
              <a:spcBef>
                <a:spcPts val="0"/>
              </a:spcBef>
              <a:buNone/>
            </a:pPr>
            <a:r>
              <a:rPr lang="en" sz="1400"/>
              <a:t>“Meh. we're hardly breaking a multi-billion dollar industry. They'll be fine.” (Categorized for Don’t care)</a:t>
            </a:r>
          </a:p>
          <a:p>
            <a:pPr lvl="0">
              <a:spcBef>
                <a:spcPts val="0"/>
              </a:spcBef>
              <a:buNone/>
            </a:pPr>
            <a:r>
              <a:rPr lang="en" sz="1400"/>
              <a:t/>
            </a:r>
            <a:br>
              <a:rPr lang="en" sz="1400"/>
            </a:br>
            <a:r>
              <a:rPr lang="en" sz="1400"/>
              <a:t>“I would GLADLY publish my own data for free if there was an easy way to, but my PI and a majority of others maybe don't feel the same way. Yet, they accept these papers I get through r/scholar with no regrets. Data should be free, and putting copyright on data to lock it away is disgusting.” (Categorized for Information should be free)</a:t>
            </a:r>
            <a:br>
              <a:rPr lang="en" sz="1400"/>
            </a:br>
            <a:endParaRPr lang="en" sz="1400"/>
          </a:p>
          <a:p>
            <a:pPr lvl="0">
              <a:spcBef>
                <a:spcPts val="0"/>
              </a:spcBef>
              <a:buNone/>
            </a:pPr>
            <a:r>
              <a:rPr lang="en" sz="1400"/>
              <a:t>“If the companies didn't suck (especially since I'm generating the content and acting as a reviewer for others' content, yet still don't get access) I might not feel bad. /  / I mean, seriously, my institute's library doesn't even have a subscription to some of major journals in my field we publish in regularly. I've wound up using Reddit Scholar as a faster way of getting /my own/ articles.” (Categorized for Animus towards publishers)</a:t>
            </a:r>
            <a:br>
              <a:rPr lang="en" sz="1400"/>
            </a:br>
            <a:endParaRPr lang="en" sz="1400"/>
          </a:p>
        </p:txBody>
      </p:sp>
      <p:sp>
        <p:nvSpPr>
          <p:cNvPr id="776" name="Shape 776"/>
          <p:cNvSpPr txBox="1"/>
          <p:nvPr/>
        </p:nvSpPr>
        <p:spPr>
          <a:xfrm>
            <a:off x="0" y="4740050"/>
            <a:ext cx="7825500" cy="403500"/>
          </a:xfrm>
          <a:prstGeom prst="rect">
            <a:avLst/>
          </a:prstGeom>
          <a:noFill/>
          <a:ln>
            <a:noFill/>
          </a:ln>
        </p:spPr>
        <p:txBody>
          <a:bodyPr lIns="91425" tIns="91425" rIns="91425" bIns="91425" anchor="t" anchorCtr="0">
            <a:noAutofit/>
          </a:bodyPr>
          <a:lstStyle/>
          <a:p>
            <a:pPr lvl="0" rtl="0">
              <a:spcBef>
                <a:spcPts val="0"/>
              </a:spcBef>
              <a:buNone/>
            </a:pPr>
            <a:r>
              <a:rPr lang="en"/>
              <a:t>Source: Gardner and Gardner, 2017</a:t>
            </a:r>
            <a:br>
              <a:rPr lang="en"/>
            </a:br>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Sci-Hub - reason and use</a:t>
            </a:r>
          </a:p>
        </p:txBody>
      </p:sp>
      <p:sp>
        <p:nvSpPr>
          <p:cNvPr id="782" name="Shape 782"/>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lvl="0">
              <a:spcBef>
                <a:spcPts val="0"/>
              </a:spcBef>
              <a:buNone/>
            </a:pPr>
            <a:endParaRPr/>
          </a:p>
        </p:txBody>
      </p:sp>
      <p:pic>
        <p:nvPicPr>
          <p:cNvPr id="783" name="Shape 783" title="Have you used Sci-Hub, and if so, how often? by Primary reason for use"/>
          <p:cNvPicPr preferRelativeResize="0"/>
          <p:nvPr/>
        </p:nvPicPr>
        <p:blipFill>
          <a:blip r:embed="rId3">
            <a:alphaModFix/>
          </a:blip>
          <a:stretch>
            <a:fillRect/>
          </a:stretch>
        </p:blipFill>
        <p:spPr>
          <a:xfrm>
            <a:off x="747925" y="1082425"/>
            <a:ext cx="6301275" cy="3831200"/>
          </a:xfrm>
          <a:prstGeom prst="rect">
            <a:avLst/>
          </a:prstGeom>
          <a:noFill/>
          <a:ln>
            <a:noFill/>
          </a:ln>
        </p:spPr>
      </p:pic>
      <p:sp>
        <p:nvSpPr>
          <p:cNvPr id="784" name="Shape 784"/>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Results of cross-tab analysis on unpublished data from Travis, 2016</a:t>
            </a:r>
            <a:br>
              <a:rPr lang="en"/>
            </a:br>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pic>
        <p:nvPicPr>
          <p:cNvPr id="789" name="Shape 789" title="What’s the primary reason you use Sci-Hub? by Age"/>
          <p:cNvPicPr preferRelativeResize="0"/>
          <p:nvPr/>
        </p:nvPicPr>
        <p:blipFill>
          <a:blip r:embed="rId3">
            <a:alphaModFix/>
          </a:blip>
          <a:stretch>
            <a:fillRect/>
          </a:stretch>
        </p:blipFill>
        <p:spPr>
          <a:xfrm>
            <a:off x="747925" y="1082425"/>
            <a:ext cx="6398675" cy="3934524"/>
          </a:xfrm>
          <a:prstGeom prst="rect">
            <a:avLst/>
          </a:prstGeom>
          <a:noFill/>
          <a:ln>
            <a:noFill/>
          </a:ln>
        </p:spPr>
      </p:pic>
      <p:sp>
        <p:nvSpPr>
          <p:cNvPr id="790" name="Shape 790"/>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Sci-Hub - age and reason</a:t>
            </a:r>
          </a:p>
        </p:txBody>
      </p:sp>
      <p:sp>
        <p:nvSpPr>
          <p:cNvPr id="791" name="Shape 791"/>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Results of cross-tab analysis on unpublished data from Travis, 2016</a:t>
            </a:r>
            <a:br>
              <a:rPr lang="en"/>
            </a:br>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Shape 79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Sci-Hub - “Other” response anecdotes </a:t>
            </a:r>
          </a:p>
        </p:txBody>
      </p:sp>
      <p:sp>
        <p:nvSpPr>
          <p:cNvPr id="797" name="Shape 797"/>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342900" rtl="0">
              <a:spcBef>
                <a:spcPts val="0"/>
              </a:spcBef>
              <a:buSzPct val="100000"/>
            </a:pPr>
            <a:r>
              <a:rPr lang="en" sz="1800"/>
              <a:t>“As a last resource, if I don't have access and If any of my colleagues around the world can manage to get access and provide me the article.”</a:t>
            </a:r>
          </a:p>
          <a:p>
            <a:pPr marL="457200" lvl="0" indent="-342900" rtl="0">
              <a:spcBef>
                <a:spcPts val="0"/>
              </a:spcBef>
              <a:buSzPct val="100000"/>
            </a:pPr>
            <a:r>
              <a:rPr lang="en" sz="1800"/>
              <a:t>“I haven't... but I think the publishers are killing the goose that lays the golden egg by charging too much... people will (and have) found another way.  If they made it more affordable, it would be easier for people to just pay it and go on than find a way to steal it.”</a:t>
            </a:r>
          </a:p>
          <a:p>
            <a:pPr marL="457200" lvl="0" indent="-342900">
              <a:spcBef>
                <a:spcPts val="0"/>
              </a:spcBef>
              <a:buSzPct val="100000"/>
            </a:pPr>
            <a:r>
              <a:rPr lang="en" sz="1800"/>
              <a:t>“I am a librarian who believes in Open Access and have used SciHub to obtain papers for students that our University library does not have access to.”</a:t>
            </a:r>
          </a:p>
        </p:txBody>
      </p:sp>
      <p:sp>
        <p:nvSpPr>
          <p:cNvPr id="798" name="Shape 798"/>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Unpublished data from Travis, 2016</a:t>
            </a:r>
            <a:br>
              <a:rPr lang="en"/>
            </a:br>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a:spLocks noGrp="1"/>
          </p:cNvSpPr>
          <p:nvPr>
            <p:ph type="title"/>
          </p:nvPr>
        </p:nvSpPr>
        <p:spPr>
          <a:xfrm>
            <a:off x="747925" y="225025"/>
            <a:ext cx="8396100" cy="857400"/>
          </a:xfrm>
          <a:prstGeom prst="rect">
            <a:avLst/>
          </a:prstGeom>
        </p:spPr>
        <p:txBody>
          <a:bodyPr lIns="91425" tIns="91425" rIns="91425" bIns="91425" anchor="b" anchorCtr="0">
            <a:noAutofit/>
          </a:bodyPr>
          <a:lstStyle/>
          <a:p>
            <a:pPr lvl="0">
              <a:spcBef>
                <a:spcPts val="0"/>
              </a:spcBef>
              <a:buNone/>
            </a:pPr>
            <a:r>
              <a:rPr lang="en"/>
              <a:t>Do you think SciHub will disrupt the traditional science publishing industry?</a:t>
            </a:r>
          </a:p>
        </p:txBody>
      </p:sp>
      <p:pic>
        <p:nvPicPr>
          <p:cNvPr id="804" name="Shape 804" title="Yes n=6677"/>
          <p:cNvPicPr preferRelativeResize="0"/>
          <p:nvPr/>
        </p:nvPicPr>
        <p:blipFill>
          <a:blip r:embed="rId3">
            <a:alphaModFix/>
          </a:blip>
          <a:stretch>
            <a:fillRect/>
          </a:stretch>
        </p:blipFill>
        <p:spPr>
          <a:xfrm>
            <a:off x="0" y="1768223"/>
            <a:ext cx="5015800" cy="3101449"/>
          </a:xfrm>
          <a:prstGeom prst="rect">
            <a:avLst/>
          </a:prstGeom>
          <a:noFill/>
          <a:ln>
            <a:noFill/>
          </a:ln>
        </p:spPr>
      </p:pic>
      <p:pic>
        <p:nvPicPr>
          <p:cNvPr id="805" name="Shape 805" title="No n=4061"/>
          <p:cNvPicPr preferRelativeResize="0"/>
          <p:nvPr/>
        </p:nvPicPr>
        <p:blipFill>
          <a:blip r:embed="rId4">
            <a:alphaModFix/>
          </a:blip>
          <a:stretch>
            <a:fillRect/>
          </a:stretch>
        </p:blipFill>
        <p:spPr>
          <a:xfrm>
            <a:off x="3888275" y="1768223"/>
            <a:ext cx="5015786" cy="3101449"/>
          </a:xfrm>
          <a:prstGeom prst="rect">
            <a:avLst/>
          </a:prstGeom>
          <a:noFill/>
          <a:ln>
            <a:noFill/>
          </a:ln>
        </p:spPr>
      </p:pic>
      <p:sp>
        <p:nvSpPr>
          <p:cNvPr id="806" name="Shape 806"/>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Results of cross-tab analysis on unpublished data from Travis, 2016</a:t>
            </a:r>
            <a:br>
              <a:rPr lang="en"/>
            </a:br>
            <a:endParaRPr lang="en"/>
          </a:p>
        </p:txBody>
      </p:sp>
      <p:sp>
        <p:nvSpPr>
          <p:cNvPr id="807" name="Shape 807"/>
          <p:cNvSpPr txBox="1">
            <a:spLocks noGrp="1"/>
          </p:cNvSpPr>
          <p:nvPr>
            <p:ph type="body" idx="1"/>
          </p:nvPr>
        </p:nvSpPr>
        <p:spPr>
          <a:xfrm>
            <a:off x="747925" y="1074236"/>
            <a:ext cx="6140400" cy="3610800"/>
          </a:xfrm>
          <a:prstGeom prst="rect">
            <a:avLst/>
          </a:prstGeom>
        </p:spPr>
        <p:txBody>
          <a:bodyPr lIns="91425" tIns="91425" rIns="91425" bIns="91425" anchor="t" anchorCtr="0">
            <a:noAutofit/>
          </a:bodyPr>
          <a:lstStyle/>
          <a:p>
            <a:pPr marL="457200" lvl="0" indent="-228600" rtl="0">
              <a:spcBef>
                <a:spcPts val="0"/>
              </a:spcBef>
            </a:pPr>
            <a:r>
              <a:rPr lang="en"/>
              <a:t>Most naysayers lack access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747925" y="225025"/>
            <a:ext cx="6738300" cy="857400"/>
          </a:xfrm>
          <a:prstGeom prst="rect">
            <a:avLst/>
          </a:prstGeom>
        </p:spPr>
        <p:txBody>
          <a:bodyPr lIns="91425" tIns="91425" rIns="91425" bIns="91425" anchor="b" anchorCtr="0">
            <a:noAutofit/>
          </a:bodyPr>
          <a:lstStyle/>
          <a:p>
            <a:pPr lvl="0">
              <a:spcBef>
                <a:spcPts val="0"/>
              </a:spcBef>
              <a:buNone/>
            </a:pPr>
            <a:r>
              <a:rPr lang="en"/>
              <a:t>Sci-Hub - for +36% of respondents, it isn’t </a:t>
            </a:r>
            <a:r>
              <a:rPr lang="en" i="1"/>
              <a:t>just</a:t>
            </a:r>
            <a:r>
              <a:rPr lang="en"/>
              <a:t> about access </a:t>
            </a:r>
          </a:p>
        </p:txBody>
      </p:sp>
      <p:sp>
        <p:nvSpPr>
          <p:cNvPr id="813" name="Shape 813"/>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lvl="0">
              <a:spcBef>
                <a:spcPts val="0"/>
              </a:spcBef>
              <a:buNone/>
            </a:pPr>
            <a:endParaRPr/>
          </a:p>
        </p:txBody>
      </p:sp>
      <p:pic>
        <p:nvPicPr>
          <p:cNvPr id="814" name="Shape 814" title="Have you obtained a pirated journal article, through Sci-Hub or other means, despite having access to it in some manner? by Primary Reason for Use"/>
          <p:cNvPicPr preferRelativeResize="0"/>
          <p:nvPr/>
        </p:nvPicPr>
        <p:blipFill>
          <a:blip r:embed="rId3">
            <a:alphaModFix/>
          </a:blip>
          <a:stretch>
            <a:fillRect/>
          </a:stretch>
        </p:blipFill>
        <p:spPr>
          <a:xfrm>
            <a:off x="747925" y="1040225"/>
            <a:ext cx="6500525" cy="4103274"/>
          </a:xfrm>
          <a:prstGeom prst="rect">
            <a:avLst/>
          </a:prstGeom>
          <a:noFill/>
          <a:ln>
            <a:noFill/>
          </a:ln>
        </p:spPr>
      </p:pic>
      <p:sp>
        <p:nvSpPr>
          <p:cNvPr id="815" name="Shape 815"/>
          <p:cNvSpPr txBox="1"/>
          <p:nvPr/>
        </p:nvSpPr>
        <p:spPr>
          <a:xfrm>
            <a:off x="0" y="4760875"/>
            <a:ext cx="7826100" cy="382800"/>
          </a:xfrm>
          <a:prstGeom prst="rect">
            <a:avLst/>
          </a:prstGeom>
          <a:noFill/>
          <a:ln>
            <a:noFill/>
          </a:ln>
        </p:spPr>
        <p:txBody>
          <a:bodyPr lIns="91425" tIns="91425" rIns="91425" bIns="91425" anchor="t" anchorCtr="0">
            <a:noAutofit/>
          </a:bodyPr>
          <a:lstStyle/>
          <a:p>
            <a:pPr lvl="0" rtl="0">
              <a:spcBef>
                <a:spcPts val="0"/>
              </a:spcBef>
              <a:buNone/>
            </a:pPr>
            <a:r>
              <a:rPr lang="en"/>
              <a:t>Source: Results of cross-tab analysis on unpublished data from Travis, 2016</a:t>
            </a:r>
            <a:br>
              <a:rPr lang="en"/>
            </a:br>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Shape 820"/>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Unanswered questions - for libraries</a:t>
            </a:r>
          </a:p>
        </p:txBody>
      </p:sp>
      <p:sp>
        <p:nvSpPr>
          <p:cNvPr id="821" name="Shape 821"/>
          <p:cNvSpPr txBox="1">
            <a:spLocks noGrp="1"/>
          </p:cNvSpPr>
          <p:nvPr>
            <p:ph type="body" idx="1"/>
          </p:nvPr>
        </p:nvSpPr>
        <p:spPr>
          <a:xfrm>
            <a:off x="747925" y="1302825"/>
            <a:ext cx="6788400" cy="3610800"/>
          </a:xfrm>
          <a:prstGeom prst="rect">
            <a:avLst/>
          </a:prstGeom>
        </p:spPr>
        <p:txBody>
          <a:bodyPr lIns="91425" tIns="91425" rIns="91425" bIns="91425" anchor="t" anchorCtr="0">
            <a:noAutofit/>
          </a:bodyPr>
          <a:lstStyle/>
          <a:p>
            <a:pPr marL="457200" lvl="0" indent="-228600" rtl="0">
              <a:spcBef>
                <a:spcPts val="0"/>
              </a:spcBef>
            </a:pPr>
            <a:r>
              <a:rPr lang="en"/>
              <a:t>How many guerilla transactions could/should take place through an existing library?</a:t>
            </a:r>
          </a:p>
          <a:p>
            <a:pPr marL="914400" lvl="1" indent="-228600" rtl="0">
              <a:spcBef>
                <a:spcPts val="0"/>
              </a:spcBef>
            </a:pPr>
            <a:r>
              <a:rPr lang="en"/>
              <a:t>60% of Sci-Hub downloads in Utrecht were available via Utrecht University Library subscriptions. (Kramer, 2016)</a:t>
            </a:r>
          </a:p>
          <a:p>
            <a:pPr marL="914400" lvl="1" indent="-228600" rtl="0">
              <a:spcBef>
                <a:spcPts val="0"/>
              </a:spcBef>
            </a:pPr>
            <a:r>
              <a:rPr lang="en"/>
              <a:t>How fast and easy would ILL need to be to compete with guerilla fulfillment? </a:t>
            </a:r>
          </a:p>
          <a:p>
            <a:pPr marL="1371600" lvl="2" indent="-228600" rtl="0">
              <a:spcBef>
                <a:spcPts val="0"/>
              </a:spcBef>
            </a:pPr>
            <a:r>
              <a:rPr lang="en"/>
              <a:t>...with Sci-Hub? </a:t>
            </a:r>
          </a:p>
          <a:p>
            <a:pPr marL="457200" lvl="0" indent="-228600" rtl="0">
              <a:spcBef>
                <a:spcPts val="0"/>
              </a:spcBef>
            </a:pPr>
            <a:r>
              <a:rPr lang="en"/>
              <a:t>What public “position” should libraries take?</a:t>
            </a:r>
          </a:p>
          <a:p>
            <a:pPr marL="914400" lvl="1" indent="-228600">
              <a:spcBef>
                <a:spcPts val="0"/>
              </a:spcBef>
            </a:pPr>
            <a:r>
              <a:rPr lang="en"/>
              <a:t>Should libraries (as institutions) be bringing </a:t>
            </a:r>
            <a:r>
              <a:rPr lang="en" i="1"/>
              <a:t>any</a:t>
            </a:r>
            <a:r>
              <a:rPr lang="en"/>
              <a:t> attention to this?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How did we get here? - Read Balázs Bodó</a:t>
            </a:r>
          </a:p>
        </p:txBody>
      </p:sp>
      <p:sp>
        <p:nvSpPr>
          <p:cNvPr id="557" name="Shape 557"/>
          <p:cNvSpPr txBox="1">
            <a:spLocks noGrp="1"/>
          </p:cNvSpPr>
          <p:nvPr>
            <p:ph type="body" idx="1"/>
          </p:nvPr>
        </p:nvSpPr>
        <p:spPr>
          <a:xfrm>
            <a:off x="747925" y="1302825"/>
            <a:ext cx="6816900" cy="3610800"/>
          </a:xfrm>
          <a:prstGeom prst="rect">
            <a:avLst/>
          </a:prstGeom>
        </p:spPr>
        <p:txBody>
          <a:bodyPr lIns="91425" tIns="91425" rIns="91425" bIns="91425" anchor="t" anchorCtr="0">
            <a:noAutofit/>
          </a:bodyPr>
          <a:lstStyle/>
          <a:p>
            <a:pPr marL="457200" lvl="0" indent="-228600" rtl="0">
              <a:spcBef>
                <a:spcPts val="0"/>
              </a:spcBef>
            </a:pPr>
            <a:r>
              <a:rPr lang="en"/>
              <a:t>Explosion of college attendance and research production in traditionally less-developed countries</a:t>
            </a:r>
          </a:p>
          <a:p>
            <a:pPr marL="457200" lvl="0" indent="-228600" rtl="0">
              <a:spcBef>
                <a:spcPts val="0"/>
              </a:spcBef>
            </a:pPr>
            <a:r>
              <a:rPr lang="en"/>
              <a:t>Western commercial scholarly communications infrastructure failed to meet demand</a:t>
            </a:r>
          </a:p>
          <a:p>
            <a:pPr marL="457200" lvl="0" indent="-228600">
              <a:spcBef>
                <a:spcPts val="0"/>
              </a:spcBef>
            </a:pPr>
            <a:r>
              <a:rPr lang="en"/>
              <a:t>Increased internet penetration allowed previously local sharing efforts to scale up, creating global “black markets” </a:t>
            </a:r>
          </a:p>
        </p:txBody>
      </p:sp>
      <p:sp>
        <p:nvSpPr>
          <p:cNvPr id="558" name="Shape 558"/>
          <p:cNvSpPr txBox="1"/>
          <p:nvPr/>
        </p:nvSpPr>
        <p:spPr>
          <a:xfrm>
            <a:off x="0" y="4749375"/>
            <a:ext cx="4557900" cy="394200"/>
          </a:xfrm>
          <a:prstGeom prst="rect">
            <a:avLst/>
          </a:prstGeom>
          <a:noFill/>
          <a:ln>
            <a:noFill/>
          </a:ln>
        </p:spPr>
        <p:txBody>
          <a:bodyPr lIns="91425" tIns="91425" rIns="91425" bIns="91425" anchor="t" anchorCtr="0">
            <a:noAutofit/>
          </a:bodyPr>
          <a:lstStyle/>
          <a:p>
            <a:pPr lvl="0">
              <a:spcBef>
                <a:spcPts val="0"/>
              </a:spcBef>
              <a:buNone/>
            </a:pPr>
            <a:r>
              <a:rPr lang="en"/>
              <a:t>Source: Bodó, 2016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Unanswered questions - for scholcommers</a:t>
            </a:r>
          </a:p>
        </p:txBody>
      </p:sp>
      <p:sp>
        <p:nvSpPr>
          <p:cNvPr id="827" name="Shape 827"/>
          <p:cNvSpPr txBox="1">
            <a:spLocks noGrp="1"/>
          </p:cNvSpPr>
          <p:nvPr>
            <p:ph type="body" idx="1"/>
          </p:nvPr>
        </p:nvSpPr>
        <p:spPr>
          <a:xfrm>
            <a:off x="747925" y="1302825"/>
            <a:ext cx="6943800" cy="3610800"/>
          </a:xfrm>
          <a:prstGeom prst="rect">
            <a:avLst/>
          </a:prstGeom>
        </p:spPr>
        <p:txBody>
          <a:bodyPr lIns="91425" tIns="91425" rIns="91425" bIns="91425" anchor="t" anchorCtr="0">
            <a:noAutofit/>
          </a:bodyPr>
          <a:lstStyle/>
          <a:p>
            <a:pPr marL="457200" lvl="0" indent="-228600" rtl="0">
              <a:spcBef>
                <a:spcPts val="0"/>
              </a:spcBef>
            </a:pPr>
            <a:r>
              <a:rPr lang="en"/>
              <a:t>How should the open access movement relate to the guerillas? </a:t>
            </a:r>
          </a:p>
          <a:p>
            <a:pPr marL="457200" lvl="0" indent="-228600" rtl="0">
              <a:spcBef>
                <a:spcPts val="0"/>
              </a:spcBef>
            </a:pPr>
            <a:r>
              <a:rPr lang="en"/>
              <a:t>Will the guerillas push the publishers in a more draconian direction? </a:t>
            </a:r>
          </a:p>
          <a:p>
            <a:pPr marL="914400" lvl="1" indent="-228600" rtl="0">
              <a:spcBef>
                <a:spcPts val="0"/>
              </a:spcBef>
            </a:pPr>
            <a:r>
              <a:rPr lang="en"/>
              <a:t>Two factor authentication</a:t>
            </a:r>
          </a:p>
          <a:p>
            <a:pPr marL="914400" lvl="1" indent="-228600" rtl="0">
              <a:spcBef>
                <a:spcPts val="0"/>
              </a:spcBef>
            </a:pPr>
            <a:r>
              <a:rPr lang="en"/>
              <a:t>DRM in PDFs</a:t>
            </a:r>
          </a:p>
          <a:p>
            <a:pPr marL="914400" lvl="1" indent="-228600" rtl="0">
              <a:spcBef>
                <a:spcPts val="0"/>
              </a:spcBef>
            </a:pPr>
            <a:r>
              <a:rPr lang="en"/>
              <a:t>Killing PDF availability </a:t>
            </a:r>
          </a:p>
          <a:p>
            <a:pPr marL="1371600" lvl="2" indent="-228600" rtl="0">
              <a:spcBef>
                <a:spcPts val="0"/>
              </a:spcBef>
            </a:pPr>
            <a:r>
              <a:rPr lang="en"/>
              <a:t>“A PDF is a weapons-grade tool for piracy,” - Joe Esposito </a:t>
            </a:r>
          </a:p>
          <a:p>
            <a:pPr marL="1371600" lvl="2" indent="-228600" rtl="0">
              <a:spcBef>
                <a:spcPts val="0"/>
              </a:spcBef>
            </a:pPr>
            <a:r>
              <a:rPr lang="en"/>
              <a:t>“Like PDFs? Say goodbye to them.” - Angela Cochran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Unanswered questions - big picture	</a:t>
            </a:r>
          </a:p>
        </p:txBody>
      </p:sp>
      <p:sp>
        <p:nvSpPr>
          <p:cNvPr id="833" name="Shape 833"/>
          <p:cNvSpPr txBox="1">
            <a:spLocks noGrp="1"/>
          </p:cNvSpPr>
          <p:nvPr>
            <p:ph type="body" idx="1"/>
          </p:nvPr>
        </p:nvSpPr>
        <p:spPr>
          <a:xfrm>
            <a:off x="747925" y="1302825"/>
            <a:ext cx="6785400" cy="3610800"/>
          </a:xfrm>
          <a:prstGeom prst="rect">
            <a:avLst/>
          </a:prstGeom>
        </p:spPr>
        <p:txBody>
          <a:bodyPr lIns="91425" tIns="91425" rIns="91425" bIns="91425" anchor="t" anchorCtr="0">
            <a:noAutofit/>
          </a:bodyPr>
          <a:lstStyle/>
          <a:p>
            <a:pPr marL="457200" lvl="0" indent="-228600" rtl="0">
              <a:spcBef>
                <a:spcPts val="0"/>
              </a:spcBef>
            </a:pPr>
            <a:r>
              <a:rPr lang="en"/>
              <a:t>Assume the future of OA to be bright. What is to be done about all the old copyrighted content?</a:t>
            </a:r>
          </a:p>
          <a:p>
            <a:pPr marL="457200" lvl="0" indent="-228600">
              <a:spcBef>
                <a:spcPts val="0"/>
              </a:spcBef>
            </a:pPr>
            <a:r>
              <a:rPr lang="en"/>
              <a:t> What should be the role of copyright in science and scholarly communication? </a:t>
            </a:r>
          </a:p>
        </p:txBody>
      </p:sp>
      <p:sp>
        <p:nvSpPr>
          <p:cNvPr id="834" name="Shape 834"/>
          <p:cNvSpPr/>
          <p:nvPr/>
        </p:nvSpPr>
        <p:spPr>
          <a:xfrm>
            <a:off x="3181000" y="3082424"/>
            <a:ext cx="1752484" cy="1838010"/>
          </a:xfrm>
          <a:custGeom>
            <a:avLst/>
            <a:gdLst/>
            <a:ahLst/>
            <a:cxnLst/>
            <a:rect l="0" t="0" r="0" b="0"/>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a:t>"We, of course, will not comply with the decision of the American court and we are continuing to work.  … </a:t>
            </a:r>
            <a:br>
              <a:rPr lang="en"/>
            </a:br>
            <a:r>
              <a:rPr lang="en"/>
              <a:t>We will fight for the fact that all the scientific literature, including books and articles, will be available for free on our site.</a:t>
            </a:r>
          </a:p>
          <a:p>
            <a:pPr marL="457200" lvl="0" indent="-228600">
              <a:spcBef>
                <a:spcPts val="0"/>
              </a:spcBef>
            </a:pPr>
            <a:r>
              <a:rPr lang="en"/>
              <a:t>Alexandra Elbakyan</a:t>
            </a:r>
          </a:p>
        </p:txBody>
      </p:sp>
      <p:sp>
        <p:nvSpPr>
          <p:cNvPr id="840" name="Shape 840"/>
          <p:cNvSpPr txBox="1"/>
          <p:nvPr/>
        </p:nvSpPr>
        <p:spPr>
          <a:xfrm>
            <a:off x="0" y="4745050"/>
            <a:ext cx="4557900" cy="398400"/>
          </a:xfrm>
          <a:prstGeom prst="rect">
            <a:avLst/>
          </a:prstGeom>
          <a:noFill/>
          <a:ln>
            <a:noFill/>
          </a:ln>
        </p:spPr>
        <p:txBody>
          <a:bodyPr lIns="91425" tIns="91425" rIns="91425" bIns="91425" anchor="t" anchorCtr="0">
            <a:noAutofit/>
          </a:bodyPr>
          <a:lstStyle/>
          <a:p>
            <a:pPr lvl="0">
              <a:spcBef>
                <a:spcPts val="0"/>
              </a:spcBef>
              <a:buNone/>
            </a:pPr>
            <a:r>
              <a:rPr lang="en"/>
              <a:t>Source: Ruptly TV, </a:t>
            </a:r>
            <a:r>
              <a:rPr lang="en" u="sng">
                <a:solidFill>
                  <a:schemeClr val="hlink"/>
                </a:solidFill>
                <a:hlinkClick r:id="rId3"/>
              </a:rPr>
              <a:t>https://youtu.be/w8p-B_u7GiU</a:t>
            </a:r>
            <a:r>
              <a:rPr lang="en"/>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Shape 845"/>
          <p:cNvSpPr txBox="1">
            <a:spLocks noGrp="1"/>
          </p:cNvSpPr>
          <p:nvPr>
            <p:ph type="title"/>
          </p:nvPr>
        </p:nvSpPr>
        <p:spPr>
          <a:xfrm>
            <a:off x="747925" y="225025"/>
            <a:ext cx="6140399" cy="857400"/>
          </a:xfrm>
          <a:prstGeom prst="rect">
            <a:avLst/>
          </a:prstGeom>
        </p:spPr>
        <p:txBody>
          <a:bodyPr lIns="91425" tIns="91425" rIns="91425" bIns="91425" anchor="b" anchorCtr="0">
            <a:noAutofit/>
          </a:bodyPr>
          <a:lstStyle/>
          <a:p>
            <a:pPr lvl="0" rtl="0">
              <a:spcBef>
                <a:spcPts val="0"/>
              </a:spcBef>
              <a:buNone/>
            </a:pPr>
            <a:r>
              <a:rPr lang="en"/>
              <a:t>Credits</a:t>
            </a:r>
          </a:p>
        </p:txBody>
      </p:sp>
      <p:sp>
        <p:nvSpPr>
          <p:cNvPr id="846" name="Shape 846"/>
          <p:cNvSpPr txBox="1">
            <a:spLocks noGrp="1"/>
          </p:cNvSpPr>
          <p:nvPr>
            <p:ph type="body" idx="1"/>
          </p:nvPr>
        </p:nvSpPr>
        <p:spPr>
          <a:xfrm>
            <a:off x="0" y="930025"/>
            <a:ext cx="7707300" cy="4213500"/>
          </a:xfrm>
          <a:prstGeom prst="rect">
            <a:avLst/>
          </a:prstGeom>
        </p:spPr>
        <p:txBody>
          <a:bodyPr lIns="91425" tIns="91425" rIns="91425" bIns="91425" anchor="t" anchorCtr="0">
            <a:noAutofit/>
          </a:bodyPr>
          <a:lstStyle/>
          <a:p>
            <a:pPr marL="457200" lvl="0" indent="-279400" rtl="0">
              <a:lnSpc>
                <a:spcPct val="115000"/>
              </a:lnSpc>
              <a:spcBef>
                <a:spcPts val="0"/>
              </a:spcBef>
              <a:buSzPct val="100000"/>
            </a:pPr>
            <a:r>
              <a:rPr lang="en" sz="800"/>
              <a:t>Presentation template by </a:t>
            </a:r>
            <a:r>
              <a:rPr lang="en" sz="800" u="sng">
                <a:hlinkClick r:id="rId3"/>
              </a:rPr>
              <a:t>SlidesCarnival</a:t>
            </a:r>
          </a:p>
          <a:p>
            <a:pPr marL="457200" lvl="0" indent="-279400" rtl="0">
              <a:lnSpc>
                <a:spcPct val="115000"/>
              </a:lnSpc>
              <a:spcBef>
                <a:spcPts val="0"/>
              </a:spcBef>
              <a:buSzPct val="100000"/>
            </a:pPr>
            <a:r>
              <a:rPr lang="en" sz="800"/>
              <a:t>Bodó, Balázs. "Pirates in the Library – An Inquiry into the Guerilla Open Access Movement." Paper prepared for the 8th Annual Workshop of the International Society for the History and Theory of Intellectual Property, CREATe, University of Glasgow, UK, 6-8 July 2016, </a:t>
            </a:r>
            <a:r>
              <a:rPr lang="en" sz="800" u="sng">
                <a:solidFill>
                  <a:schemeClr val="hlink"/>
                </a:solidFill>
                <a:hlinkClick r:id="rId4"/>
              </a:rPr>
              <a:t>https://ssrn.com/abstract=2816925</a:t>
            </a:r>
            <a:r>
              <a:rPr lang="en" sz="800"/>
              <a:t>. </a:t>
            </a:r>
          </a:p>
          <a:p>
            <a:pPr marL="457200" lvl="0" indent="-279400" rtl="0">
              <a:lnSpc>
                <a:spcPct val="115000"/>
              </a:lnSpc>
              <a:spcBef>
                <a:spcPts val="0"/>
              </a:spcBef>
              <a:buSzPct val="100000"/>
            </a:pPr>
            <a:r>
              <a:rPr lang="en" sz="800"/>
              <a:t>Bohannon, John. “Who’s Downloading Pirated Papers? Everyone.” </a:t>
            </a:r>
            <a:r>
              <a:rPr lang="en" sz="800" i="1"/>
              <a:t>Science</a:t>
            </a:r>
            <a:r>
              <a:rPr lang="en" sz="800"/>
              <a:t>, 28 Apr. 2016, </a:t>
            </a:r>
            <a:r>
              <a:rPr lang="en" sz="800" u="sng">
                <a:solidFill>
                  <a:schemeClr val="hlink"/>
                </a:solidFill>
                <a:hlinkClick r:id="rId5"/>
              </a:rPr>
              <a:t>http://www.sciencemag.org/news/2016/04/whos-downloading-pirated-papers-everyone</a:t>
            </a:r>
            <a:r>
              <a:rPr lang="en" sz="800"/>
              <a:t>. </a:t>
            </a:r>
          </a:p>
          <a:p>
            <a:pPr marL="457200" lvl="0" indent="-279400" rtl="0">
              <a:lnSpc>
                <a:spcPct val="115000"/>
              </a:lnSpc>
              <a:spcBef>
                <a:spcPts val="0"/>
              </a:spcBef>
              <a:buSzPct val="100000"/>
            </a:pPr>
            <a:r>
              <a:rPr lang="en" sz="800"/>
              <a:t>Cochran, Angela. “A Funny Thing Happened on the Way to OA.” </a:t>
            </a:r>
            <a:r>
              <a:rPr lang="en" sz="800" i="1"/>
              <a:t>Scholarly Kitchen</a:t>
            </a:r>
            <a:r>
              <a:rPr lang="en" sz="800"/>
              <a:t>, 25 Feb. 2016, </a:t>
            </a:r>
            <a:r>
              <a:rPr lang="en" sz="800" u="sng">
                <a:solidFill>
                  <a:schemeClr val="hlink"/>
                </a:solidFill>
                <a:hlinkClick r:id="rId6"/>
              </a:rPr>
              <a:t>https://scholarlykitchen.sspnet.org/2016/02/25/a-funny-thing-happened-on-the-way-to-oa/</a:t>
            </a:r>
            <a:r>
              <a:rPr lang="en" sz="800"/>
              <a:t>. </a:t>
            </a:r>
          </a:p>
          <a:p>
            <a:pPr marL="457200" lvl="0" indent="-279400" rtl="0">
              <a:lnSpc>
                <a:spcPct val="115000"/>
              </a:lnSpc>
              <a:spcBef>
                <a:spcPts val="0"/>
              </a:spcBef>
              <a:buSzPct val="100000"/>
            </a:pPr>
            <a:r>
              <a:rPr lang="en" sz="800"/>
              <a:t>Esposito, Joseph. “Sci-Hub and the Four Horsemen of the Internet.” </a:t>
            </a:r>
            <a:r>
              <a:rPr lang="en" sz="800" i="1"/>
              <a:t>Scholarly Kitchen</a:t>
            </a:r>
            <a:r>
              <a:rPr lang="en" sz="800"/>
              <a:t>, 2 Mar. 2016, </a:t>
            </a:r>
            <a:r>
              <a:rPr lang="en" sz="800" u="sng">
                <a:solidFill>
                  <a:schemeClr val="hlink"/>
                </a:solidFill>
                <a:hlinkClick r:id="rId7"/>
              </a:rPr>
              <a:t>https://scholarlykitchen.sspnet.org/2016/03/02/sci-hub-and-the-four-horsemen-of-the-internet/</a:t>
            </a:r>
            <a:r>
              <a:rPr lang="en" sz="800"/>
              <a:t>. </a:t>
            </a:r>
          </a:p>
          <a:p>
            <a:pPr marL="457200" lvl="0" indent="-279400" rtl="0">
              <a:lnSpc>
                <a:spcPct val="115000"/>
              </a:lnSpc>
              <a:spcBef>
                <a:spcPts val="0"/>
              </a:spcBef>
              <a:buSzPct val="100000"/>
            </a:pPr>
            <a:r>
              <a:rPr lang="en" sz="800"/>
              <a:t>Gardner, Carolyn Caffrey, and Gabriel J. Gardner. “Bypassing Interlibrary Loan Via Twitter: An Exploration Of#icanhazpdf Requests.” </a:t>
            </a:r>
            <a:r>
              <a:rPr lang="en" sz="800" i="1"/>
              <a:t>Creating Sustainable Community: The Proceedings of the ACRL 2015</a:t>
            </a:r>
            <a:r>
              <a:rPr lang="en" sz="800"/>
              <a:t>. Portland, OR: Association of College and Research Libraries, 2015. 95–101. </a:t>
            </a:r>
            <a:r>
              <a:rPr lang="en" sz="800" u="sng">
                <a:solidFill>
                  <a:schemeClr val="hlink"/>
                </a:solidFill>
                <a:hlinkClick r:id="rId8"/>
              </a:rPr>
              <a:t>http://www.ala.org/acrl/sites/ala.org.acrl/files/content/conferences/confsandpreconfs/2015/Gardner.pdf</a:t>
            </a:r>
            <a:r>
              <a:rPr lang="en" sz="800"/>
              <a:t> </a:t>
            </a:r>
          </a:p>
          <a:p>
            <a:pPr marL="457200" lvl="0" indent="-279400" rtl="0">
              <a:lnSpc>
                <a:spcPct val="115000"/>
              </a:lnSpc>
              <a:spcBef>
                <a:spcPts val="0"/>
              </a:spcBef>
              <a:buSzPct val="100000"/>
            </a:pPr>
            <a:r>
              <a:rPr lang="en" sz="800"/>
              <a:t>Gardner, Carolyn Caffrey, and Gabriel J. Gardner. “Fast and Furious (at Publishers): The Motivations behind Crowdsourced Research Sharing.” </a:t>
            </a:r>
            <a:r>
              <a:rPr lang="en" sz="800" i="1"/>
              <a:t>College &amp; Research Libraries</a:t>
            </a:r>
            <a:r>
              <a:rPr lang="en" sz="800"/>
              <a:t>, preprint, 2017, </a:t>
            </a:r>
            <a:r>
              <a:rPr lang="en" sz="800" u="sng">
                <a:solidFill>
                  <a:schemeClr val="hlink"/>
                </a:solidFill>
                <a:hlinkClick r:id="rId9"/>
              </a:rPr>
              <a:t>http://crl.acrl.org/content/early/2016/02/25/crl16-840</a:t>
            </a:r>
            <a:r>
              <a:rPr lang="en" sz="800"/>
              <a:t>. </a:t>
            </a:r>
          </a:p>
          <a:p>
            <a:pPr marL="457200" lvl="0" indent="-279400" rtl="0">
              <a:lnSpc>
                <a:spcPct val="115000"/>
              </a:lnSpc>
              <a:spcBef>
                <a:spcPts val="0"/>
              </a:spcBef>
              <a:buSzPct val="100000"/>
            </a:pPr>
            <a:r>
              <a:rPr lang="en" sz="800"/>
              <a:t>Kramer, Bianca. “Sci-Hub: Access or Convenience? A Utrecht Case Study (Part 2).” </a:t>
            </a:r>
            <a:r>
              <a:rPr lang="en" sz="800" i="1"/>
              <a:t>I&amp;M / I&amp;O 2.0,</a:t>
            </a:r>
            <a:r>
              <a:rPr lang="en" sz="800"/>
              <a:t> 20 June 2016, </a:t>
            </a:r>
            <a:r>
              <a:rPr lang="en" sz="800" u="sng">
                <a:solidFill>
                  <a:schemeClr val="hlink"/>
                </a:solidFill>
                <a:hlinkClick r:id="rId10"/>
              </a:rPr>
              <a:t>https://im2punt0.wordpress.com/2016/06/20/sci-hub-access-or-convenience-a-utrecht-case-study-part-2/</a:t>
            </a:r>
            <a:r>
              <a:rPr lang="en" sz="800"/>
              <a:t>. </a:t>
            </a:r>
          </a:p>
          <a:p>
            <a:pPr marL="457200" lvl="0" indent="-279400" rtl="0">
              <a:lnSpc>
                <a:spcPct val="115000"/>
              </a:lnSpc>
              <a:spcBef>
                <a:spcPts val="0"/>
              </a:spcBef>
              <a:buSzPct val="100000"/>
            </a:pPr>
            <a:r>
              <a:rPr lang="en" sz="800"/>
              <a:t>Liu, Jean. "Interactions: The numbers behind# icanhazpdf." </a:t>
            </a:r>
            <a:r>
              <a:rPr lang="en" sz="800" i="1"/>
              <a:t>Altmetic Blog</a:t>
            </a:r>
            <a:r>
              <a:rPr lang="en" sz="800"/>
              <a:t>, 9 May 2013, </a:t>
            </a:r>
            <a:r>
              <a:rPr lang="en" sz="800" u="sng">
                <a:solidFill>
                  <a:schemeClr val="hlink"/>
                </a:solidFill>
                <a:hlinkClick r:id="rId11"/>
              </a:rPr>
              <a:t>https://www.altmetric.com/blog/interactions-the-numbers-behind-icanhazpdf/</a:t>
            </a:r>
            <a:r>
              <a:rPr lang="en" sz="800"/>
              <a:t>. </a:t>
            </a:r>
          </a:p>
          <a:p>
            <a:pPr marL="457200" lvl="0" indent="-279400" rtl="0">
              <a:lnSpc>
                <a:spcPct val="115000"/>
              </a:lnSpc>
              <a:spcBef>
                <a:spcPts val="0"/>
              </a:spcBef>
              <a:buSzPct val="100000"/>
            </a:pPr>
            <a:r>
              <a:rPr lang="en" sz="800"/>
              <a:t>“The Open Access Guerilla Cookbook.” 2013, </a:t>
            </a:r>
            <a:r>
              <a:rPr lang="en" sz="800" u="sng">
                <a:solidFill>
                  <a:schemeClr val="hlink"/>
                </a:solidFill>
                <a:hlinkClick r:id="rId12"/>
              </a:rPr>
              <a:t>https://archive.org/details/open.access.guerilla.cookbook</a:t>
            </a:r>
            <a:r>
              <a:rPr lang="en" sz="800"/>
              <a:t>. </a:t>
            </a:r>
          </a:p>
          <a:p>
            <a:pPr marL="457200" lvl="0" indent="-279400" rtl="0">
              <a:lnSpc>
                <a:spcPct val="115000"/>
              </a:lnSpc>
              <a:spcBef>
                <a:spcPts val="0"/>
              </a:spcBef>
              <a:buSzPct val="100000"/>
            </a:pPr>
            <a:r>
              <a:rPr lang="en" sz="800"/>
              <a:t>Ruptly TV. “Meet the 'Robin Hood of Science' - Sci-Hub's Alexandra Elbakyan.” </a:t>
            </a:r>
            <a:r>
              <a:rPr lang="en" sz="800" i="1"/>
              <a:t>YouTube</a:t>
            </a:r>
            <a:r>
              <a:rPr lang="en" sz="800"/>
              <a:t>, 20 Feb. 2016, </a:t>
            </a:r>
            <a:r>
              <a:rPr lang="en" sz="800" u="sng">
                <a:solidFill>
                  <a:schemeClr val="hlink"/>
                </a:solidFill>
                <a:hlinkClick r:id="rId13"/>
              </a:rPr>
              <a:t>https://youtu.be/w8p-B_u7GiU</a:t>
            </a:r>
            <a:r>
              <a:rPr lang="en" sz="800"/>
              <a:t>. </a:t>
            </a:r>
          </a:p>
          <a:p>
            <a:pPr marL="457200" lvl="0" indent="-279400" rtl="0">
              <a:lnSpc>
                <a:spcPct val="115000"/>
              </a:lnSpc>
              <a:spcBef>
                <a:spcPts val="0"/>
              </a:spcBef>
              <a:buSzPct val="100000"/>
            </a:pPr>
            <a:r>
              <a:rPr lang="en" sz="800"/>
              <a:t>Suber, Peter. </a:t>
            </a:r>
            <a:r>
              <a:rPr lang="en" sz="800" i="1"/>
              <a:t>Open Access</a:t>
            </a:r>
            <a:r>
              <a:rPr lang="en" sz="800"/>
              <a:t>. The MIT Press, 2012, doi:10.1109/ACCESS.2012.2226094.  </a:t>
            </a:r>
          </a:p>
          <a:p>
            <a:pPr marL="457200" lvl="0" indent="-279400" rtl="0">
              <a:lnSpc>
                <a:spcPct val="115000"/>
              </a:lnSpc>
              <a:spcBef>
                <a:spcPts val="0"/>
              </a:spcBef>
              <a:buSzPct val="100000"/>
            </a:pPr>
            <a:r>
              <a:rPr lang="en" sz="800"/>
              <a:t>Swab, Michelle, and Kristen Romme. “#icanhazpdf? User Requests for Medical Literature on Twitter.” </a:t>
            </a:r>
            <a:r>
              <a:rPr lang="en" sz="800" i="1"/>
              <a:t>CHLA-ABSC Conference</a:t>
            </a:r>
            <a:r>
              <a:rPr lang="en" sz="800"/>
              <a:t>, 19-22 June 2015, Vancouver, BC, 2015, </a:t>
            </a:r>
            <a:r>
              <a:rPr lang="en" sz="800" u="sng">
                <a:solidFill>
                  <a:schemeClr val="hlink"/>
                </a:solidFill>
                <a:hlinkClick r:id="rId14"/>
              </a:rPr>
              <a:t>http://conference.chla-absc.ca/sessions/user-requests-medical-literature-twitter-0</a:t>
            </a:r>
            <a:r>
              <a:rPr lang="en" sz="800"/>
              <a:t>. </a:t>
            </a:r>
          </a:p>
          <a:p>
            <a:pPr marL="457200" lvl="0" indent="-279400" rtl="0">
              <a:lnSpc>
                <a:spcPct val="115000"/>
              </a:lnSpc>
              <a:spcBef>
                <a:spcPts val="0"/>
              </a:spcBef>
              <a:buSzPct val="100000"/>
            </a:pPr>
            <a:r>
              <a:rPr lang="en" sz="800"/>
              <a:t>Swartz, Aaron. “Guerilla Open Access Manifesto.” Eremo, Italy, July 2008, </a:t>
            </a:r>
            <a:r>
              <a:rPr lang="en" sz="800" u="sng">
                <a:solidFill>
                  <a:schemeClr val="hlink"/>
                </a:solidFill>
                <a:hlinkClick r:id="rId15"/>
              </a:rPr>
              <a:t>https://archive.org/stream/GuerillaOpenAccessManifesto/Goamjuly2008_djvu.txt</a:t>
            </a:r>
            <a:r>
              <a:rPr lang="en" sz="800"/>
              <a:t>. </a:t>
            </a:r>
          </a:p>
          <a:p>
            <a:pPr marL="457200" lvl="0" indent="-279400" rtl="0">
              <a:lnSpc>
                <a:spcPct val="115000"/>
              </a:lnSpc>
              <a:spcBef>
                <a:spcPts val="0"/>
              </a:spcBef>
              <a:buSzPct val="100000"/>
            </a:pPr>
            <a:r>
              <a:rPr lang="en" sz="800"/>
              <a:t>Tenopir, Carol, et al. "To Boldly Go Beyond Downloads: How Are Journal Articles Shared and Used?." </a:t>
            </a:r>
            <a:r>
              <a:rPr lang="en" sz="800" i="1"/>
              <a:t>34th annual Charleston conference: Issues in book and serial acquisition</a:t>
            </a:r>
            <a:r>
              <a:rPr lang="en" sz="800"/>
              <a:t>. Charleston, SC. 2014, </a:t>
            </a:r>
            <a:r>
              <a:rPr lang="en" sz="800" u="sng">
                <a:solidFill>
                  <a:schemeClr val="hlink"/>
                </a:solidFill>
                <a:hlinkClick r:id="rId16"/>
              </a:rPr>
              <a:t>https://libraryconnect.elsevier.com/sites/default/files/CHS14_beyonddownloads_tenopir_hughes.pdf</a:t>
            </a:r>
            <a:r>
              <a:rPr lang="en" sz="800"/>
              <a:t>. </a:t>
            </a:r>
          </a:p>
          <a:p>
            <a:pPr marL="457200" lvl="0" indent="-279400" rtl="0">
              <a:lnSpc>
                <a:spcPct val="115000"/>
              </a:lnSpc>
              <a:spcBef>
                <a:spcPts val="0"/>
              </a:spcBef>
              <a:buSzPct val="100000"/>
            </a:pPr>
            <a:r>
              <a:rPr lang="en" sz="800"/>
              <a:t>Travis, John. “In survey, most give thumbs-up to pirated papers.” Science, 6 Jun. 2016, </a:t>
            </a:r>
            <a:r>
              <a:rPr lang="en" sz="800" u="sng">
                <a:solidFill>
                  <a:schemeClr val="hlink"/>
                </a:solidFill>
                <a:hlinkClick r:id="rId17"/>
              </a:rPr>
              <a:t>http://doi.org/10.1126/science.aaf5704</a:t>
            </a:r>
            <a:r>
              <a:rPr lang="en" sz="800"/>
              <a:t>. </a:t>
            </a:r>
          </a:p>
          <a:p>
            <a:pPr marL="457200" lvl="0" indent="-279400" rtl="0">
              <a:lnSpc>
                <a:spcPct val="115000"/>
              </a:lnSpc>
              <a:spcBef>
                <a:spcPts val="0"/>
              </a:spcBef>
              <a:buSzPct val="100000"/>
            </a:pPr>
            <a:r>
              <a:rPr lang="en" sz="800"/>
              <a:t>Wolff, Christine, Alisa B. Rod, and Roger C. Schonfeld. "Ithaka S+R US Faculty Survey 2015." </a:t>
            </a:r>
            <a:r>
              <a:rPr lang="en" sz="800" i="1"/>
              <a:t>Ithaka S+R.</a:t>
            </a:r>
            <a:r>
              <a:rPr lang="en" sz="800"/>
              <a:t>, 4 April 2016, </a:t>
            </a:r>
            <a:r>
              <a:rPr lang="en" sz="800" u="sng">
                <a:solidFill>
                  <a:schemeClr val="hlink"/>
                </a:solidFill>
                <a:hlinkClick r:id="rId18"/>
              </a:rPr>
              <a:t>http://dx.doi.org/10.18665/sr.277685</a:t>
            </a:r>
            <a:r>
              <a:rPr lang="en" sz="800"/>
              <a:t>. </a:t>
            </a:r>
          </a:p>
          <a:p>
            <a:pPr lvl="0" rtl="0">
              <a:lnSpc>
                <a:spcPct val="115000"/>
              </a:lnSpc>
              <a:spcBef>
                <a:spcPts val="0"/>
              </a:spcBef>
              <a:buNone/>
            </a:pPr>
            <a:endParaRPr sz="8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Shape 851"/>
          <p:cNvSpPr txBox="1">
            <a:spLocks noGrp="1"/>
          </p:cNvSpPr>
          <p:nvPr>
            <p:ph type="ctrTitle" idx="4294967295"/>
          </p:nvPr>
        </p:nvSpPr>
        <p:spPr>
          <a:xfrm>
            <a:off x="3657037" y="1073100"/>
            <a:ext cx="3229200" cy="1159799"/>
          </a:xfrm>
          <a:prstGeom prst="rect">
            <a:avLst/>
          </a:prstGeom>
        </p:spPr>
        <p:txBody>
          <a:bodyPr lIns="91425" tIns="91425" rIns="91425" bIns="91425" anchor="b" anchorCtr="0">
            <a:noAutofit/>
          </a:bodyPr>
          <a:lstStyle/>
          <a:p>
            <a:pPr lvl="0" rtl="0">
              <a:spcBef>
                <a:spcPts val="0"/>
              </a:spcBef>
              <a:buNone/>
            </a:pPr>
            <a:r>
              <a:rPr lang="en" sz="6000" i="1"/>
              <a:t>fin </a:t>
            </a:r>
          </a:p>
        </p:txBody>
      </p:sp>
      <p:sp>
        <p:nvSpPr>
          <p:cNvPr id="852" name="Shape 852"/>
          <p:cNvSpPr txBox="1">
            <a:spLocks noGrp="1"/>
          </p:cNvSpPr>
          <p:nvPr>
            <p:ph type="body" idx="4294967295"/>
          </p:nvPr>
        </p:nvSpPr>
        <p:spPr>
          <a:xfrm>
            <a:off x="3657037" y="2119105"/>
            <a:ext cx="3229200" cy="2461500"/>
          </a:xfrm>
          <a:prstGeom prst="rect">
            <a:avLst/>
          </a:prstGeom>
        </p:spPr>
        <p:txBody>
          <a:bodyPr lIns="91425" tIns="91425" rIns="91425" bIns="91425" anchor="t" anchorCtr="0">
            <a:noAutofit/>
          </a:bodyPr>
          <a:lstStyle/>
          <a:p>
            <a:pPr lvl="0" rtl="0">
              <a:spcBef>
                <a:spcPts val="0"/>
              </a:spcBef>
              <a:buNone/>
            </a:pPr>
            <a:r>
              <a:rPr lang="en" sz="3600" b="1"/>
              <a:t>Questions?</a:t>
            </a:r>
          </a:p>
          <a:p>
            <a:pPr lvl="0" rtl="0">
              <a:spcBef>
                <a:spcPts val="0"/>
              </a:spcBef>
              <a:buNone/>
            </a:pPr>
            <a:r>
              <a:rPr lang="en" sz="2000"/>
              <a:t>You can find me at</a:t>
            </a:r>
          </a:p>
          <a:p>
            <a:pPr marL="457200" lvl="0" indent="-355600" rtl="0">
              <a:spcBef>
                <a:spcPts val="0"/>
              </a:spcBef>
              <a:buSzPct val="100000"/>
            </a:pPr>
            <a:r>
              <a:rPr lang="en" sz="2000"/>
              <a:t>gabriel.gardner@csulb.edu</a:t>
            </a:r>
          </a:p>
          <a:p>
            <a:pPr marL="457200" lvl="0" indent="-355600" rtl="0">
              <a:spcBef>
                <a:spcPts val="0"/>
              </a:spcBef>
              <a:buSzPct val="100000"/>
            </a:pPr>
            <a:r>
              <a:rPr lang="en" sz="2000"/>
              <a:t>Twitter @7_10_7</a:t>
            </a:r>
          </a:p>
        </p:txBody>
      </p:sp>
      <p:sp>
        <p:nvSpPr>
          <p:cNvPr id="853" name="Shape 853"/>
          <p:cNvSpPr/>
          <p:nvPr/>
        </p:nvSpPr>
        <p:spPr>
          <a:xfrm>
            <a:off x="2830823" y="1082798"/>
            <a:ext cx="750010" cy="921496"/>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Shape 563" descr="23096229414_9264dd5bf1_z.jpg"/>
          <p:cNvPicPr preferRelativeResize="0"/>
          <p:nvPr/>
        </p:nvPicPr>
        <p:blipFill>
          <a:blip r:embed="rId3">
            <a:alphaModFix amt="40000"/>
          </a:blip>
          <a:stretch>
            <a:fillRect/>
          </a:stretch>
        </p:blipFill>
        <p:spPr>
          <a:xfrm>
            <a:off x="1274550" y="361412"/>
            <a:ext cx="6594899" cy="4420674"/>
          </a:xfrm>
          <a:prstGeom prst="rect">
            <a:avLst/>
          </a:prstGeom>
          <a:noFill/>
          <a:ln>
            <a:noFill/>
          </a:ln>
        </p:spPr>
      </p:pic>
      <p:sp>
        <p:nvSpPr>
          <p:cNvPr id="564" name="Shape 564"/>
          <p:cNvSpPr txBox="1">
            <a:spLocks noGrp="1"/>
          </p:cNvSpPr>
          <p:nvPr>
            <p:ph type="body" idx="1"/>
          </p:nvPr>
        </p:nvSpPr>
        <p:spPr>
          <a:xfrm>
            <a:off x="2159325" y="2161800"/>
            <a:ext cx="4825500" cy="819900"/>
          </a:xfrm>
          <a:prstGeom prst="rect">
            <a:avLst/>
          </a:prstGeom>
        </p:spPr>
        <p:txBody>
          <a:bodyPr lIns="91425" tIns="91425" rIns="91425" bIns="91425" anchor="ctr" anchorCtr="0">
            <a:noAutofit/>
          </a:bodyPr>
          <a:lstStyle/>
          <a:p>
            <a:pPr lvl="0">
              <a:spcBef>
                <a:spcPts val="0"/>
              </a:spcBef>
              <a:buNone/>
            </a:pPr>
            <a:r>
              <a:rPr lang="en" sz="3600">
                <a:solidFill>
                  <a:schemeClr val="accent1"/>
                </a:solidFill>
              </a:rPr>
              <a:t>Means of Liberation</a:t>
            </a:r>
          </a:p>
        </p:txBody>
      </p:sp>
      <p:sp>
        <p:nvSpPr>
          <p:cNvPr id="565" name="Shape 565"/>
          <p:cNvSpPr txBox="1"/>
          <p:nvPr/>
        </p:nvSpPr>
        <p:spPr>
          <a:xfrm>
            <a:off x="0" y="4738350"/>
            <a:ext cx="6309300" cy="405000"/>
          </a:xfrm>
          <a:prstGeom prst="rect">
            <a:avLst/>
          </a:prstGeom>
          <a:noFill/>
          <a:ln>
            <a:noFill/>
          </a:ln>
        </p:spPr>
        <p:txBody>
          <a:bodyPr lIns="91425" tIns="91425" rIns="91425" bIns="91425" anchor="t" anchorCtr="0">
            <a:noAutofit/>
          </a:bodyPr>
          <a:lstStyle/>
          <a:p>
            <a:pPr lvl="0">
              <a:spcBef>
                <a:spcPts val="0"/>
              </a:spcBef>
              <a:buNone/>
            </a:pPr>
            <a:r>
              <a:rPr lang="en"/>
              <a:t>Image credit: “Break through…” by Jakob Lawitzki </a:t>
            </a:r>
            <a:r>
              <a:rPr lang="en" u="sng">
                <a:solidFill>
                  <a:schemeClr val="hlink"/>
                </a:solidFill>
                <a:hlinkClick r:id="rId4"/>
              </a:rPr>
              <a:t>https://flic.kr/p/BbWdkY</a:t>
            </a:r>
            <a:r>
              <a:rPr lang="en"/>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ctrTitle"/>
          </p:nvPr>
        </p:nvSpPr>
        <p:spPr>
          <a:xfrm>
            <a:off x="3210934" y="1661761"/>
            <a:ext cx="5301600" cy="1159800"/>
          </a:xfrm>
          <a:prstGeom prst="rect">
            <a:avLst/>
          </a:prstGeom>
        </p:spPr>
        <p:txBody>
          <a:bodyPr lIns="91425" tIns="91425" rIns="91425" bIns="91425" anchor="b" anchorCtr="0">
            <a:noAutofit/>
          </a:bodyPr>
          <a:lstStyle/>
          <a:p>
            <a:pPr lvl="0">
              <a:spcBef>
                <a:spcPts val="0"/>
              </a:spcBef>
              <a:buNone/>
            </a:pPr>
            <a:r>
              <a:rPr lang="en"/>
              <a:t>Crowdsourcing</a:t>
            </a:r>
          </a:p>
        </p:txBody>
      </p:sp>
      <p:sp>
        <p:nvSpPr>
          <p:cNvPr id="571" name="Shape 571"/>
          <p:cNvSpPr txBox="1">
            <a:spLocks noGrp="1"/>
          </p:cNvSpPr>
          <p:nvPr>
            <p:ph type="subTitle" idx="1"/>
          </p:nvPr>
        </p:nvSpPr>
        <p:spPr>
          <a:xfrm>
            <a:off x="3210884" y="2864176"/>
            <a:ext cx="5301600" cy="784800"/>
          </a:xfrm>
          <a:prstGeom prst="rect">
            <a:avLst/>
          </a:prstGeom>
        </p:spPr>
        <p:txBody>
          <a:bodyPr lIns="91425" tIns="91425" rIns="91425" bIns="91425" anchor="t" anchorCtr="0">
            <a:noAutofit/>
          </a:bodyPr>
          <a:lstStyle/>
          <a:p>
            <a:pPr lvl="0">
              <a:spcBef>
                <a:spcPts val="0"/>
              </a:spcBef>
              <a:buNone/>
            </a:pPr>
            <a:r>
              <a:rPr lang="en"/>
              <a:t>popular front - decentralized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Facebook groups</a:t>
            </a:r>
          </a:p>
        </p:txBody>
      </p:sp>
      <p:sp>
        <p:nvSpPr>
          <p:cNvPr id="577" name="Shape 577"/>
          <p:cNvSpPr txBox="1">
            <a:spLocks noGrp="1"/>
          </p:cNvSpPr>
          <p:nvPr>
            <p:ph type="body" idx="1"/>
          </p:nvPr>
        </p:nvSpPr>
        <p:spPr>
          <a:xfrm>
            <a:off x="747925" y="1363153"/>
            <a:ext cx="3159000" cy="3610800"/>
          </a:xfrm>
          <a:prstGeom prst="rect">
            <a:avLst/>
          </a:prstGeom>
        </p:spPr>
        <p:txBody>
          <a:bodyPr lIns="91425" tIns="91425" rIns="91425" bIns="91425" anchor="t" anchorCtr="0">
            <a:noAutofit/>
          </a:bodyPr>
          <a:lstStyle/>
          <a:p>
            <a:pPr lvl="0">
              <a:spcBef>
                <a:spcPts val="0"/>
              </a:spcBef>
              <a:buNone/>
            </a:pPr>
            <a:r>
              <a:rPr lang="en"/>
              <a:t>Closed and public groups</a:t>
            </a:r>
          </a:p>
          <a:p>
            <a:pPr marL="457200" lvl="0" indent="-228600" rtl="0">
              <a:spcBef>
                <a:spcPts val="0"/>
              </a:spcBef>
            </a:pPr>
            <a:r>
              <a:rPr lang="en"/>
              <a:t>Research Articles, Books and Literature </a:t>
            </a:r>
          </a:p>
          <a:p>
            <a:pPr marL="914400" lvl="1" indent="-228600" rtl="0">
              <a:spcBef>
                <a:spcPts val="0"/>
              </a:spcBef>
            </a:pPr>
            <a:r>
              <a:rPr lang="en"/>
              <a:t>99,707 members</a:t>
            </a:r>
          </a:p>
          <a:p>
            <a:pPr marL="457200" lvl="0" indent="-228600" rtl="0">
              <a:spcBef>
                <a:spcPts val="0"/>
              </a:spcBef>
            </a:pPr>
            <a:r>
              <a:rPr lang="en"/>
              <a:t>Scientific Research Articles, Books &amp; Literature</a:t>
            </a:r>
          </a:p>
          <a:p>
            <a:pPr marL="914400" lvl="1" indent="-228600" rtl="0">
              <a:spcBef>
                <a:spcPts val="0"/>
              </a:spcBef>
            </a:pPr>
            <a:r>
              <a:rPr lang="en"/>
              <a:t>25,407 members</a:t>
            </a:r>
          </a:p>
          <a:p>
            <a:pPr marL="457200" lvl="0" indent="-228600">
              <a:spcBef>
                <a:spcPts val="0"/>
              </a:spcBef>
            </a:pPr>
            <a:r>
              <a:rPr lang="en"/>
              <a:t>Many more...</a:t>
            </a:r>
          </a:p>
        </p:txBody>
      </p:sp>
      <p:sp>
        <p:nvSpPr>
          <p:cNvPr id="578" name="Shape 578"/>
          <p:cNvSpPr txBox="1"/>
          <p:nvPr/>
        </p:nvSpPr>
        <p:spPr>
          <a:xfrm>
            <a:off x="0" y="4752975"/>
            <a:ext cx="4557900" cy="390300"/>
          </a:xfrm>
          <a:prstGeom prst="rect">
            <a:avLst/>
          </a:prstGeom>
          <a:noFill/>
          <a:ln>
            <a:noFill/>
          </a:ln>
        </p:spPr>
        <p:txBody>
          <a:bodyPr lIns="91425" tIns="91425" rIns="91425" bIns="91425" anchor="t" anchorCtr="0">
            <a:noAutofit/>
          </a:bodyPr>
          <a:lstStyle/>
          <a:p>
            <a:pPr lvl="0">
              <a:spcBef>
                <a:spcPts val="0"/>
              </a:spcBef>
              <a:buNone/>
            </a:pPr>
            <a:r>
              <a:rPr lang="en"/>
              <a:t>Source: </a:t>
            </a:r>
            <a:r>
              <a:rPr lang="en" u="sng">
                <a:solidFill>
                  <a:schemeClr val="hlink"/>
                </a:solidFill>
                <a:hlinkClick r:id="rId3"/>
              </a:rPr>
              <a:t>Facebook.com</a:t>
            </a:r>
            <a:r>
              <a:rPr lang="en"/>
              <a:t> Accessed 18 Oct. 2016</a:t>
            </a:r>
          </a:p>
        </p:txBody>
      </p:sp>
      <p:sp>
        <p:nvSpPr>
          <p:cNvPr id="579" name="Shape 579"/>
          <p:cNvSpPr txBox="1">
            <a:spLocks noGrp="1"/>
          </p:cNvSpPr>
          <p:nvPr>
            <p:ph type="body" idx="2"/>
          </p:nvPr>
        </p:nvSpPr>
        <p:spPr>
          <a:xfrm>
            <a:off x="4097098" y="1363153"/>
            <a:ext cx="3158999" cy="3610800"/>
          </a:xfrm>
          <a:prstGeom prst="rect">
            <a:avLst/>
          </a:prstGeom>
        </p:spPr>
        <p:txBody>
          <a:bodyPr lIns="91425" tIns="91425" rIns="91425" bIns="91425" anchor="t" anchorCtr="0">
            <a:noAutofit/>
          </a:bodyPr>
          <a:lstStyle/>
          <a:p>
            <a:pPr lvl="0">
              <a:spcBef>
                <a:spcPts val="0"/>
              </a:spcBef>
              <a:buNone/>
            </a:pPr>
            <a:endParaRPr/>
          </a:p>
        </p:txBody>
      </p:sp>
      <p:pic>
        <p:nvPicPr>
          <p:cNvPr id="580" name="Shape 580" descr="facebook.png"/>
          <p:cNvPicPr preferRelativeResize="0"/>
          <p:nvPr/>
        </p:nvPicPr>
        <p:blipFill>
          <a:blip r:embed="rId4">
            <a:alphaModFix/>
          </a:blip>
          <a:stretch>
            <a:fillRect/>
          </a:stretch>
        </p:blipFill>
        <p:spPr>
          <a:xfrm>
            <a:off x="3883677" y="1082425"/>
            <a:ext cx="4034282" cy="4060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Shape 585" descr="report.png"/>
          <p:cNvPicPr preferRelativeResize="0"/>
          <p:nvPr/>
        </p:nvPicPr>
        <p:blipFill>
          <a:blip r:embed="rId3">
            <a:alphaModFix/>
          </a:blip>
          <a:stretch>
            <a:fillRect/>
          </a:stretch>
        </p:blipFill>
        <p:spPr>
          <a:xfrm>
            <a:off x="0" y="1302824"/>
            <a:ext cx="9144001" cy="3451497"/>
          </a:xfrm>
          <a:prstGeom prst="rect">
            <a:avLst/>
          </a:prstGeom>
          <a:noFill/>
          <a:ln>
            <a:noFill/>
          </a:ln>
        </p:spPr>
      </p:pic>
      <p:sp>
        <p:nvSpPr>
          <p:cNvPr id="586" name="Shape 586"/>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One Facebook example</a:t>
            </a:r>
          </a:p>
        </p:txBody>
      </p:sp>
      <p:sp>
        <p:nvSpPr>
          <p:cNvPr id="587" name="Shape 587"/>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Public group: ‘Research Articles, Books and Literature For All’</a:t>
            </a:r>
          </a:p>
          <a:p>
            <a:pPr marL="914400" lvl="1" indent="-228600" rtl="0">
              <a:spcBef>
                <a:spcPts val="0"/>
              </a:spcBef>
            </a:pPr>
            <a:r>
              <a:rPr lang="en"/>
              <a:t>18,791 posts in past 3 years</a:t>
            </a:r>
          </a:p>
          <a:p>
            <a:pPr marL="1371600" lvl="2" indent="-228600" rtl="0">
              <a:spcBef>
                <a:spcPts val="0"/>
              </a:spcBef>
            </a:pPr>
            <a:r>
              <a:rPr lang="en"/>
              <a:t>+14k comments</a:t>
            </a:r>
          </a:p>
          <a:p>
            <a:pPr marL="914400" lvl="1" indent="-228600" rtl="0">
              <a:spcBef>
                <a:spcPts val="0"/>
              </a:spcBef>
            </a:pPr>
            <a:r>
              <a:rPr lang="en"/>
              <a:t>Average of ~17 posts per day</a:t>
            </a:r>
          </a:p>
          <a:p>
            <a:pPr marL="914400" lvl="1" indent="-228600">
              <a:spcBef>
                <a:spcPts val="0"/>
              </a:spcBef>
            </a:pPr>
            <a:r>
              <a:rPr lang="en"/>
              <a:t>Steady traffic volume </a:t>
            </a:r>
          </a:p>
        </p:txBody>
      </p:sp>
      <p:sp>
        <p:nvSpPr>
          <p:cNvPr id="588" name="Shape 588"/>
          <p:cNvSpPr txBox="1"/>
          <p:nvPr/>
        </p:nvSpPr>
        <p:spPr>
          <a:xfrm>
            <a:off x="0" y="4754325"/>
            <a:ext cx="5230500" cy="389100"/>
          </a:xfrm>
          <a:prstGeom prst="rect">
            <a:avLst/>
          </a:prstGeom>
          <a:noFill/>
          <a:ln>
            <a:noFill/>
          </a:ln>
        </p:spPr>
        <p:txBody>
          <a:bodyPr lIns="91425" tIns="91425" rIns="91425" bIns="91425" anchor="t" anchorCtr="0">
            <a:noAutofit/>
          </a:bodyPr>
          <a:lstStyle/>
          <a:p>
            <a:pPr lvl="0">
              <a:spcBef>
                <a:spcPts val="0"/>
              </a:spcBef>
              <a:buNone/>
            </a:pPr>
            <a:r>
              <a:rPr lang="en"/>
              <a:t>Source: </a:t>
            </a:r>
            <a:r>
              <a:rPr lang="en" u="sng">
                <a:solidFill>
                  <a:schemeClr val="hlink"/>
                </a:solidFill>
                <a:hlinkClick r:id="rId4"/>
              </a:rPr>
              <a:t>http://sociograph.io/report.html</a:t>
            </a:r>
            <a:r>
              <a:rPr lang="en"/>
              <a:t> Accessed 18 Oct. 2016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Shape 593"/>
          <p:cNvSpPr txBox="1">
            <a:spLocks noGrp="1"/>
          </p:cNvSpPr>
          <p:nvPr>
            <p:ph type="title"/>
          </p:nvPr>
        </p:nvSpPr>
        <p:spPr>
          <a:xfrm>
            <a:off x="747925" y="225025"/>
            <a:ext cx="6140400" cy="857400"/>
          </a:xfrm>
          <a:prstGeom prst="rect">
            <a:avLst/>
          </a:prstGeom>
        </p:spPr>
        <p:txBody>
          <a:bodyPr lIns="91425" tIns="91425" rIns="91425" bIns="91425" anchor="b" anchorCtr="0">
            <a:noAutofit/>
          </a:bodyPr>
          <a:lstStyle/>
          <a:p>
            <a:pPr lvl="0">
              <a:spcBef>
                <a:spcPts val="0"/>
              </a:spcBef>
              <a:buNone/>
            </a:pPr>
            <a:r>
              <a:rPr lang="en"/>
              <a:t>Crowdsourcing: Reddit r/Scholar </a:t>
            </a:r>
          </a:p>
        </p:txBody>
      </p:sp>
      <p:sp>
        <p:nvSpPr>
          <p:cNvPr id="594" name="Shape 594"/>
          <p:cNvSpPr txBox="1">
            <a:spLocks noGrp="1"/>
          </p:cNvSpPr>
          <p:nvPr>
            <p:ph type="body" idx="1"/>
          </p:nvPr>
        </p:nvSpPr>
        <p:spPr>
          <a:xfrm>
            <a:off x="747925" y="1302836"/>
            <a:ext cx="6140400" cy="3610800"/>
          </a:xfrm>
          <a:prstGeom prst="rect">
            <a:avLst/>
          </a:prstGeom>
        </p:spPr>
        <p:txBody>
          <a:bodyPr lIns="91425" tIns="91425" rIns="91425" bIns="91425" anchor="t" anchorCtr="0">
            <a:noAutofit/>
          </a:bodyPr>
          <a:lstStyle/>
          <a:p>
            <a:pPr marL="457200" lvl="0" indent="-228600" rtl="0">
              <a:spcBef>
                <a:spcPts val="0"/>
              </a:spcBef>
            </a:pPr>
            <a:r>
              <a:rPr lang="en"/>
              <a:t>Started in 2009</a:t>
            </a:r>
          </a:p>
          <a:p>
            <a:pPr marL="457200" lvl="0" indent="-228600" rtl="0">
              <a:spcBef>
                <a:spcPts val="0"/>
              </a:spcBef>
            </a:pPr>
            <a:r>
              <a:rPr lang="en"/>
              <a:t>Files shared via commercial cloud providers</a:t>
            </a:r>
          </a:p>
          <a:p>
            <a:pPr marL="457200" lvl="0" indent="-228600" rtl="0">
              <a:spcBef>
                <a:spcPts val="0"/>
              </a:spcBef>
            </a:pPr>
            <a:r>
              <a:rPr lang="en"/>
              <a:t>Pseudonyms the norm on Reddit   </a:t>
            </a:r>
          </a:p>
          <a:p>
            <a:pPr marL="457200" lvl="0" indent="-228600" rtl="0">
              <a:spcBef>
                <a:spcPts val="0"/>
              </a:spcBef>
            </a:pPr>
            <a:r>
              <a:rPr lang="en"/>
              <a:t>Promotes LibGen and Sci-Hub </a:t>
            </a:r>
          </a:p>
          <a:p>
            <a:pPr marL="914400" lvl="1" indent="-228600" rtl="0">
              <a:spcBef>
                <a:spcPts val="0"/>
              </a:spcBef>
            </a:pPr>
            <a:r>
              <a:rPr lang="en"/>
              <a:t>Many “long tail” requests </a:t>
            </a:r>
          </a:p>
          <a:p>
            <a:pPr lvl="0">
              <a:spcBef>
                <a:spcPts val="0"/>
              </a:spcBef>
              <a:buNone/>
            </a:pPr>
            <a:endParaRPr/>
          </a:p>
        </p:txBody>
      </p:sp>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2163</Words>
  <Application>Microsoft Office PowerPoint</Application>
  <PresentationFormat>On-screen Show (16:9)</PresentationFormat>
  <Paragraphs>300</Paragraphs>
  <Slides>44</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Sniglet</vt:lpstr>
      <vt:lpstr>Arial</vt:lpstr>
      <vt:lpstr>Dosis</vt:lpstr>
      <vt:lpstr>Friar template</vt:lpstr>
      <vt:lpstr>The Guerilla  Open Access Movement:  What do we know?</vt:lpstr>
      <vt:lpstr>The Open Access Battlefield</vt:lpstr>
      <vt:lpstr>How long has this been going on?</vt:lpstr>
      <vt:lpstr>How did we get here? - Read Balázs Bodó</vt:lpstr>
      <vt:lpstr>PowerPoint Presentation</vt:lpstr>
      <vt:lpstr>Crowdsourcing</vt:lpstr>
      <vt:lpstr>Crowdsourcing: Facebook groups</vt:lpstr>
      <vt:lpstr>One Facebook example</vt:lpstr>
      <vt:lpstr>Crowdsourcing: Reddit r/Scholar </vt:lpstr>
      <vt:lpstr>r/Scholar: demographics</vt:lpstr>
      <vt:lpstr>r/Scholar growth</vt:lpstr>
      <vt:lpstr>Some r/Scholar figures</vt:lpstr>
      <vt:lpstr>Crowdsourcing: Twitter #icanhazPDF</vt:lpstr>
      <vt:lpstr>#icanhazPDF: demographics</vt:lpstr>
      <vt:lpstr>#icanhazPDF usage (no retweets)</vt:lpstr>
      <vt:lpstr>Relatively marginal among faculty </vt:lpstr>
      <vt:lpstr>Crowdsourcing: email</vt:lpstr>
      <vt:lpstr>“Pirate” Libraries</vt:lpstr>
      <vt:lpstr>The pirate division of labor</vt:lpstr>
      <vt:lpstr>AvaxHome  &lt;title&gt;eBooks &amp;amp; eLearning | AvaxHome&lt;/title&gt;</vt:lpstr>
      <vt:lpstr>AvaxHome: speculative demographics </vt:lpstr>
      <vt:lpstr>LibGen   &lt;title&gt;Library Genesis&lt;/title&gt;</vt:lpstr>
      <vt:lpstr>LibGen: speculative demographics</vt:lpstr>
      <vt:lpstr>Sci-Hub   &lt;title&gt;Поиск по DOI на Sci-Hub&lt;/title&gt;</vt:lpstr>
      <vt:lpstr> Sci-Hub - age and use: demographics </vt:lpstr>
      <vt:lpstr>Sci-Hub - age and ethics: demographics</vt:lpstr>
      <vt:lpstr>PowerPoint Presentation</vt:lpstr>
      <vt:lpstr>PowerPoint Presentation</vt:lpstr>
      <vt:lpstr>PowerPoint Presentation</vt:lpstr>
      <vt:lpstr>PowerPoint Presentation</vt:lpstr>
      <vt:lpstr>Crowdsourcing: the demand side</vt:lpstr>
      <vt:lpstr>Crowdsourcing: the supply side</vt:lpstr>
      <vt:lpstr>Crowdsourcing: thoughts on ToS/copyright</vt:lpstr>
      <vt:lpstr>Sci-Hub - reason and use</vt:lpstr>
      <vt:lpstr>Sci-Hub - age and reason</vt:lpstr>
      <vt:lpstr>Sci-Hub - “Other” response anecdotes </vt:lpstr>
      <vt:lpstr>Do you think SciHub will disrupt the traditional science publishing industry?</vt:lpstr>
      <vt:lpstr>Sci-Hub - for +36% of respondents, it isn’t just about access </vt:lpstr>
      <vt:lpstr>Unanswered questions - for libraries</vt:lpstr>
      <vt:lpstr>Unanswered questions - for scholcommers</vt:lpstr>
      <vt:lpstr>Unanswered questions - big picture </vt:lpstr>
      <vt:lpstr>PowerPoint Presentation</vt:lpstr>
      <vt:lpstr>Credits</vt:lpstr>
      <vt:lpstr>fin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Guerilla  Open Access Movement:  What do we know?</dc:title>
  <cp:lastModifiedBy>Gabriel Gardner</cp:lastModifiedBy>
  <cp:revision>1</cp:revision>
  <dcterms:modified xsi:type="dcterms:W3CDTF">2016-10-25T14:51:26Z</dcterms:modified>
</cp:coreProperties>
</file>