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91" r:id="rId24"/>
    <p:sldId id="292" r:id="rId25"/>
    <p:sldId id="278" r:id="rId26"/>
    <p:sldId id="280" r:id="rId27"/>
    <p:sldId id="279" r:id="rId28"/>
    <p:sldId id="281" r:id="rId29"/>
    <p:sldId id="283" r:id="rId30"/>
    <p:sldId id="284" r:id="rId31"/>
    <p:sldId id="285" r:id="rId32"/>
    <p:sldId id="282" r:id="rId33"/>
    <p:sldId id="286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  <a:srgbClr val="B2B2B2"/>
    <a:srgbClr val="F8F8F8"/>
    <a:srgbClr val="5F5F5F"/>
    <a:srgbClr val="4D4D4D"/>
    <a:srgbClr val="777777"/>
    <a:srgbClr val="EAEAE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999" autoAdjust="0"/>
    <p:restoredTop sz="94533" autoAdjust="0"/>
  </p:normalViewPr>
  <p:slideViewPr>
    <p:cSldViewPr>
      <p:cViewPr>
        <p:scale>
          <a:sx n="80" d="100"/>
          <a:sy n="80" d="100"/>
        </p:scale>
        <p:origin x="114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E7B9-DE83-4000-A3AD-0C0396F2E4D8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6AF3-7E1A-4823-B72F-C44EBA17F4F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39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629E-0E69-44AE-9DB9-0141730C2316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4B9E-9651-442F-8319-4E06102E07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32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4B9E-9651-442F-8319-4E06102E07E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9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Grazas pola túa atención. Vémonos na Biblioteca e nas redes sociais!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9ECFD-A474-42B3-85EA-DA2E3E4D4C2D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4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biblioteca.economicas.empresariai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usc.es/gl/servizos/biblioteca/busc/centros/econempresa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1dGoce-CPylqea_FzyyTLQ" TargetMode="External"/><Relationship Id="rId5" Type="http://schemas.openxmlformats.org/officeDocument/2006/relationships/hyperlink" Target="https://www.pinterest.com/buscadeco/" TargetMode="External"/><Relationship Id="rId4" Type="http://schemas.openxmlformats.org/officeDocument/2006/relationships/hyperlink" Target="https://plus.google.com/108226099055189293588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42910" y="1987549"/>
            <a:ext cx="7772400" cy="798509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Verdana" pitchFamily="34" charset="0"/>
              </a:defRPr>
            </a:lvl1pPr>
          </a:lstStyle>
          <a:p>
            <a:r>
              <a:rPr lang="es-ES" spc="300" dirty="0" err="1"/>
              <a:t>Engada</a:t>
            </a:r>
            <a:r>
              <a:rPr lang="es-ES" spc="300" dirty="0"/>
              <a:t> o texto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714348" y="2857496"/>
            <a:ext cx="6400800" cy="500066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348" y="2786058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36" y="5857892"/>
            <a:ext cx="5286412" cy="285735"/>
          </a:xfrm>
        </p:spPr>
        <p:txBody>
          <a:bodyPr/>
          <a:lstStyle>
            <a:lvl1pPr>
              <a:buNone/>
              <a:defRPr sz="140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</a:t>
            </a:r>
            <a:r>
              <a:rPr lang="es-ES" dirty="0" err="1"/>
              <a:t>engadir</a:t>
            </a:r>
            <a:r>
              <a:rPr lang="es-ES" dirty="0"/>
              <a:t> o </a:t>
            </a:r>
            <a:r>
              <a:rPr lang="es-ES" dirty="0" err="1"/>
              <a:t>nome</a:t>
            </a:r>
            <a:r>
              <a:rPr lang="es-ES" dirty="0"/>
              <a:t> do departamento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2571736" y="5429264"/>
            <a:ext cx="5286396" cy="357187"/>
          </a:xfrm>
        </p:spPr>
        <p:txBody>
          <a:bodyPr/>
          <a:lstStyle>
            <a:lvl1pPr>
              <a:buNone/>
              <a:defRPr sz="16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lvl="0"/>
            <a:r>
              <a:rPr lang="es-ES" sz="1600" dirty="0" err="1"/>
              <a:t>Prema</a:t>
            </a:r>
            <a:r>
              <a:rPr lang="es-ES" sz="1600" dirty="0"/>
              <a:t> para </a:t>
            </a:r>
            <a:r>
              <a:rPr lang="es-ES" sz="1600" dirty="0" err="1"/>
              <a:t>engadir</a:t>
            </a:r>
            <a:r>
              <a:rPr lang="es-ES" sz="1600" dirty="0"/>
              <a:t> o </a:t>
            </a:r>
            <a:r>
              <a:rPr lang="es-ES" sz="1600" dirty="0" err="1"/>
              <a:t>nome</a:t>
            </a:r>
            <a:r>
              <a:rPr lang="es-ES" sz="1600" dirty="0"/>
              <a:t> do autor/</a:t>
            </a:r>
            <a:r>
              <a:rPr lang="es-ES" sz="1600" dirty="0" err="1"/>
              <a:t>ra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29207"/>
            <a:ext cx="1933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x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785786" y="5572140"/>
            <a:ext cx="3886200" cy="798509"/>
          </a:xfrm>
        </p:spPr>
        <p:txBody>
          <a:bodyPr/>
          <a:lstStyle>
            <a:lvl1pPr algn="r">
              <a:defRPr sz="3200" baseline="0">
                <a:solidFill>
                  <a:srgbClr val="002060"/>
                </a:solidFill>
                <a:latin typeface="Verdana" pitchFamily="34" charset="0"/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929190" y="5715016"/>
            <a:ext cx="3929090" cy="57150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357813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cxnSp>
        <p:nvCxnSpPr>
          <p:cNvPr id="7" name="6 Conector recto"/>
          <p:cNvCxnSpPr/>
          <p:nvPr userDrawn="1"/>
        </p:nvCxnSpPr>
        <p:spPr>
          <a:xfrm rot="5400000">
            <a:off x="4393405" y="5965049"/>
            <a:ext cx="78581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xe(1)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z="3600" spc="300" baseline="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0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714348" y="1000109"/>
            <a:ext cx="3786182" cy="5286411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5" name="1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643438" y="1000108"/>
            <a:ext cx="3786188" cy="5286412"/>
          </a:xfrm>
        </p:spPr>
        <p:txBody>
          <a:bodyPr/>
          <a:lstStyle>
            <a:lvl1pPr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714348" y="857232"/>
            <a:ext cx="7740000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_Imaxe(1)_U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z="3600" spc="300" baseline="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0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000108"/>
            <a:ext cx="3786182" cy="5286411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1000108"/>
            <a:ext cx="3786188" cy="5286412"/>
          </a:xfrm>
        </p:spPr>
        <p:txBody>
          <a:bodyPr/>
          <a:lstStyle>
            <a:lvl1pPr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714348" y="857232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 rot="16200000">
            <a:off x="-208584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z="3600" spc="300" baseline="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1000108"/>
            <a:ext cx="3786188" cy="5286412"/>
          </a:xfrm>
        </p:spPr>
        <p:txBody>
          <a:bodyPr/>
          <a:lstStyle>
            <a:lvl1pPr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</p:txBody>
      </p:sp>
      <p:sp>
        <p:nvSpPr>
          <p:cNvPr id="11" name="10 Marcador de gráfico"/>
          <p:cNvSpPr>
            <a:spLocks noGrp="1"/>
          </p:cNvSpPr>
          <p:nvPr>
            <p:ph type="chart" sz="quarter" idx="18" hasCustomPrompt="1"/>
          </p:nvPr>
        </p:nvSpPr>
        <p:spPr>
          <a:xfrm>
            <a:off x="4643438" y="1000124"/>
            <a:ext cx="3786214" cy="5286395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a gráfica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714348" y="855644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71406" y="6286520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_Táb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pc="30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14374" y="1000108"/>
            <a:ext cx="7715277" cy="2071702"/>
          </a:xfr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</p:txBody>
      </p:sp>
      <p:sp>
        <p:nvSpPr>
          <p:cNvPr id="11" name="10 Marcador de tabla"/>
          <p:cNvSpPr>
            <a:spLocks noGrp="1"/>
          </p:cNvSpPr>
          <p:nvPr>
            <p:ph type="tbl" sz="quarter" idx="18" hasCustomPrompt="1"/>
          </p:nvPr>
        </p:nvSpPr>
        <p:spPr>
          <a:xfrm>
            <a:off x="714348" y="3214686"/>
            <a:ext cx="7715278" cy="25717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Táboa</a:t>
            </a:r>
            <a:endParaRPr lang="es-ES"/>
          </a:p>
        </p:txBody>
      </p:sp>
      <p:sp>
        <p:nvSpPr>
          <p:cNvPr id="8" name="1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66" y="5786454"/>
            <a:ext cx="6929486" cy="428628"/>
          </a:xfrm>
        </p:spPr>
        <p:txBody>
          <a:bodyPr/>
          <a:lstStyle>
            <a:lvl1pPr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3pPr>
              <a:defRPr/>
            </a:lvl3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42910" y="58457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+mj-lt"/>
              </a:rPr>
              <a:t>táboa</a:t>
            </a:r>
            <a:endParaRPr lang="es-ES">
              <a:latin typeface="+mj-lt"/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714348" y="857232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71438" y="6286520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xe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pc="30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5929330"/>
            <a:ext cx="7715250" cy="571504"/>
          </a:xfrm>
        </p:spPr>
        <p:txBody>
          <a:bodyPr/>
          <a:lstStyle>
            <a:lvl1pPr algn="ctr"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sp>
        <p:nvSpPr>
          <p:cNvPr id="17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3786182" y="1000109"/>
            <a:ext cx="4643438" cy="4929222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8" name="8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714380" y="1000108"/>
            <a:ext cx="2500298" cy="4929222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cxnSp>
        <p:nvCxnSpPr>
          <p:cNvPr id="10" name="9 Conector recto"/>
          <p:cNvCxnSpPr/>
          <p:nvPr userDrawn="1"/>
        </p:nvCxnSpPr>
        <p:spPr>
          <a:xfrm rot="5400000" flipH="1" flipV="1">
            <a:off x="1178695" y="3464719"/>
            <a:ext cx="464347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xe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74638"/>
            <a:ext cx="7715304" cy="582594"/>
          </a:xfrm>
        </p:spPr>
        <p:txBody>
          <a:bodyPr/>
          <a:lstStyle>
            <a:lvl1pPr>
              <a:defRPr spc="30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5929330"/>
            <a:ext cx="7715250" cy="428608"/>
          </a:xfrm>
        </p:spPr>
        <p:txBody>
          <a:bodyPr/>
          <a:lstStyle>
            <a:lvl1pPr algn="ctr"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sp>
        <p:nvSpPr>
          <p:cNvPr id="17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6072198" y="1000109"/>
            <a:ext cx="2357422" cy="4929222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8" name="8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714380" y="1000108"/>
            <a:ext cx="2357422" cy="4929222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9" name="8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3500430" y="1000108"/>
            <a:ext cx="2285984" cy="4929222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cxnSp>
        <p:nvCxnSpPr>
          <p:cNvPr id="9" name="8 Conector recto"/>
          <p:cNvCxnSpPr/>
          <p:nvPr userDrawn="1"/>
        </p:nvCxnSpPr>
        <p:spPr>
          <a:xfrm rot="5400000" flipH="1" flipV="1">
            <a:off x="3607322" y="3464984"/>
            <a:ext cx="4644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rot="5400000" flipH="1" flipV="1">
            <a:off x="964381" y="3464719"/>
            <a:ext cx="464347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xes (3)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203200"/>
            <a:ext cx="7715304" cy="582594"/>
          </a:xfrm>
        </p:spPr>
        <p:txBody>
          <a:bodyPr/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Título da diapositiva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5857893"/>
            <a:ext cx="7715250" cy="500046"/>
          </a:xfrm>
        </p:spPr>
        <p:txBody>
          <a:bodyPr/>
          <a:lstStyle>
            <a:lvl1pPr algn="ctr"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sp>
        <p:nvSpPr>
          <p:cNvPr id="15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714348" y="1000108"/>
            <a:ext cx="3571900" cy="4786346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6" name="8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4714876" y="1000109"/>
            <a:ext cx="3714744" cy="2286015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18" name="8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4714876" y="3571877"/>
            <a:ext cx="3714744" cy="221457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4786314" y="3429000"/>
            <a:ext cx="35719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 userDrawn="1"/>
        </p:nvCxnSpPr>
        <p:spPr>
          <a:xfrm rot="5400000" flipH="1" flipV="1">
            <a:off x="2143108" y="3429000"/>
            <a:ext cx="471490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ó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 userDrawn="1"/>
        </p:nvSpPr>
        <p:spPr>
          <a:xfrm>
            <a:off x="714348" y="1201151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pc="300" err="1">
                <a:solidFill>
                  <a:srgbClr val="002060"/>
                </a:solidFill>
                <a:latin typeface="Verdana" pitchFamily="34" charset="0"/>
              </a:rPr>
              <a:t>Conclusións</a:t>
            </a:r>
            <a:endParaRPr lang="es-ES" sz="3600" spc="3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85786" y="1928802"/>
            <a:ext cx="7643812" cy="4286269"/>
          </a:xfr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buFont typeface="Courier New" pitchFamily="49" charset="0"/>
              <a:buChar char="o"/>
              <a:defRPr sz="1600">
                <a:solidFill>
                  <a:srgbClr val="5F5F5F"/>
                </a:solidFill>
                <a:latin typeface="Verdana" pitchFamily="34" charset="0"/>
              </a:defRPr>
            </a:lvl3pPr>
            <a:lvl4pPr>
              <a:defRPr sz="1400">
                <a:solidFill>
                  <a:srgbClr val="5F5F5F"/>
                </a:solidFill>
                <a:latin typeface="Verdana" pitchFamily="34" charset="0"/>
              </a:defRPr>
            </a:lvl4pPr>
            <a:lvl5pPr>
              <a:defRPr sz="1400">
                <a:solidFill>
                  <a:srgbClr val="5F5F5F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14348" y="1784338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 userDrawn="1"/>
        </p:nvSpPr>
        <p:spPr>
          <a:xfrm>
            <a:off x="-31231" y="4189730"/>
            <a:ext cx="91440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kern="1200" spc="3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800" b="1" kern="1200" spc="3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800" b="1" kern="1200" spc="3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395536" y="1086742"/>
            <a:ext cx="83529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" sz="1600" i="1" kern="0">
                <a:solidFill>
                  <a:srgbClr val="0070C0"/>
                </a:solidFill>
              </a:rPr>
              <a:t>Estamos en:</a:t>
            </a:r>
          </a:p>
          <a:p>
            <a:pPr eaLnBrk="1" hangingPunct="1"/>
            <a:r>
              <a:rPr lang="es-ES" sz="1600" i="1" kern="0">
                <a:solidFill>
                  <a:srgbClr val="0070C0"/>
                </a:solidFill>
                <a:hlinkClick r:id="rId2"/>
              </a:rPr>
              <a:t>http://www.usc.es/gl/servizos/biblioteca/busc/centros/econempresa/</a:t>
            </a:r>
            <a:endParaRPr lang="es-ES" sz="1600" i="1" kern="0">
              <a:solidFill>
                <a:srgbClr val="0070C0"/>
              </a:solidFill>
            </a:endParaRPr>
          </a:p>
          <a:p>
            <a:pPr eaLnBrk="1" hangingPunct="1"/>
            <a:endParaRPr lang="es-ES" sz="1600" i="1" kern="0">
              <a:solidFill>
                <a:srgbClr val="0070C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s-ES" sz="1600" i="1" kern="0">
                <a:solidFill>
                  <a:srgbClr val="0070C0"/>
                </a:solidFill>
              </a:rPr>
              <a:t>E </a:t>
            </a:r>
            <a:r>
              <a:rPr lang="es-ES" sz="1600" i="1" kern="0" err="1">
                <a:solidFill>
                  <a:srgbClr val="0070C0"/>
                </a:solidFill>
              </a:rPr>
              <a:t>nas</a:t>
            </a:r>
            <a:r>
              <a:rPr lang="es-ES" sz="1600" i="1" kern="0">
                <a:solidFill>
                  <a:srgbClr val="0070C0"/>
                </a:solidFill>
              </a:rPr>
              <a:t> redes </a:t>
            </a:r>
            <a:r>
              <a:rPr lang="es-ES" sz="1600" i="1" kern="0" err="1">
                <a:solidFill>
                  <a:srgbClr val="0070C0"/>
                </a:solidFill>
              </a:rPr>
              <a:t>sociais</a:t>
            </a:r>
            <a:r>
              <a:rPr lang="es-ES" sz="1600" i="1" kern="0">
                <a:solidFill>
                  <a:srgbClr val="0070C0"/>
                </a:solidFill>
              </a:rPr>
              <a:t>:</a:t>
            </a:r>
          </a:p>
          <a:p>
            <a:pPr marL="269875" eaLnBrk="1" hangingPunct="1">
              <a:spcAft>
                <a:spcPts val="600"/>
              </a:spcAft>
            </a:pPr>
            <a:r>
              <a:rPr lang="es-ES" sz="1600" i="1" kern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https://www.facebook.com/biblioteca.economicas.empresariais</a:t>
            </a:r>
            <a:r>
              <a:rPr lang="es-ES" sz="1600" i="1" ker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69875" eaLnBrk="1" hangingPunct="1">
              <a:spcAft>
                <a:spcPts val="600"/>
              </a:spcAft>
            </a:pPr>
            <a:r>
              <a:rPr lang="es-ES" sz="1600" i="1" kern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https://plus.google.com/108226099055189293588</a:t>
            </a:r>
            <a:endParaRPr lang="es-ES" sz="1600" i="1" kern="0">
              <a:solidFill>
                <a:schemeClr val="bg1">
                  <a:lumMod val="50000"/>
                </a:schemeClr>
              </a:solidFill>
            </a:endParaRPr>
          </a:p>
          <a:p>
            <a:pPr marL="269875" eaLnBrk="1" hangingPunct="1">
              <a:spcAft>
                <a:spcPts val="600"/>
              </a:spcAft>
            </a:pPr>
            <a:r>
              <a:rPr lang="es-ES" sz="1600" i="1" kern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https://www.pinterest.com/buscadeco/</a:t>
            </a:r>
            <a:r>
              <a:rPr lang="es-ES" sz="1600" i="1" ker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69875" eaLnBrk="1" hangingPunct="1">
              <a:spcAft>
                <a:spcPts val="600"/>
              </a:spcAft>
            </a:pPr>
            <a:r>
              <a:rPr lang="es-ES" sz="1600" i="1" kern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https://www.youtube.com/channel/UC1dGoce-CPylqea_FzyyTLQ</a:t>
            </a:r>
            <a:r>
              <a:rPr lang="es-ES" sz="1600" i="1" ker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eaLnBrk="1" hangingPunct="1"/>
            <a:endParaRPr lang="es-ES" sz="1600" i="1" ker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4" y="2177475"/>
            <a:ext cx="297538" cy="13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2123389" y="4725144"/>
            <a:ext cx="489722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600"/>
              </a:spcBef>
            </a:pPr>
            <a:r>
              <a:rPr lang="pt-BR" sz="1600" err="1">
                <a:latin typeface="+mn-lt"/>
              </a:rPr>
              <a:t>Avda</a:t>
            </a:r>
            <a:r>
              <a:rPr lang="pt-BR" sz="1600">
                <a:latin typeface="+mn-lt"/>
              </a:rPr>
              <a:t>. Burgo das </a:t>
            </a:r>
            <a:r>
              <a:rPr lang="pt-BR" sz="1600" err="1">
                <a:latin typeface="+mn-lt"/>
              </a:rPr>
              <a:t>Nacións</a:t>
            </a:r>
            <a:r>
              <a:rPr lang="pt-BR" sz="1600">
                <a:latin typeface="+mn-lt"/>
              </a:rPr>
              <a:t> s/n</a:t>
            </a:r>
            <a:br>
              <a:rPr lang="pt-BR" sz="1600">
                <a:latin typeface="+mn-lt"/>
              </a:rPr>
            </a:br>
            <a:r>
              <a:rPr lang="pt-BR" sz="1600">
                <a:latin typeface="+mn-lt"/>
              </a:rPr>
              <a:t>Campus </a:t>
            </a:r>
            <a:r>
              <a:rPr lang="pt-BR" sz="1600" err="1">
                <a:latin typeface="+mn-lt"/>
              </a:rPr>
              <a:t>Universitario</a:t>
            </a:r>
            <a:r>
              <a:rPr lang="pt-BR" sz="1600">
                <a:latin typeface="+mn-lt"/>
              </a:rPr>
              <a:t> Norte</a:t>
            </a:r>
            <a:br>
              <a:rPr lang="pt-BR" sz="1600">
                <a:latin typeface="+mn-lt"/>
              </a:rPr>
            </a:br>
            <a:r>
              <a:rPr lang="pt-BR" sz="1600">
                <a:latin typeface="+mn-lt"/>
              </a:rPr>
              <a:t>15782 Santiago de </a:t>
            </a:r>
            <a:r>
              <a:rPr lang="pt-BR" sz="1600" err="1">
                <a:latin typeface="+mn-lt"/>
              </a:rPr>
              <a:t>Compostela</a:t>
            </a:r>
            <a:endParaRPr lang="pt-BR" sz="1600">
              <a:latin typeface="+mn-lt"/>
            </a:endParaRPr>
          </a:p>
          <a:p>
            <a:pPr marL="266700">
              <a:spcBef>
                <a:spcPts val="600"/>
              </a:spcBef>
            </a:pPr>
            <a:r>
              <a:rPr lang="pt-BR" u="sng">
                <a:solidFill>
                  <a:srgbClr val="0070C0"/>
                </a:solidFill>
                <a:latin typeface="+mn-lt"/>
              </a:rPr>
              <a:t>bueco@usc.es</a:t>
            </a:r>
          </a:p>
          <a:p>
            <a:pPr marL="266700"/>
            <a:r>
              <a:rPr lang="pt-BR">
                <a:latin typeface="+mn-lt"/>
              </a:rPr>
              <a:t>881811510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42910" y="2058987"/>
            <a:ext cx="7772400" cy="798509"/>
          </a:xfrm>
        </p:spPr>
        <p:txBody>
          <a:bodyPr/>
          <a:lstStyle>
            <a:lvl1pPr algn="l">
              <a:defRPr sz="3600" baseline="0">
                <a:solidFill>
                  <a:srgbClr val="002060"/>
                </a:solidFill>
                <a:latin typeface="Verdana" pitchFamily="34" charset="0"/>
              </a:defRPr>
            </a:lvl1pPr>
          </a:lstStyle>
          <a:p>
            <a:r>
              <a:rPr lang="es-ES" spc="300" dirty="0" err="1"/>
              <a:t>Engada</a:t>
            </a:r>
            <a:r>
              <a:rPr lang="es-ES" spc="300" dirty="0"/>
              <a:t> o texto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714348" y="2928934"/>
            <a:ext cx="6400800" cy="57150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pc="300" dirty="0" err="1"/>
              <a:t>Engada</a:t>
            </a:r>
            <a:r>
              <a:rPr lang="es-ES" spc="300" dirty="0"/>
              <a:t> o texto</a:t>
            </a:r>
            <a:endParaRPr lang="es-ES" dirty="0"/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14348" y="2855908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0" y="6604108"/>
            <a:ext cx="9144000" cy="2539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spc="600">
                <a:solidFill>
                  <a:schemeClr val="bg1">
                    <a:lumMod val="95000"/>
                  </a:schemeClr>
                </a:solidFill>
                <a:latin typeface="+mj-lt"/>
              </a:rPr>
              <a:t>Biblioteca de CC. Económicas e </a:t>
            </a:r>
            <a:r>
              <a:rPr lang="es-ES" sz="1050" b="1" spc="600" err="1">
                <a:solidFill>
                  <a:schemeClr val="bg1">
                    <a:lumMod val="95000"/>
                  </a:schemeClr>
                </a:solidFill>
                <a:latin typeface="+mj-lt"/>
              </a:rPr>
              <a:t>Empresariais</a:t>
            </a:r>
            <a:r>
              <a:rPr lang="es-ES" sz="1050" b="1" spc="600">
                <a:solidFill>
                  <a:schemeClr val="bg1">
                    <a:lumMod val="95000"/>
                  </a:schemeClr>
                </a:solidFill>
                <a:latin typeface="+mj-lt"/>
              </a:rPr>
              <a:t> -USC</a:t>
            </a: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rtado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00034" y="5572140"/>
            <a:ext cx="4171952" cy="798509"/>
          </a:xfrm>
        </p:spPr>
        <p:txBody>
          <a:bodyPr/>
          <a:lstStyle>
            <a:lvl1pPr algn="r">
              <a:defRPr sz="3600">
                <a:solidFill>
                  <a:srgbClr val="002060"/>
                </a:solidFill>
                <a:latin typeface="Verdana" pitchFamily="34" charset="0"/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929190" y="5715016"/>
            <a:ext cx="3929090" cy="57150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35781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 rot="5400000">
            <a:off x="4393405" y="5965049"/>
            <a:ext cx="78581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_imaxe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osición de imagen"/>
          <p:cNvSpPr>
            <a:spLocks noGrp="1"/>
          </p:cNvSpPr>
          <p:nvPr>
            <p:ph type="pic" sz="quarter" idx="10" hasCustomPrompt="1"/>
          </p:nvPr>
        </p:nvSpPr>
        <p:spPr>
          <a:xfrm>
            <a:off x="4500562" y="0"/>
            <a:ext cx="4643438" cy="6572272"/>
          </a:xfrm>
        </p:spPr>
        <p:txBody>
          <a:bodyPr/>
          <a:lstStyle>
            <a:lvl1pPr>
              <a:buFont typeface="Arial" pitchFamily="34" charset="0"/>
              <a:buChar char="•"/>
              <a:defRPr baseline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</a:t>
            </a:r>
            <a:r>
              <a:rPr lang="es-ES" err="1"/>
              <a:t>unha</a:t>
            </a:r>
            <a:r>
              <a:rPr lang="es-ES"/>
              <a:t> </a:t>
            </a:r>
            <a:r>
              <a:rPr lang="es-ES" err="1"/>
              <a:t>imaxe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71406" y="2130425"/>
            <a:ext cx="4286247" cy="798509"/>
          </a:xfrm>
        </p:spPr>
        <p:txBody>
          <a:bodyPr/>
          <a:lstStyle>
            <a:lvl1pPr algn="ctr">
              <a:defRPr sz="3200" spc="0" baseline="0">
                <a:solidFill>
                  <a:srgbClr val="002060"/>
                </a:solidFill>
                <a:latin typeface="Verdana" pitchFamily="34" charset="0"/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85720" y="3000372"/>
            <a:ext cx="3929090" cy="57150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285720" y="2928934"/>
            <a:ext cx="392909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01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85813" y="1928802"/>
            <a:ext cx="7643812" cy="4214831"/>
          </a:xfrm>
        </p:spPr>
        <p:txBody>
          <a:bodyPr/>
          <a:lstStyle>
            <a:lvl1pPr>
              <a:lnSpc>
                <a:spcPct val="150000"/>
              </a:lnSpc>
              <a:defRPr sz="26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lnSpc>
                <a:spcPct val="150000"/>
              </a:lnSpc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lnSpc>
                <a:spcPct val="150000"/>
              </a:lnSpc>
              <a:buFont typeface="Courier New" pitchFamily="49" charset="0"/>
              <a:buChar char="o"/>
              <a:defRPr sz="1600">
                <a:solidFill>
                  <a:srgbClr val="5F5F5F"/>
                </a:solidFill>
                <a:latin typeface="Verdana" pitchFamily="34" charset="0"/>
              </a:defRPr>
            </a:lvl3pPr>
            <a:lvl4pPr>
              <a:lnSpc>
                <a:spcPct val="150000"/>
              </a:lnSpc>
              <a:defRPr sz="1400">
                <a:solidFill>
                  <a:srgbClr val="5F5F5F"/>
                </a:solidFill>
                <a:latin typeface="Verdana" pitchFamily="34" charset="0"/>
              </a:defRPr>
            </a:lvl4pPr>
            <a:lvl5pPr>
              <a:lnSpc>
                <a:spcPct val="150000"/>
              </a:lnSpc>
              <a:defRPr sz="1400">
                <a:solidFill>
                  <a:srgbClr val="5F5F5F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modificar o texto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714348" y="1272589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pc="300" err="1">
                <a:solidFill>
                  <a:srgbClr val="002060"/>
                </a:solidFill>
                <a:latin typeface="+mj-lt"/>
              </a:rPr>
              <a:t>Síntese</a:t>
            </a:r>
            <a:endParaRPr lang="es-ES" sz="3600" spc="30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14348" y="1857364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85813" y="1285860"/>
            <a:ext cx="7643812" cy="4857784"/>
          </a:xfrm>
        </p:spPr>
        <p:txBody>
          <a:bodyPr/>
          <a:lstStyle>
            <a:lvl1pPr>
              <a:defRPr sz="26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buFont typeface="Courier New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>
              <a:defRPr sz="1400">
                <a:solidFill>
                  <a:srgbClr val="5F5F5F"/>
                </a:solidFill>
                <a:latin typeface="Verdana" pitchFamily="34" charset="0"/>
              </a:defRPr>
            </a:lvl4pPr>
            <a:lvl5pPr>
              <a:defRPr sz="1400">
                <a:solidFill>
                  <a:srgbClr val="5F5F5F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785786" y="558209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pc="300" err="1">
                <a:solidFill>
                  <a:srgbClr val="002060"/>
                </a:solidFill>
                <a:latin typeface="+mj-lt"/>
              </a:rPr>
              <a:t>Contido</a:t>
            </a:r>
            <a:endParaRPr lang="es-ES" sz="3600" spc="3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785786" y="1141396"/>
            <a:ext cx="7643866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488952"/>
            <a:ext cx="7715304" cy="582594"/>
          </a:xfrm>
        </p:spPr>
        <p:txBody>
          <a:bodyPr/>
          <a:lstStyle>
            <a:lvl1pPr>
              <a:defRPr sz="3600" spc="300">
                <a:solidFill>
                  <a:srgbClr val="002060"/>
                </a:solidFill>
              </a:defRPr>
            </a:lvl1pPr>
          </a:lstStyle>
          <a:p>
            <a:r>
              <a:rPr lang="es-ES" spc="300" dirty="0" err="1"/>
              <a:t>Engada</a:t>
            </a:r>
            <a:r>
              <a:rPr lang="es-ES" spc="300" dirty="0"/>
              <a:t> o texto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785813" y="1214438"/>
            <a:ext cx="7643812" cy="4500578"/>
          </a:xfrm>
        </p:spPr>
        <p:txBody>
          <a:bodyPr/>
          <a:lstStyle>
            <a:lvl1pPr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85000"/>
                  </a:schemeClr>
                </a:solidFill>
              </a:defRPr>
            </a:lvl4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  <a:p>
            <a:pPr lvl="1"/>
            <a:r>
              <a:rPr lang="es-ES" dirty="0"/>
              <a:t>Segundo nivel de texto</a:t>
            </a:r>
          </a:p>
          <a:p>
            <a:pPr lvl="2"/>
            <a:r>
              <a:rPr lang="es-ES" dirty="0" err="1"/>
              <a:t>Terceiro</a:t>
            </a:r>
            <a:r>
              <a:rPr lang="es-ES" dirty="0"/>
              <a:t> nivel de texto</a:t>
            </a:r>
          </a:p>
          <a:p>
            <a:pPr lvl="3"/>
            <a:endParaRPr lang="es-ES" dirty="0"/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14348" y="1071546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9" name="8 CuadroTexto"/>
          <p:cNvSpPr txBox="1"/>
          <p:nvPr userDrawn="1"/>
        </p:nvSpPr>
        <p:spPr>
          <a:xfrm rot="5400000">
            <a:off x="329955" y="6208791"/>
            <a:ext cx="323165" cy="467546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fld id="{4FA38A78-8263-4329-923C-6AD06990A4F3}" type="slidenum">
              <a:rPr lang="es-ES" sz="900" b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pPr algn="ctr"/>
              <a:t>‹Nº›</a:t>
            </a:fld>
            <a:endParaRPr lang="es-ES" sz="900" b="1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 rot="10800000" flipV="1">
            <a:off x="-1" y="6327148"/>
            <a:ext cx="46754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Páx.</a:t>
            </a: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488952"/>
            <a:ext cx="7715304" cy="582594"/>
          </a:xfrm>
        </p:spPr>
        <p:txBody>
          <a:bodyPr/>
          <a:lstStyle>
            <a:lvl1pPr>
              <a:defRPr sz="3600" spc="30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5" name="14 Marcador de tabla"/>
          <p:cNvSpPr>
            <a:spLocks noGrp="1"/>
          </p:cNvSpPr>
          <p:nvPr>
            <p:ph type="tbl" sz="quarter" idx="15" hasCustomPrompt="1"/>
          </p:nvPr>
        </p:nvSpPr>
        <p:spPr>
          <a:xfrm>
            <a:off x="785786" y="1214422"/>
            <a:ext cx="7643866" cy="42862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lang="es-ES" sz="20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s-ES" err="1"/>
              <a:t>Táboa</a:t>
            </a:r>
            <a:endParaRPr lang="es-ES"/>
          </a:p>
        </p:txBody>
      </p:sp>
      <p:sp>
        <p:nvSpPr>
          <p:cNvPr id="17" name="20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5643578"/>
            <a:ext cx="7715250" cy="500066"/>
          </a:xfrm>
        </p:spPr>
        <p:txBody>
          <a:bodyPr/>
          <a:lstStyle>
            <a:lvl1pPr algn="ctr">
              <a:buNone/>
              <a:defRPr lang="es-ES" sz="2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714348" y="1071546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1406" y="6273249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14348" y="488952"/>
            <a:ext cx="7715304" cy="582594"/>
          </a:xfrm>
        </p:spPr>
        <p:txBody>
          <a:bodyPr/>
          <a:lstStyle>
            <a:lvl1pPr>
              <a:defRPr sz="3600" spc="300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Engada</a:t>
            </a:r>
            <a:r>
              <a:rPr lang="es-ES" dirty="0"/>
              <a:t> o texto</a:t>
            </a:r>
          </a:p>
        </p:txBody>
      </p:sp>
      <p:sp>
        <p:nvSpPr>
          <p:cNvPr id="17" name="20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5643578"/>
            <a:ext cx="7715250" cy="500066"/>
          </a:xfrm>
        </p:spPr>
        <p:txBody>
          <a:bodyPr/>
          <a:lstStyle>
            <a:lvl1pPr algn="ctr">
              <a:buNone/>
              <a:defRPr lang="es-ES" sz="2200" b="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Prema</a:t>
            </a:r>
            <a:r>
              <a:rPr lang="es-ES" dirty="0"/>
              <a:t> para introducir o texto</a:t>
            </a:r>
          </a:p>
        </p:txBody>
      </p:sp>
      <p:sp>
        <p:nvSpPr>
          <p:cNvPr id="14" name="13 Marcador de gráfico"/>
          <p:cNvSpPr>
            <a:spLocks noGrp="1"/>
          </p:cNvSpPr>
          <p:nvPr>
            <p:ph type="chart" sz="quarter" idx="18" hasCustomPrompt="1"/>
          </p:nvPr>
        </p:nvSpPr>
        <p:spPr>
          <a:xfrm>
            <a:off x="785786" y="1214422"/>
            <a:ext cx="7643839" cy="421484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lang="es-ES" sz="2000" baseline="0">
                <a:solidFill>
                  <a:schemeClr val="tx1">
                    <a:lumMod val="9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s-ES" err="1"/>
              <a:t>Prema</a:t>
            </a:r>
            <a:r>
              <a:rPr lang="es-ES"/>
              <a:t> </a:t>
            </a:r>
            <a:r>
              <a:rPr lang="es-ES" err="1"/>
              <a:t>na</a:t>
            </a:r>
            <a:r>
              <a:rPr lang="es-ES"/>
              <a:t> </a:t>
            </a:r>
            <a:r>
              <a:rPr lang="es-ES" err="1"/>
              <a:t>icona</a:t>
            </a:r>
            <a:r>
              <a:rPr lang="es-ES"/>
              <a:t> para </a:t>
            </a:r>
            <a:r>
              <a:rPr lang="es-ES" err="1"/>
              <a:t>engadir</a:t>
            </a:r>
            <a:r>
              <a:rPr lang="es-ES"/>
              <a:t> o texto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714348" y="1071546"/>
            <a:ext cx="7715304" cy="15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0" y="6604108"/>
            <a:ext cx="9144000" cy="2538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Biblioteca de CC. Económicas e </a:t>
            </a:r>
            <a:r>
              <a:rPr lang="es-ES" sz="1050" b="1" kern="1200" spc="60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Empresariais</a:t>
            </a:r>
            <a:r>
              <a:rPr lang="es-ES" sz="1050" b="1" kern="1200" spc="600">
                <a:solidFill>
                  <a:schemeClr val="bg1">
                    <a:lumMod val="95000"/>
                  </a:schemeClr>
                </a:solidFill>
                <a:latin typeface="Gill Sans MT" pitchFamily="34" charset="0"/>
                <a:ea typeface="+mn-ea"/>
                <a:cs typeface="+mn-cs"/>
              </a:rPr>
              <a:t> -USC</a:t>
            </a:r>
          </a:p>
        </p:txBody>
      </p:sp>
      <p:sp>
        <p:nvSpPr>
          <p:cNvPr id="15" name="14 CuadroTexto"/>
          <p:cNvSpPr txBox="1"/>
          <p:nvPr userDrawn="1"/>
        </p:nvSpPr>
        <p:spPr>
          <a:xfrm>
            <a:off x="71438" y="6286520"/>
            <a:ext cx="5000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FA38A78-8263-4329-923C-6AD06990A4F3}" type="slidenum">
              <a:rPr lang="es-ES" sz="16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/>
              <a:t>‹Nº›</a:t>
            </a:fld>
            <a:endParaRPr lang="es-ES" sz="160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 rot="16200000">
            <a:off x="-208616" y="6204294"/>
            <a:ext cx="648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sz="900" b="0" spc="6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lt"/>
              </a:rPr>
              <a:t>páx</a:t>
            </a:r>
            <a:endParaRPr lang="es-ES" sz="900" b="0" spc="60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77" y="244367"/>
            <a:ext cx="1935686" cy="7402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274638"/>
            <a:ext cx="7715304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Título da diapositiva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48" y="1000108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/>
              <a:t>Prema</a:t>
            </a:r>
            <a:r>
              <a:rPr lang="es-ES" dirty="0"/>
              <a:t> para modificar texto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0" r:id="rId5"/>
    <p:sldLayoutId id="2147483661" r:id="rId6"/>
    <p:sldLayoutId id="2147483650" r:id="rId7"/>
    <p:sldLayoutId id="2147483672" r:id="rId8"/>
    <p:sldLayoutId id="2147483673" r:id="rId9"/>
    <p:sldLayoutId id="2147483674" r:id="rId10"/>
    <p:sldLayoutId id="2147483666" r:id="rId11"/>
    <p:sldLayoutId id="2147483671" r:id="rId12"/>
    <p:sldLayoutId id="2147483675" r:id="rId13"/>
    <p:sldLayoutId id="2147483676" r:id="rId14"/>
    <p:sldLayoutId id="2147483667" r:id="rId15"/>
    <p:sldLayoutId id="2147483677" r:id="rId16"/>
    <p:sldLayoutId id="2147483668" r:id="rId17"/>
    <p:sldLayoutId id="2147483669" r:id="rId18"/>
    <p:sldLayoutId id="2147483670" r:id="rId19"/>
    <p:sldLayoutId id="2147483678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s-ES" sz="3200" dirty="0" smtClean="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5F5F5F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5F5F5F"/>
          </a:solidFill>
          <a:latin typeface="Verdana" pitchFamily="34" charset="0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5F5F5F"/>
          </a:solidFill>
          <a:latin typeface="Verdana" pitchFamily="34" charset="0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Verdana" pitchFamily="34" charset="0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uscbusc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lickr.com/photos/buscusc/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hyperlink" Target="https://plus.google.com/+BibliotecaUniversitariadeSantiagodeCompostelau/videos" TargetMode="External"/><Relationship Id="rId5" Type="http://schemas.openxmlformats.org/officeDocument/2006/relationships/hyperlink" Target="https://www.facebook.com/biblioteca.universitaria.santiago.compostela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www.usc.es/gl/servizos/biblioteca/" TargetMode="External"/><Relationship Id="rId9" Type="http://schemas.openxmlformats.org/officeDocument/2006/relationships/hyperlink" Target="http://issuu.com/bus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Business </a:t>
            </a:r>
            <a:r>
              <a:rPr lang="es-ES" err="1"/>
              <a:t>Source</a:t>
            </a:r>
            <a:r>
              <a:rPr lang="es-ES"/>
              <a:t> Premier (BSP)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Titorial BUSC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2555776" y="5805264"/>
            <a:ext cx="5286396" cy="357187"/>
          </a:xfrm>
        </p:spPr>
        <p:txBody>
          <a:bodyPr/>
          <a:lstStyle/>
          <a:p>
            <a:r>
              <a:rPr lang="es-ES"/>
              <a:t>Biblioteca de CC. Económicas e </a:t>
            </a:r>
            <a:r>
              <a:rPr lang="es-ES" err="1"/>
              <a:t>Empresariais</a:t>
            </a:r>
            <a:endParaRPr lang="es-ES"/>
          </a:p>
        </p:txBody>
      </p:sp>
      <p:pic>
        <p:nvPicPr>
          <p:cNvPr id="6" name="Picture 2" descr="http://www.bbk.ac.uk/lib/images/general/BSP_button_200x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2913112" cy="14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5616623" cy="5256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13" name="12 Flecha abajo"/>
          <p:cNvSpPr/>
          <p:nvPr/>
        </p:nvSpPr>
        <p:spPr>
          <a:xfrm flipV="1">
            <a:off x="3707903" y="1812089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3563888" y="3501008"/>
            <a:ext cx="4752528" cy="230425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 dirty="0"/>
              <a:t>A busca básica permítenos buscar por </a:t>
            </a:r>
            <a:r>
              <a:rPr lang="es-ES" sz="1400" dirty="0">
                <a:solidFill>
                  <a:srgbClr val="002060"/>
                </a:solidFill>
              </a:rPr>
              <a:t>palabra</a:t>
            </a:r>
            <a:r>
              <a:rPr lang="es-ES" sz="1400" dirty="0"/>
              <a:t> </a:t>
            </a:r>
            <a:r>
              <a:rPr lang="es-ES" sz="1400" dirty="0">
                <a:solidFill>
                  <a:srgbClr val="002060"/>
                </a:solidFill>
              </a:rPr>
              <a:t>chave</a:t>
            </a:r>
            <a:r>
              <a:rPr lang="es-ES" sz="1400" dirty="0"/>
              <a:t> </a:t>
            </a:r>
            <a:r>
              <a:rPr lang="es-ES" sz="1400" dirty="0" err="1"/>
              <a:t>ou</a:t>
            </a:r>
            <a:r>
              <a:rPr lang="es-ES" sz="1400" dirty="0"/>
              <a:t> por </a:t>
            </a:r>
            <a:r>
              <a:rPr lang="es-ES" sz="1400" dirty="0">
                <a:solidFill>
                  <a:srgbClr val="002060"/>
                </a:solidFill>
              </a:rPr>
              <a:t>frase</a:t>
            </a:r>
            <a:r>
              <a:rPr lang="es-ES" sz="1400" dirty="0"/>
              <a:t>. </a:t>
            </a:r>
          </a:p>
          <a:p>
            <a:pPr marL="0" indent="0">
              <a:buNone/>
            </a:pPr>
            <a:r>
              <a:rPr lang="es-ES" sz="1400" dirty="0"/>
              <a:t>Podemos </a:t>
            </a:r>
            <a:r>
              <a:rPr lang="es-ES" sz="1400" dirty="0" err="1"/>
              <a:t>empregar</a:t>
            </a:r>
            <a:r>
              <a:rPr lang="es-ES" sz="1400" dirty="0"/>
              <a:t> </a:t>
            </a:r>
            <a:r>
              <a:rPr lang="es-ES" sz="1400" dirty="0">
                <a:solidFill>
                  <a:srgbClr val="002060"/>
                </a:solidFill>
              </a:rPr>
              <a:t>operadores booleanos </a:t>
            </a:r>
            <a:r>
              <a:rPr lang="es-ES" sz="1400" dirty="0"/>
              <a:t>(E, OU, NON), </a:t>
            </a:r>
            <a:r>
              <a:rPr lang="es-ES" sz="1400" dirty="0" err="1"/>
              <a:t>indicarlle</a:t>
            </a:r>
            <a:r>
              <a:rPr lang="es-ES" sz="1400" dirty="0"/>
              <a:t> que aplique </a:t>
            </a:r>
            <a:r>
              <a:rPr lang="es-ES" sz="1400" dirty="0">
                <a:solidFill>
                  <a:srgbClr val="002060"/>
                </a:solidFill>
              </a:rPr>
              <a:t>termos</a:t>
            </a:r>
            <a:r>
              <a:rPr lang="es-ES" sz="1400" dirty="0"/>
              <a:t> </a:t>
            </a:r>
            <a:r>
              <a:rPr lang="es-ES" sz="1400" dirty="0">
                <a:solidFill>
                  <a:srgbClr val="002060"/>
                </a:solidFill>
              </a:rPr>
              <a:t>relacionados</a:t>
            </a:r>
            <a:r>
              <a:rPr lang="es-ES" sz="1400" dirty="0"/>
              <a:t>, que busque dentro do texto completo, etc.</a:t>
            </a:r>
            <a:endParaRPr lang="gl-ES" sz="1400" dirty="0"/>
          </a:p>
          <a:p>
            <a:pPr marL="0" indent="0">
              <a:buNone/>
            </a:pPr>
            <a:r>
              <a:rPr lang="es-ES" sz="1400">
                <a:solidFill>
                  <a:srgbClr val="FF0000"/>
                </a:solidFill>
              </a:rPr>
              <a:t>IMPORTANTE!! </a:t>
            </a:r>
            <a:r>
              <a:rPr lang="es-ES" sz="1400"/>
              <a:t>A </a:t>
            </a:r>
            <a:r>
              <a:rPr lang="es-ES" sz="1400" dirty="0"/>
              <a:t>BSP debe interrogarse en </a:t>
            </a:r>
            <a:r>
              <a:rPr lang="es-ES" sz="1400" dirty="0">
                <a:solidFill>
                  <a:srgbClr val="002060"/>
                </a:solidFill>
              </a:rPr>
              <a:t>inglés</a:t>
            </a:r>
            <a:r>
              <a:rPr lang="es-ES" sz="1400" dirty="0"/>
              <a:t>.</a:t>
            </a:r>
            <a:endParaRPr lang="gl-ES" sz="1400" dirty="0"/>
          </a:p>
          <a:p>
            <a:pPr marL="0" indent="0">
              <a:buNone/>
            </a:pPr>
            <a:endParaRPr lang="es-ES" sz="1400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3491879" y="2780928"/>
            <a:ext cx="144017" cy="720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 flipV="1">
            <a:off x="2771800" y="2965004"/>
            <a:ext cx="720080" cy="5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4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5616623" cy="5256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13" name="12 Flecha abajo"/>
          <p:cNvSpPr/>
          <p:nvPr/>
        </p:nvSpPr>
        <p:spPr>
          <a:xfrm flipV="1">
            <a:off x="3707903" y="1812089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1043608" y="3501008"/>
            <a:ext cx="7704856" cy="273630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gl-ES" sz="1300" dirty="0"/>
              <a:t>Podemos escoller entre </a:t>
            </a:r>
            <a:r>
              <a:rPr lang="gl-ES" sz="1300" dirty="0">
                <a:solidFill>
                  <a:srgbClr val="002060"/>
                </a:solidFill>
              </a:rPr>
              <a:t>4 modos de busca básica</a:t>
            </a:r>
            <a:r>
              <a:rPr lang="gl-ES" sz="1300" dirty="0"/>
              <a:t>:</a:t>
            </a:r>
          </a:p>
          <a:p>
            <a:pPr>
              <a:buFont typeface="+mj-lt"/>
              <a:buAutoNum type="arabicPeriod"/>
            </a:pPr>
            <a:r>
              <a:rPr lang="gl-ES" sz="1300" dirty="0" err="1">
                <a:solidFill>
                  <a:srgbClr val="002060"/>
                </a:solidFill>
              </a:rPr>
              <a:t>Booleano</a:t>
            </a:r>
            <a:r>
              <a:rPr lang="gl-ES" sz="1300" dirty="0">
                <a:solidFill>
                  <a:srgbClr val="002060"/>
                </a:solidFill>
              </a:rPr>
              <a:t> </a:t>
            </a:r>
            <a:r>
              <a:rPr lang="gl-ES" sz="1300">
                <a:solidFill>
                  <a:srgbClr val="002060"/>
                </a:solidFill>
              </a:rPr>
              <a:t>ou Frase</a:t>
            </a:r>
            <a:r>
              <a:rPr lang="gl-ES" sz="1300"/>
              <a:t>: </a:t>
            </a:r>
            <a:r>
              <a:rPr lang="gl-ES" sz="1300" dirty="0"/>
              <a:t>soporta calquera estratexia de busca que empregue operadores booleanos.</a:t>
            </a:r>
          </a:p>
          <a:p>
            <a:pPr>
              <a:buFont typeface="+mj-lt"/>
              <a:buAutoNum type="arabicPeriod"/>
            </a:pPr>
            <a:r>
              <a:rPr lang="gl-ES" sz="1300" dirty="0">
                <a:solidFill>
                  <a:srgbClr val="002060"/>
                </a:solidFill>
              </a:rPr>
              <a:t>Buscar todos mis </a:t>
            </a:r>
            <a:r>
              <a:rPr lang="gl-ES" sz="1300" dirty="0" err="1">
                <a:solidFill>
                  <a:srgbClr val="002060"/>
                </a:solidFill>
              </a:rPr>
              <a:t>términos</a:t>
            </a:r>
            <a:r>
              <a:rPr lang="gl-ES" sz="1300" dirty="0">
                <a:solidFill>
                  <a:srgbClr val="002060"/>
                </a:solidFill>
              </a:rPr>
              <a:t> de </a:t>
            </a:r>
            <a:r>
              <a:rPr lang="gl-ES" sz="1300" dirty="0" err="1">
                <a:solidFill>
                  <a:srgbClr val="002060"/>
                </a:solidFill>
              </a:rPr>
              <a:t>búsqueda</a:t>
            </a:r>
            <a:r>
              <a:rPr lang="gl-ES" sz="1300" dirty="0"/>
              <a:t>: emprega por defecto o operador “E”.</a:t>
            </a:r>
          </a:p>
          <a:p>
            <a:pPr>
              <a:buFont typeface="+mj-lt"/>
              <a:buAutoNum type="arabicPeriod"/>
            </a:pPr>
            <a:r>
              <a:rPr lang="gl-ES" sz="1300" dirty="0">
                <a:solidFill>
                  <a:srgbClr val="002060"/>
                </a:solidFill>
              </a:rPr>
              <a:t>Buscar </a:t>
            </a:r>
            <a:r>
              <a:rPr lang="gl-ES" sz="1300" dirty="0" err="1">
                <a:solidFill>
                  <a:srgbClr val="002060"/>
                </a:solidFill>
              </a:rPr>
              <a:t>alguno</a:t>
            </a:r>
            <a:r>
              <a:rPr lang="gl-ES" sz="1300" dirty="0">
                <a:solidFill>
                  <a:srgbClr val="002060"/>
                </a:solidFill>
              </a:rPr>
              <a:t> de mis </a:t>
            </a:r>
            <a:r>
              <a:rPr lang="gl-ES" sz="1300" dirty="0" err="1">
                <a:solidFill>
                  <a:srgbClr val="002060"/>
                </a:solidFill>
              </a:rPr>
              <a:t>términos</a:t>
            </a:r>
            <a:r>
              <a:rPr lang="gl-ES" sz="1300" dirty="0">
                <a:solidFill>
                  <a:srgbClr val="002060"/>
                </a:solidFill>
              </a:rPr>
              <a:t> de </a:t>
            </a:r>
            <a:r>
              <a:rPr lang="gl-ES" sz="1300" dirty="0" err="1">
                <a:solidFill>
                  <a:srgbClr val="002060"/>
                </a:solidFill>
              </a:rPr>
              <a:t>búsqueda</a:t>
            </a:r>
            <a:r>
              <a:rPr lang="gl-ES" sz="1300" dirty="0"/>
              <a:t>: emprega por defecto o operador “OU”.</a:t>
            </a:r>
          </a:p>
          <a:p>
            <a:pPr>
              <a:buFont typeface="+mj-lt"/>
              <a:buAutoNum type="arabicPeriod"/>
            </a:pPr>
            <a:r>
              <a:rPr lang="gl-ES" sz="1300" dirty="0">
                <a:solidFill>
                  <a:srgbClr val="002060"/>
                </a:solidFill>
              </a:rPr>
              <a:t>Busca en </a:t>
            </a:r>
            <a:r>
              <a:rPr lang="gl-ES" sz="1300" dirty="0" err="1">
                <a:solidFill>
                  <a:srgbClr val="002060"/>
                </a:solidFill>
              </a:rPr>
              <a:t>SmartText</a:t>
            </a:r>
            <a:r>
              <a:rPr lang="gl-ES" sz="1300" dirty="0"/>
              <a:t>: permite inserir a cantidade de texto que se desexe para </a:t>
            </a:r>
            <a:r>
              <a:rPr lang="gl-ES" sz="1300"/>
              <a:t>a busca -unha </a:t>
            </a:r>
            <a:r>
              <a:rPr lang="gl-ES" sz="1300" dirty="0"/>
              <a:t>frase, un parágrafo ou incluso </a:t>
            </a:r>
            <a:r>
              <a:rPr lang="gl-ES" sz="1300"/>
              <a:t>páxinas enteiras-, </a:t>
            </a:r>
            <a:r>
              <a:rPr lang="gl-ES" sz="1300" dirty="0"/>
              <a:t>coa finalidade de aumentar a pertinencia dos resultados.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971600" y="2492896"/>
            <a:ext cx="1800200" cy="740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618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5616623" cy="5256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13" name="12 Flecha abajo"/>
          <p:cNvSpPr/>
          <p:nvPr/>
        </p:nvSpPr>
        <p:spPr>
          <a:xfrm flipV="1">
            <a:off x="3707903" y="1812089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Rectángulo redondeado"/>
          <p:cNvSpPr/>
          <p:nvPr/>
        </p:nvSpPr>
        <p:spPr>
          <a:xfrm>
            <a:off x="899592" y="3501008"/>
            <a:ext cx="1152128" cy="1440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652120" y="1628800"/>
            <a:ext cx="2880320" cy="446449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gl-ES" sz="1400" dirty="0"/>
              <a:t>Tamén podemos perfilar a busca mediante a opción </a:t>
            </a:r>
            <a:r>
              <a:rPr lang="gl-ES" sz="1400" dirty="0">
                <a:solidFill>
                  <a:srgbClr val="002060"/>
                </a:solidFill>
              </a:rPr>
              <a:t>Limite </a:t>
            </a:r>
            <a:r>
              <a:rPr lang="gl-ES" sz="1400" dirty="0" err="1">
                <a:solidFill>
                  <a:srgbClr val="002060"/>
                </a:solidFill>
              </a:rPr>
              <a:t>sus</a:t>
            </a:r>
            <a:r>
              <a:rPr lang="gl-ES" sz="1400" dirty="0">
                <a:solidFill>
                  <a:srgbClr val="002060"/>
                </a:solidFill>
              </a:rPr>
              <a:t> resultados</a:t>
            </a:r>
            <a:r>
              <a:rPr lang="gl-ES" sz="1400" dirty="0"/>
              <a:t>, indicando que só nos interesa: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gl-ES" sz="1400" dirty="0"/>
              <a:t> o publicado entre determinadas datas,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gl-ES" sz="1400" dirty="0"/>
              <a:t>as publicación arbitradas,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gl-ES" sz="1400" dirty="0"/>
              <a:t>un tipo de publicación determinado,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gl-ES" sz="1400" dirty="0"/>
              <a:t>que ofreza acceso ao texto completo,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gl-ES" sz="1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58867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796136" y="1628800"/>
            <a:ext cx="2808312" cy="230425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 dirty="0"/>
              <a:t>Por </a:t>
            </a:r>
            <a:r>
              <a:rPr lang="es-ES" sz="1400" dirty="0" err="1"/>
              <a:t>exemplo</a:t>
            </a:r>
            <a:r>
              <a:rPr lang="es-ES" sz="1400" dirty="0"/>
              <a:t>, se inserimos o termo “</a:t>
            </a:r>
            <a:r>
              <a:rPr lang="es-ES" sz="1400" i="1" dirty="0" err="1"/>
              <a:t>productivity</a:t>
            </a:r>
            <a:r>
              <a:rPr lang="es-ES" sz="1400" dirty="0"/>
              <a:t>” na </a:t>
            </a:r>
            <a:r>
              <a:rPr lang="es-ES" sz="1400" dirty="0" err="1"/>
              <a:t>caixa</a:t>
            </a:r>
            <a:r>
              <a:rPr lang="es-ES" sz="1400" dirty="0"/>
              <a:t> de busca, vemos que </a:t>
            </a:r>
            <a:r>
              <a:rPr lang="es-ES" sz="1400" dirty="0" err="1"/>
              <a:t>obtemos</a:t>
            </a:r>
            <a:r>
              <a:rPr lang="es-ES" sz="1400" dirty="0"/>
              <a:t> </a:t>
            </a:r>
            <a:r>
              <a:rPr lang="es-ES" sz="1400" dirty="0" err="1"/>
              <a:t>unha</a:t>
            </a:r>
            <a:r>
              <a:rPr lang="es-ES" sz="1400" dirty="0"/>
              <a:t> </a:t>
            </a:r>
            <a:r>
              <a:rPr lang="es-ES" sz="1400" dirty="0" err="1"/>
              <a:t>cantidade</a:t>
            </a:r>
            <a:r>
              <a:rPr lang="es-ES" sz="1400" dirty="0"/>
              <a:t> enorme de resultados.</a:t>
            </a:r>
          </a:p>
          <a:p>
            <a:pPr marL="0" indent="0" algn="just">
              <a:buNone/>
            </a:pPr>
            <a:r>
              <a:rPr lang="es-ES" sz="1400" dirty="0">
                <a:solidFill>
                  <a:srgbClr val="002060"/>
                </a:solidFill>
              </a:rPr>
              <a:t>A busca non é pertinente.</a:t>
            </a:r>
            <a:endParaRPr lang="gl-ES" sz="1400" dirty="0">
              <a:solidFill>
                <a:srgbClr val="00206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95536" y="1269727"/>
            <a:ext cx="5310346" cy="4287994"/>
            <a:chOff x="395536" y="1269727"/>
            <a:chExt cx="5310346" cy="42879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78" r="19895" b="4169"/>
            <a:stretch/>
          </p:blipFill>
          <p:spPr bwMode="auto">
            <a:xfrm>
              <a:off x="395536" y="1269727"/>
              <a:ext cx="5310346" cy="4287994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 redondeado"/>
            <p:cNvSpPr/>
            <p:nvPr/>
          </p:nvSpPr>
          <p:spPr>
            <a:xfrm>
              <a:off x="1835696" y="2132856"/>
              <a:ext cx="2376264" cy="2880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122523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796136" y="1628800"/>
            <a:ext cx="2808312" cy="453650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 dirty="0"/>
              <a:t>Probemos a limitar a </a:t>
            </a:r>
            <a:r>
              <a:rPr lang="es-ES" sz="1400" dirty="0" err="1"/>
              <a:t>nosa</a:t>
            </a:r>
            <a:r>
              <a:rPr lang="es-ES" sz="1400" dirty="0"/>
              <a:t> busca </a:t>
            </a:r>
            <a:r>
              <a:rPr lang="es-ES" sz="1400" dirty="0" err="1"/>
              <a:t>ás</a:t>
            </a:r>
            <a:r>
              <a:rPr lang="es-ES" sz="1400" dirty="0"/>
              <a:t> revistas arbitradas </a:t>
            </a:r>
            <a:r>
              <a:rPr lang="es-ES" sz="1400"/>
              <a:t>e publicadas </a:t>
            </a:r>
            <a:r>
              <a:rPr lang="es-ES" sz="1400" dirty="0"/>
              <a:t>entre 2014 e 2016. </a:t>
            </a:r>
          </a:p>
          <a:p>
            <a:pPr marL="0" indent="0">
              <a:buNone/>
            </a:pPr>
            <a:r>
              <a:rPr lang="es-ES" sz="1400" dirty="0"/>
              <a:t>Vemos que o resultado é notablemente menor, </a:t>
            </a:r>
            <a:r>
              <a:rPr lang="es-ES" sz="1400" dirty="0" err="1"/>
              <a:t>mais</a:t>
            </a:r>
            <a:r>
              <a:rPr lang="es-ES" sz="1400" dirty="0"/>
              <a:t> </a:t>
            </a:r>
            <a:r>
              <a:rPr lang="es-ES" sz="1400" dirty="0" err="1"/>
              <a:t>aínda</a:t>
            </a:r>
            <a:r>
              <a:rPr lang="es-ES" sz="1400" dirty="0"/>
              <a:t> son demasiados para </a:t>
            </a:r>
            <a:r>
              <a:rPr lang="es-ES" sz="1400" dirty="0" err="1"/>
              <a:t>revisalos</a:t>
            </a:r>
            <a:r>
              <a:rPr lang="es-ES" sz="1400" dirty="0"/>
              <a:t> todos.</a:t>
            </a:r>
          </a:p>
          <a:p>
            <a:pPr marL="0" indent="0">
              <a:buNone/>
            </a:pPr>
            <a:r>
              <a:rPr lang="es-ES" sz="1400" dirty="0" err="1"/>
              <a:t>Isto</a:t>
            </a:r>
            <a:r>
              <a:rPr lang="es-ES" sz="1400" dirty="0"/>
              <a:t> </a:t>
            </a:r>
            <a:r>
              <a:rPr lang="es-ES" sz="1400" dirty="0" err="1"/>
              <a:t>débese</a:t>
            </a:r>
            <a:r>
              <a:rPr lang="es-ES" sz="1400" dirty="0"/>
              <a:t> a que o </a:t>
            </a:r>
            <a:r>
              <a:rPr lang="es-ES" sz="1400" dirty="0" err="1"/>
              <a:t>noso</a:t>
            </a:r>
            <a:r>
              <a:rPr lang="es-ES" sz="1400" dirty="0"/>
              <a:t> termo de busca é demasiado </a:t>
            </a:r>
            <a:r>
              <a:rPr lang="es-ES" sz="1400" dirty="0" err="1"/>
              <a:t>xenérico</a:t>
            </a:r>
            <a:r>
              <a:rPr lang="es-ES" sz="1400" dirty="0"/>
              <a:t>.</a:t>
            </a:r>
            <a:endParaRPr lang="gl-ES" sz="1400" dirty="0"/>
          </a:p>
          <a:p>
            <a:pPr marL="0" indent="0" algn="just">
              <a:buNone/>
            </a:pPr>
            <a:r>
              <a:rPr lang="es-ES" sz="1400" dirty="0">
                <a:solidFill>
                  <a:srgbClr val="002060"/>
                </a:solidFill>
              </a:rPr>
              <a:t>A busca </a:t>
            </a:r>
            <a:r>
              <a:rPr lang="es-ES" sz="1400" dirty="0" err="1">
                <a:solidFill>
                  <a:srgbClr val="002060"/>
                </a:solidFill>
              </a:rPr>
              <a:t>segue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s-ES" sz="1400" dirty="0" err="1">
                <a:solidFill>
                  <a:srgbClr val="002060"/>
                </a:solidFill>
              </a:rPr>
              <a:t>sen</a:t>
            </a:r>
            <a:r>
              <a:rPr lang="es-ES" sz="1400" dirty="0">
                <a:solidFill>
                  <a:srgbClr val="002060"/>
                </a:solidFill>
              </a:rPr>
              <a:t> resultar pertinente.</a:t>
            </a:r>
            <a:endParaRPr lang="gl-ES" sz="1400" dirty="0">
              <a:solidFill>
                <a:srgbClr val="00206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42039" y="1269726"/>
            <a:ext cx="4947551" cy="4751561"/>
            <a:chOff x="442039" y="1269726"/>
            <a:chExt cx="4947551" cy="47515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039" y="1269726"/>
              <a:ext cx="4947551" cy="475156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 redondeado"/>
            <p:cNvSpPr/>
            <p:nvPr/>
          </p:nvSpPr>
          <p:spPr>
            <a:xfrm>
              <a:off x="1691680" y="2913249"/>
              <a:ext cx="2160240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38531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9" r="19087" b="4170"/>
          <a:stretch/>
        </p:blipFill>
        <p:spPr bwMode="auto">
          <a:xfrm>
            <a:off x="611560" y="1084473"/>
            <a:ext cx="6840760" cy="54203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796136" y="1916832"/>
            <a:ext cx="3168352" cy="3168352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gl-ES" sz="1400" dirty="0"/>
              <a:t>Observemos que a BSP vai agrupando as nosas “condicións” de busca na caixa da marxe esquerda da pantalla.</a:t>
            </a:r>
          </a:p>
          <a:p>
            <a:pPr marL="0" indent="0">
              <a:buNone/>
            </a:pPr>
            <a:r>
              <a:rPr lang="gl-ES" sz="1400" dirty="0"/>
              <a:t>Para</a:t>
            </a:r>
            <a:r>
              <a:rPr lang="gl-ES" sz="1400" dirty="0">
                <a:solidFill>
                  <a:srgbClr val="002060"/>
                </a:solidFill>
              </a:rPr>
              <a:t> eliminar algún dos límites aplicados, </a:t>
            </a:r>
            <a:r>
              <a:rPr lang="gl-ES" sz="1400" dirty="0"/>
              <a:t>basta con facer clic </a:t>
            </a:r>
            <a:r>
              <a:rPr lang="gl-ES" sz="1400" dirty="0">
                <a:solidFill>
                  <a:srgbClr val="002060"/>
                </a:solidFill>
              </a:rPr>
              <a:t>na aspa </a:t>
            </a:r>
            <a:r>
              <a:rPr lang="gl-ES" sz="1400" dirty="0"/>
              <a:t>que aparece xunto a eles, e a listaxe de resultados actualizarase automaticamente.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2420888"/>
            <a:ext cx="1656184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2051720" y="342900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2051720" y="3573016"/>
            <a:ext cx="360040" cy="199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1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04" y="1084473"/>
            <a:ext cx="6540272" cy="54203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292080" y="1358462"/>
            <a:ext cx="3168352" cy="2070538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gl-ES" sz="1400" dirty="0"/>
              <a:t>A busca simple é útil cando empregamos un termo de busca específico (no exemplo, “</a:t>
            </a:r>
            <a:r>
              <a:rPr lang="gl-ES" sz="1400" dirty="0" err="1"/>
              <a:t>geomarketing</a:t>
            </a:r>
            <a:r>
              <a:rPr lang="gl-ES" sz="1400" dirty="0"/>
              <a:t>”), do que sabemos que non existe moita literatura publicada.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2420888"/>
            <a:ext cx="1656184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2051720" y="342900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2051720" y="3573016"/>
            <a:ext cx="360040" cy="199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2483768" y="2132856"/>
            <a:ext cx="237626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Elipse"/>
          <p:cNvSpPr/>
          <p:nvPr/>
        </p:nvSpPr>
        <p:spPr>
          <a:xfrm>
            <a:off x="1439652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4 Rectángulo"/>
          <p:cNvSpPr/>
          <p:nvPr/>
        </p:nvSpPr>
        <p:spPr>
          <a:xfrm>
            <a:off x="323528" y="4874918"/>
            <a:ext cx="276985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gl-ES" dirty="0"/>
              <a:t>Ou ben, cando buscamos por un título concreto.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72525"/>
            <a:ext cx="5328592" cy="27828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>
            <a:off x="3093378" y="5262986"/>
            <a:ext cx="3264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788024" y="4509120"/>
            <a:ext cx="201622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1821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143500" cy="34766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64088" y="1556792"/>
            <a:ext cx="3168352" cy="4392488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gl-ES" sz="1400" dirty="0"/>
              <a:t>Tamén é útil cando temos parte dun texto (como o resumo, por exemplo) e queremos atopar o texto completo ou a súa referencia bibliográfica completa.</a:t>
            </a:r>
          </a:p>
          <a:p>
            <a:pPr marL="0" indent="0">
              <a:buNone/>
            </a:pPr>
            <a:r>
              <a:rPr lang="gl-ES" sz="1400" dirty="0"/>
              <a:t>Neste caso empregaremos a opción </a:t>
            </a:r>
            <a:r>
              <a:rPr lang="gl-ES" sz="1400" dirty="0" err="1">
                <a:solidFill>
                  <a:srgbClr val="002060"/>
                </a:solidFill>
              </a:rPr>
              <a:t>SmartText</a:t>
            </a:r>
            <a:r>
              <a:rPr lang="gl-ES" sz="1400" dirty="0"/>
              <a:t>, copiando e pegando a parte do texto que temos na caixa de busca.</a:t>
            </a:r>
          </a:p>
          <a:p>
            <a:pPr marL="0" indent="0">
              <a:buNone/>
            </a:pPr>
            <a:r>
              <a:rPr lang="gl-ES" sz="1400" dirty="0"/>
              <a:t>O primeiro dos resultados da listaxe se corresponderá coa publicación que estamos buscando.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31740" y="1350888"/>
            <a:ext cx="2844316" cy="121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00762" y="350100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4" y="3645024"/>
            <a:ext cx="4728145" cy="26372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>
            <a:off x="400762" y="3501008"/>
            <a:ext cx="121891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71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16824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básica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7" r="1675" b="4396"/>
          <a:stretch/>
        </p:blipFill>
        <p:spPr bwMode="auto">
          <a:xfrm>
            <a:off x="652790" y="1124744"/>
            <a:ext cx="7668343" cy="52257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652790" y="206084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52790" y="2060848"/>
            <a:ext cx="1974994" cy="352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9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avanzada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732240" cy="4739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076056" y="1310299"/>
            <a:ext cx="3779912" cy="5113271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 dirty="0"/>
              <a:t>A </a:t>
            </a:r>
            <a:r>
              <a:rPr lang="es-ES" sz="1400" dirty="0">
                <a:solidFill>
                  <a:srgbClr val="002060"/>
                </a:solidFill>
              </a:rPr>
              <a:t>busca</a:t>
            </a:r>
            <a:r>
              <a:rPr lang="es-ES" sz="1400" dirty="0"/>
              <a:t> </a:t>
            </a:r>
            <a:r>
              <a:rPr lang="es-ES" sz="1400" dirty="0">
                <a:solidFill>
                  <a:srgbClr val="002060"/>
                </a:solidFill>
              </a:rPr>
              <a:t>avanzada</a:t>
            </a:r>
            <a:r>
              <a:rPr lang="es-ES" sz="1400" dirty="0"/>
              <a:t> é a que a BSP </a:t>
            </a:r>
            <a:r>
              <a:rPr lang="es-ES" sz="1400" dirty="0" err="1"/>
              <a:t>emprega</a:t>
            </a:r>
            <a:r>
              <a:rPr lang="es-ES" sz="1400" dirty="0"/>
              <a:t> por defecto </a:t>
            </a:r>
            <a:r>
              <a:rPr lang="es-ES" sz="1400" dirty="0" err="1"/>
              <a:t>xa</a:t>
            </a:r>
            <a:r>
              <a:rPr lang="es-ES" sz="1400" dirty="0"/>
              <a:t> que é a que </a:t>
            </a:r>
            <a:r>
              <a:rPr lang="es-ES" sz="1400" dirty="0" err="1"/>
              <a:t>devolve</a:t>
            </a:r>
            <a:r>
              <a:rPr lang="es-ES" sz="1400" dirty="0"/>
              <a:t> os resultados </a:t>
            </a:r>
            <a:r>
              <a:rPr lang="es-ES" sz="1400" dirty="0" err="1"/>
              <a:t>máis</a:t>
            </a:r>
            <a:r>
              <a:rPr lang="es-ES" sz="1400" dirty="0"/>
              <a:t> </a:t>
            </a:r>
            <a:r>
              <a:rPr lang="es-ES" sz="1400"/>
              <a:t>pertinentes.</a:t>
            </a:r>
          </a:p>
          <a:p>
            <a:pPr marL="0" indent="0">
              <a:buNone/>
            </a:pPr>
            <a:r>
              <a:rPr lang="es-ES" sz="1400"/>
              <a:t>Para empregala, deberás desmarcar a casiña </a:t>
            </a:r>
            <a:r>
              <a:rPr lang="es-ES" sz="1400" i="1">
                <a:solidFill>
                  <a:srgbClr val="002060"/>
                </a:solidFill>
              </a:rPr>
              <a:t>“Sugerir descriptores” </a:t>
            </a:r>
            <a:r>
              <a:rPr lang="es-ES" sz="1400"/>
              <a:t>(marcada por defecto), xa que, doutro modo, te levará ao </a:t>
            </a:r>
            <a:r>
              <a:rPr lang="es-ES" sz="1400">
                <a:solidFill>
                  <a:srgbClr val="002060"/>
                </a:solidFill>
              </a:rPr>
              <a:t>tesauro</a:t>
            </a:r>
            <a:r>
              <a:rPr lang="es-ES" sz="1400"/>
              <a:t>, que logo veremos.</a:t>
            </a:r>
            <a:endParaRPr lang="es-ES" sz="1400" dirty="0"/>
          </a:p>
          <a:p>
            <a:pPr marL="0" indent="0">
              <a:buNone/>
            </a:pPr>
            <a:r>
              <a:rPr lang="es-ES" sz="1400"/>
              <a:t>A busca avanzada </a:t>
            </a:r>
            <a:r>
              <a:rPr lang="es-ES" sz="1400" dirty="0"/>
              <a:t>p</a:t>
            </a:r>
            <a:r>
              <a:rPr lang="es-ES" sz="1400"/>
              <a:t>ermite </a:t>
            </a:r>
            <a:r>
              <a:rPr lang="es-ES" sz="1400" dirty="0" err="1"/>
              <a:t>empregar</a:t>
            </a:r>
            <a:r>
              <a:rPr lang="es-ES" sz="1400" dirty="0"/>
              <a:t> un </a:t>
            </a:r>
            <a:r>
              <a:rPr lang="es-ES" sz="1400" dirty="0" err="1"/>
              <a:t>ou</a:t>
            </a:r>
            <a:r>
              <a:rPr lang="es-ES" sz="1400" dirty="0"/>
              <a:t> varios </a:t>
            </a:r>
            <a:r>
              <a:rPr lang="es-ES" sz="1400" dirty="0">
                <a:solidFill>
                  <a:srgbClr val="002060"/>
                </a:solidFill>
              </a:rPr>
              <a:t>termos</a:t>
            </a:r>
            <a:r>
              <a:rPr lang="es-ES" sz="1400" dirty="0"/>
              <a:t>, </a:t>
            </a:r>
            <a:r>
              <a:rPr lang="es-ES" sz="1400" dirty="0" err="1"/>
              <a:t>escollendo</a:t>
            </a:r>
            <a:r>
              <a:rPr lang="es-ES" sz="1400" dirty="0"/>
              <a:t> os </a:t>
            </a:r>
            <a:r>
              <a:rPr lang="es-ES" sz="1400" dirty="0">
                <a:solidFill>
                  <a:srgbClr val="002060"/>
                </a:solidFill>
              </a:rPr>
              <a:t>campos</a:t>
            </a:r>
            <a:r>
              <a:rPr lang="es-ES" sz="1400" dirty="0"/>
              <a:t> nos que lanzar a busca: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400" dirty="0"/>
              <a:t>(AU, TI, SO…)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400" dirty="0" err="1"/>
              <a:t>Ademais</a:t>
            </a:r>
            <a:r>
              <a:rPr lang="es-ES" sz="1400" dirty="0"/>
              <a:t> permite </a:t>
            </a:r>
            <a:r>
              <a:rPr lang="es-ES" sz="1400" dirty="0" err="1"/>
              <a:t>combinalos</a:t>
            </a:r>
            <a:r>
              <a:rPr lang="es-ES" sz="1400" dirty="0"/>
              <a:t> </a:t>
            </a:r>
            <a:r>
              <a:rPr lang="es-ES" sz="1400" dirty="0" err="1"/>
              <a:t>empregando</a:t>
            </a:r>
            <a:r>
              <a:rPr lang="es-ES" sz="1400" dirty="0"/>
              <a:t> operadores booleanos (E, OU, NON). Por defecto </a:t>
            </a:r>
            <a:r>
              <a:rPr lang="es-ES" sz="1400" dirty="0" err="1"/>
              <a:t>emprega</a:t>
            </a:r>
            <a:r>
              <a:rPr lang="es-ES" sz="1400" dirty="0"/>
              <a:t> “E” (</a:t>
            </a:r>
            <a:r>
              <a:rPr lang="es-ES" sz="1400"/>
              <a:t>AND).</a:t>
            </a:r>
            <a:endParaRPr lang="gl-ES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619672" y="2420888"/>
            <a:ext cx="72008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5 Flecha abajo"/>
          <p:cNvSpPr/>
          <p:nvPr/>
        </p:nvSpPr>
        <p:spPr>
          <a:xfrm flipV="1">
            <a:off x="1979712" y="2636912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45FCA4F5-E84A-42B6-B9AC-495E2886FBC0}"/>
              </a:ext>
            </a:extLst>
          </p:cNvPr>
          <p:cNvSpPr/>
          <p:nvPr/>
        </p:nvSpPr>
        <p:spPr>
          <a:xfrm>
            <a:off x="971600" y="1675901"/>
            <a:ext cx="864096" cy="96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5706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gl-ES" sz="2200" dirty="0"/>
              <a:t>A </a:t>
            </a:r>
            <a:r>
              <a:rPr lang="gl-ES" sz="2200" dirty="0">
                <a:solidFill>
                  <a:srgbClr val="002060"/>
                </a:solidFill>
              </a:rPr>
              <a:t>“</a:t>
            </a:r>
            <a:r>
              <a:rPr lang="gl-ES" sz="2200" dirty="0" err="1">
                <a:solidFill>
                  <a:srgbClr val="002060"/>
                </a:solidFill>
              </a:rPr>
              <a:t>Business</a:t>
            </a:r>
            <a:r>
              <a:rPr lang="gl-ES" sz="2200" dirty="0">
                <a:solidFill>
                  <a:srgbClr val="002060"/>
                </a:solidFill>
              </a:rPr>
              <a:t> Source </a:t>
            </a:r>
            <a:r>
              <a:rPr lang="gl-ES" sz="2200" dirty="0" err="1">
                <a:solidFill>
                  <a:srgbClr val="002060"/>
                </a:solidFill>
              </a:rPr>
              <a:t>Premier</a:t>
            </a:r>
            <a:r>
              <a:rPr lang="gl-ES" sz="2200" dirty="0">
                <a:solidFill>
                  <a:srgbClr val="002060"/>
                </a:solidFill>
              </a:rPr>
              <a:t>” </a:t>
            </a:r>
            <a:r>
              <a:rPr lang="gl-ES" sz="2200" dirty="0"/>
              <a:t>é unha base de datos a texto completo sobre xestión, economía, finanzas, contabilidade e negocios. Dá acceso a documentos de revistas, xornais e informes, na súa meirande parte a texto completo.</a:t>
            </a:r>
          </a:p>
          <a:p>
            <a:r>
              <a:rPr lang="gl-ES" sz="2200" dirty="0"/>
              <a:t>É distribuída por </a:t>
            </a:r>
            <a:r>
              <a:rPr lang="gl-ES" sz="2200" dirty="0">
                <a:solidFill>
                  <a:srgbClr val="002060"/>
                </a:solidFill>
              </a:rPr>
              <a:t>EBSCO</a:t>
            </a:r>
            <a:r>
              <a:rPr lang="gl-ES" sz="2200" dirty="0"/>
              <a:t>, empresa líder mundial na xestión e acceso á información a través da subscrición a revistas, acceso a bases de datos e publicacións electrónicas.</a:t>
            </a:r>
          </a:p>
        </p:txBody>
      </p:sp>
    </p:spTree>
    <p:extLst>
      <p:ext uri="{BB962C8B-B14F-4D97-AF65-F5344CB8AC3E}">
        <p14:creationId xmlns:p14="http://schemas.microsoft.com/office/powerpoint/2010/main" val="174151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avanzada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6264696" cy="4937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436096" y="1484785"/>
            <a:ext cx="3312367" cy="3168352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/>
              <a:t>Continuando coa busca polo termo “productivity” vemos que se a limitamos ao campo “SU” (Descritores), mantendo os criterios de “publicacións arbitradas” e a data de publicación entre 2014 e 2016, obtemos moitos menos resultados (de 6.815 pasamos a 2.855).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205381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 dirty="0">
                <a:solidFill>
                  <a:schemeClr val="bg1">
                    <a:lumMod val="65000"/>
                  </a:schemeClr>
                </a:solidFill>
              </a:rPr>
              <a:t>A busca avanzada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/>
          <a:stretch/>
        </p:blipFill>
        <p:spPr bwMode="auto">
          <a:xfrm>
            <a:off x="467544" y="1306286"/>
            <a:ext cx="6384455" cy="49756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436096" y="1484784"/>
            <a:ext cx="3456384" cy="489654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/>
              <a:t>Grazas a busca avanzada podemos combinar campos e termos de busca, conseguindo así refinar cada vez máis os nosos resultados.</a:t>
            </a:r>
          </a:p>
          <a:p>
            <a:pPr marL="0" indent="0">
              <a:buNone/>
            </a:pPr>
            <a:r>
              <a:rPr lang="es-ES" sz="1400"/>
              <a:t>Por exemplo, se estamos a investigar sobre a relación entre a innovación  e a productividade en Europa, poderíamos deseñar a seguinte estratexia:</a:t>
            </a:r>
          </a:p>
          <a:p>
            <a:pPr marL="0" indent="0">
              <a:buNone/>
            </a:pPr>
            <a:r>
              <a:rPr lang="es-ES" sz="1400" i="1">
                <a:solidFill>
                  <a:srgbClr val="002060"/>
                </a:solidFill>
              </a:rPr>
              <a:t>SU productivity AND SU innovation AND SU Europe</a:t>
            </a:r>
          </a:p>
          <a:p>
            <a:pPr marL="0" indent="0">
              <a:buNone/>
            </a:pPr>
            <a:r>
              <a:rPr lang="es-ES" sz="1400"/>
              <a:t>Comprobamos como aumenta a pertiencia dos resultados, mentres descendo o seu número.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154673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O tesauro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DB6FBA-B074-40E0-9797-A2AAB5CFC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413" b="61340"/>
          <a:stretch/>
        </p:blipFill>
        <p:spPr>
          <a:xfrm>
            <a:off x="4283968" y="1543879"/>
            <a:ext cx="4646372" cy="1656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179512" y="1374268"/>
            <a:ext cx="3960440" cy="4647020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sz="1300"/>
              <a:t>Un tesauro e un </a:t>
            </a:r>
            <a:r>
              <a:rPr lang="es-ES" sz="1400">
                <a:solidFill>
                  <a:srgbClr val="002060"/>
                </a:solidFill>
              </a:rPr>
              <a:t>índice de termos controlados</a:t>
            </a:r>
            <a:r>
              <a:rPr lang="es-ES" sz="1300"/>
              <a:t>. Isto significa que para cada concepto, o tesauro recolle un termo como aceptado, xunto con outros termos relacionados con él ben </a:t>
            </a:r>
            <a:r>
              <a:rPr lang="es-ES" sz="1400">
                <a:solidFill>
                  <a:srgbClr val="002060"/>
                </a:solidFill>
              </a:rPr>
              <a:t>xerarquicamente</a:t>
            </a:r>
            <a:r>
              <a:rPr lang="es-ES" sz="1300"/>
              <a:t> (do máis xenérico ao máis específico), por </a:t>
            </a:r>
            <a:r>
              <a:rPr lang="es-ES" sz="1400">
                <a:solidFill>
                  <a:srgbClr val="002060"/>
                </a:solidFill>
              </a:rPr>
              <a:t>equivalencia</a:t>
            </a:r>
            <a:r>
              <a:rPr lang="es-ES" sz="1300"/>
              <a:t> (sinónimos, traducións…), etc.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s-ES" sz="1300"/>
              <a:t>Mostra alfabeticamente os términos aceptados, os rechazados -co reenvío ao correcto- e os relacionados.</a:t>
            </a:r>
            <a:endParaRPr lang="gl-ES" sz="1300"/>
          </a:p>
          <a:p>
            <a:pPr marL="0" indent="0" algn="just">
              <a:spcAft>
                <a:spcPts val="600"/>
              </a:spcAft>
              <a:buNone/>
            </a:pPr>
            <a:r>
              <a:rPr lang="gl-ES" sz="1300"/>
              <a:t>Pode ser</a:t>
            </a:r>
            <a:r>
              <a:rPr lang="es-ES" sz="1300"/>
              <a:t> moi útil para as </a:t>
            </a:r>
            <a:r>
              <a:rPr lang="es-ES" sz="1400">
                <a:solidFill>
                  <a:srgbClr val="002060"/>
                </a:solidFill>
              </a:rPr>
              <a:t>buscas por tema</a:t>
            </a:r>
            <a:r>
              <a:rPr lang="es-ES" sz="1300"/>
              <a:t>, xa que ofrece termos chave capaces de axudarnos a ampliar ou restrinxir a nosa busca, segundo as nosas necesidades.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s-ES" sz="1300"/>
          </a:p>
        </p:txBody>
      </p:sp>
      <p:sp>
        <p:nvSpPr>
          <p:cNvPr id="6" name="3 Marcador de texto">
            <a:extLst>
              <a:ext uri="{FF2B5EF4-FFF2-40B4-BE49-F238E27FC236}">
                <a16:creationId xmlns:a16="http://schemas.microsoft.com/office/drawing/2014/main" id="{034E47CF-1FBF-4FC2-BA12-70E87D289935}"/>
              </a:ext>
            </a:extLst>
          </p:cNvPr>
          <p:cNvSpPr txBox="1">
            <a:spLocks/>
          </p:cNvSpPr>
          <p:nvPr/>
        </p:nvSpPr>
        <p:spPr bwMode="auto">
          <a:xfrm>
            <a:off x="4446914" y="3390492"/>
            <a:ext cx="4320480" cy="22707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lumMod val="85000"/>
                  </a:schemeClr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5F5F5F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FontTx/>
              <a:buNone/>
            </a:pPr>
            <a:r>
              <a:rPr lang="es-ES" sz="1300" kern="0"/>
              <a:t>A BSP ofrece </a:t>
            </a:r>
            <a:r>
              <a:rPr lang="es-ES" sz="1400">
                <a:solidFill>
                  <a:srgbClr val="002060"/>
                </a:solidFill>
              </a:rPr>
              <a:t>dúas vías de acceso </a:t>
            </a:r>
            <a:r>
              <a:rPr lang="es-ES" sz="1300" kern="0"/>
              <a:t>ao seu tesauro:</a:t>
            </a:r>
          </a:p>
          <a:p>
            <a:pPr algn="just">
              <a:spcAft>
                <a:spcPts val="600"/>
              </a:spcAft>
              <a:buFontTx/>
              <a:buAutoNum type="arabicParenR"/>
            </a:pPr>
            <a:r>
              <a:rPr lang="es-ES" sz="1300" kern="0"/>
              <a:t>A través do menú de navegación superior</a:t>
            </a:r>
          </a:p>
          <a:p>
            <a:pPr algn="just">
              <a:spcAft>
                <a:spcPts val="600"/>
              </a:spcAft>
              <a:buFontTx/>
              <a:buAutoNum type="arabicParenR"/>
            </a:pPr>
            <a:r>
              <a:rPr lang="es-ES" sz="1300" kern="0"/>
              <a:t>Deixando marcada a casiña “Sugerir descriptores” e introducindo o termo de busca na primeira caixa</a:t>
            </a:r>
          </a:p>
        </p:txBody>
      </p:sp>
    </p:spTree>
    <p:extLst>
      <p:ext uri="{BB962C8B-B14F-4D97-AF65-F5344CB8AC3E}">
        <p14:creationId xmlns:p14="http://schemas.microsoft.com/office/powerpoint/2010/main" val="295838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O tesauro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179512" y="1374268"/>
            <a:ext cx="3240360" cy="3638908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sz="1300"/>
              <a:t>Se buscamos polo termo “Productivity” podemos ver os termos que nos suxire o tesauro para optimizar a nosa busca.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s-ES" sz="1300"/>
              <a:t>Debemos ter en conta que, por defecto, os resultados aparecerán </a:t>
            </a:r>
            <a:r>
              <a:rPr lang="es-ES" sz="1400">
                <a:solidFill>
                  <a:srgbClr val="002060"/>
                </a:solidFill>
              </a:rPr>
              <a:t>ordenados por relevancia</a:t>
            </a:r>
            <a:r>
              <a:rPr lang="es-ES" sz="1300"/>
              <a:t>, pero podemos modificar esta opción para que mostre as palabras que comecen polo noso termo ou por aquelas que o conteñan.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s-ES" sz="130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95E697-C62C-4B0A-8A37-F32FE4AF4DEF}"/>
              </a:ext>
            </a:extLst>
          </p:cNvPr>
          <p:cNvGrpSpPr/>
          <p:nvPr/>
        </p:nvGrpSpPr>
        <p:grpSpPr>
          <a:xfrm>
            <a:off x="3563888" y="1268760"/>
            <a:ext cx="5004048" cy="5135246"/>
            <a:chOff x="3563888" y="1268760"/>
            <a:chExt cx="5004048" cy="51352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B7D33AF-8A08-46E7-9A8B-6A0A5B48619A}"/>
                </a:ext>
              </a:extLst>
            </p:cNvPr>
            <p:cNvGrpSpPr/>
            <p:nvPr/>
          </p:nvGrpSpPr>
          <p:grpSpPr>
            <a:xfrm>
              <a:off x="3563888" y="1268760"/>
              <a:ext cx="5004048" cy="5135246"/>
              <a:chOff x="3563888" y="1268760"/>
              <a:chExt cx="5004048" cy="5135246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DF5A3775-7E19-4AD4-AF75-CA89013274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5275"/>
              <a:stretch/>
            </p:blipFill>
            <p:spPr>
              <a:xfrm>
                <a:off x="3563888" y="1268760"/>
                <a:ext cx="5004048" cy="5135246"/>
              </a:xfrm>
              <a:prstGeom prst="rect">
                <a:avLst/>
              </a:prstGeom>
            </p:spPr>
          </p:pic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3CCC9A33-553F-42C3-A6C0-B2E07BC2A9F6}"/>
                  </a:ext>
                </a:extLst>
              </p:cNvPr>
              <p:cNvSpPr/>
              <p:nvPr/>
            </p:nvSpPr>
            <p:spPr>
              <a:xfrm>
                <a:off x="3635896" y="1632065"/>
                <a:ext cx="4608512" cy="93610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l-ES"/>
              </a:p>
            </p:txBody>
          </p:sp>
        </p:grp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FEAFCA84-A36C-49EC-B9B5-F4642A308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5896" y="3717032"/>
              <a:ext cx="36004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7EC31F10-87FF-4C11-8B26-6753591A4BB2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098595"/>
              <a:ext cx="360040" cy="8425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D1B386E-2BF1-49EE-AA79-23103216661D}"/>
                </a:ext>
              </a:extLst>
            </p:cNvPr>
            <p:cNvSpPr/>
            <p:nvPr/>
          </p:nvSpPr>
          <p:spPr>
            <a:xfrm>
              <a:off x="6228184" y="2777663"/>
              <a:ext cx="1224136" cy="45799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sp>
        <p:nvSpPr>
          <p:cNvPr id="10" name="3 Marcador de texto">
            <a:extLst>
              <a:ext uri="{FF2B5EF4-FFF2-40B4-BE49-F238E27FC236}">
                <a16:creationId xmlns:a16="http://schemas.microsoft.com/office/drawing/2014/main" id="{D22B21F2-1EB9-4F9B-9B9C-41CB7BA44788}"/>
              </a:ext>
            </a:extLst>
          </p:cNvPr>
          <p:cNvSpPr txBox="1">
            <a:spLocks/>
          </p:cNvSpPr>
          <p:nvPr/>
        </p:nvSpPr>
        <p:spPr bwMode="auto">
          <a:xfrm>
            <a:off x="6516216" y="3356992"/>
            <a:ext cx="2520280" cy="31683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lumMod val="85000"/>
                  </a:schemeClr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5F5F5F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FontTx/>
              <a:buNone/>
            </a:pPr>
            <a:r>
              <a:rPr lang="es-ES" sz="1300" kern="0"/>
              <a:t>Podemos seleccionar varios termos marcando a casiña da esquerda e premendo en “Añadir”, e combinalos mediante o operador booleano máis axeitado.</a:t>
            </a:r>
          </a:p>
          <a:p>
            <a:pPr marL="0" indent="0" algn="just">
              <a:spcAft>
                <a:spcPts val="600"/>
              </a:spcAft>
              <a:buFontTx/>
              <a:buNone/>
            </a:pPr>
            <a:r>
              <a:rPr lang="es-ES" sz="1300" kern="0"/>
              <a:t>Se son termos equivalentes (todos serven a nosa busca) empregaremos o operador OR.</a:t>
            </a:r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s-ES" sz="1300" kern="0"/>
          </a:p>
        </p:txBody>
      </p:sp>
    </p:spTree>
    <p:extLst>
      <p:ext uri="{BB962C8B-B14F-4D97-AF65-F5344CB8AC3E}">
        <p14:creationId xmlns:p14="http://schemas.microsoft.com/office/powerpoint/2010/main" val="4093596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O tesauro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580112" y="1473513"/>
            <a:ext cx="2952328" cy="1046620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s-ES" sz="1300"/>
              <a:t>Tamén podemos buscar termos xeográficos (Lugares) e persoas (Gente)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s-ES" sz="13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DB0AD-0874-4545-9C19-AC7D7669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8" y="1268760"/>
            <a:ext cx="5005102" cy="4950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F6E7C6-4B04-4433-A8A8-79C8B863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924944"/>
            <a:ext cx="3460063" cy="3294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29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61880" y="1268760"/>
            <a:ext cx="6768417" cy="4608512"/>
            <a:chOff x="261880" y="1268760"/>
            <a:chExt cx="6768417" cy="46085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1268760"/>
              <a:ext cx="6634761" cy="460851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Elipse"/>
            <p:cNvSpPr/>
            <p:nvPr/>
          </p:nvSpPr>
          <p:spPr>
            <a:xfrm>
              <a:off x="3275856" y="2789312"/>
              <a:ext cx="864096" cy="2796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4394438" y="3068960"/>
              <a:ext cx="1080120" cy="522647"/>
              <a:chOff x="4499992" y="4562537"/>
              <a:chExt cx="1080120" cy="522647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4644008" y="4797152"/>
                <a:ext cx="936104" cy="2880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l-ES"/>
              </a:p>
            </p:txBody>
          </p:sp>
          <p:sp>
            <p:nvSpPr>
              <p:cNvPr id="3" name="2 CuadroTexto"/>
              <p:cNvSpPr txBox="1"/>
              <p:nvPr/>
            </p:nvSpPr>
            <p:spPr>
              <a:xfrm>
                <a:off x="4499992" y="456253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>
                    <a:solidFill>
                      <a:srgbClr val="FF0000"/>
                    </a:solidFill>
                  </a:rPr>
                  <a:t>A</a:t>
                </a:r>
                <a:endParaRPr lang="gl-ES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5361984" y="31189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B</a:t>
              </a:r>
              <a:endParaRPr lang="gl-ES" b="1">
                <a:solidFill>
                  <a:srgbClr val="FF0000"/>
                </a:solidFill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>
              <a:off x="5496200" y="3316516"/>
              <a:ext cx="1184855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918893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D</a:t>
              </a:r>
              <a:endParaRPr lang="gl-ES" b="1">
                <a:solidFill>
                  <a:srgbClr val="FF0000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475656" y="2559804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C</a:t>
              </a:r>
              <a:endParaRPr lang="gl-ES" b="1">
                <a:solidFill>
                  <a:srgbClr val="FF0000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1763688" y="2780928"/>
              <a:ext cx="79208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 flipV="1">
              <a:off x="261880" y="3470241"/>
              <a:ext cx="288032" cy="2520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261880" y="3722269"/>
              <a:ext cx="288032" cy="1800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Historial de busca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448807" y="3789040"/>
            <a:ext cx="4464496" cy="2551939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300"/>
              <a:t>Picando en </a:t>
            </a:r>
            <a:r>
              <a:rPr lang="es-ES" sz="1300">
                <a:solidFill>
                  <a:srgbClr val="002060"/>
                </a:solidFill>
              </a:rPr>
              <a:t>“Historial de búsqueda” </a:t>
            </a:r>
            <a:r>
              <a:rPr lang="es-ES" sz="1300"/>
              <a:t>obteremos unha listaxe das buscas que levamos feitas desde que inciamos a sesión, sobre as que poderemos: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300"/>
              <a:t>Ver os resultados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300"/>
              <a:t>Ver os detalles da busca e modificala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300"/>
              <a:t>Combinar varias buscas entre sí mediantes os operadores “E” e “OU”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es-ES" sz="1300"/>
              <a:t>Eliminar as buscas non pertinentes</a:t>
            </a:r>
            <a:endParaRPr lang="gl-ES" sz="1300" dirty="0"/>
          </a:p>
        </p:txBody>
      </p:sp>
    </p:spTree>
    <p:extLst>
      <p:ext uri="{BB962C8B-B14F-4D97-AF65-F5344CB8AC3E}">
        <p14:creationId xmlns:p14="http://schemas.microsoft.com/office/powerpoint/2010/main" val="410664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Historial de busca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3 Marcador de texto"/>
          <p:cNvSpPr txBox="1">
            <a:spLocks/>
          </p:cNvSpPr>
          <p:nvPr/>
        </p:nvSpPr>
        <p:spPr bwMode="auto">
          <a:xfrm>
            <a:off x="5820775" y="2564904"/>
            <a:ext cx="3024336" cy="3758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lumMod val="85000"/>
                  </a:schemeClr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5F5F5F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sz="1400" kern="0"/>
              <a:t>No exemplo combinamos a busca do termo “productivity” no campo “TI” (Título) coa dos termos “productivity”, “innovation” e “Europe” no campo “SU” (Descritores), mediante o operador AND.</a:t>
            </a:r>
          </a:p>
          <a:p>
            <a:pPr marL="0" indent="0">
              <a:buFontTx/>
              <a:buNone/>
            </a:pPr>
            <a:r>
              <a:rPr lang="es-ES" sz="1400" kern="0"/>
              <a:t>Así, obtemos os documentos que teñen os 3 termos como descritores pero que, ademais, levan “productivity” no título”.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15883" y="1493951"/>
            <a:ext cx="5608012" cy="4608512"/>
            <a:chOff x="107504" y="1196752"/>
            <a:chExt cx="5608012" cy="46085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147" y="1196752"/>
              <a:ext cx="5311369" cy="460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19 Grupo"/>
            <p:cNvGrpSpPr/>
            <p:nvPr/>
          </p:nvGrpSpPr>
          <p:grpSpPr>
            <a:xfrm>
              <a:off x="107504" y="1988840"/>
              <a:ext cx="288032" cy="432048"/>
              <a:chOff x="107504" y="1988840"/>
              <a:chExt cx="288032" cy="432048"/>
            </a:xfrm>
          </p:grpSpPr>
          <p:cxnSp>
            <p:nvCxnSpPr>
              <p:cNvPr id="12" name="11 Conector recto de flecha"/>
              <p:cNvCxnSpPr/>
              <p:nvPr/>
            </p:nvCxnSpPr>
            <p:spPr>
              <a:xfrm flipV="1">
                <a:off x="107504" y="1988840"/>
                <a:ext cx="288032" cy="2520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 de flecha"/>
              <p:cNvCxnSpPr/>
              <p:nvPr/>
            </p:nvCxnSpPr>
            <p:spPr>
              <a:xfrm>
                <a:off x="107504" y="2240868"/>
                <a:ext cx="288032" cy="1800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436096" y="1224525"/>
            <a:ext cx="2880320" cy="1196363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200"/>
              <a:t>Para </a:t>
            </a:r>
            <a:r>
              <a:rPr lang="es-ES" sz="1200" b="1">
                <a:solidFill>
                  <a:srgbClr val="002060"/>
                </a:solidFill>
              </a:rPr>
              <a:t>combinar buscas </a:t>
            </a:r>
            <a:r>
              <a:rPr lang="es-ES" sz="1200"/>
              <a:t>abonda con seleccionar da listaxe aquelas que nos interesan e picar en “Buscar con AND/OR”.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611560" y="980728"/>
            <a:ext cx="2295872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 BUSCAS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74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Historial de busca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95754" y="1628800"/>
            <a:ext cx="6634761" cy="4608512"/>
            <a:chOff x="395754" y="1628800"/>
            <a:chExt cx="6634761" cy="46085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754" y="1628800"/>
              <a:ext cx="6634761" cy="460851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Elipse"/>
            <p:cNvSpPr/>
            <p:nvPr/>
          </p:nvSpPr>
          <p:spPr>
            <a:xfrm>
              <a:off x="1403648" y="2996952"/>
              <a:ext cx="2592288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3896655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GARDAR BUSCAS / CREAR ALERTAS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320480" cy="453650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/>
              <a:t>Pero ademáis, se accedemos coa nosa conta de </a:t>
            </a:r>
            <a:r>
              <a:rPr lang="es-ES" sz="1400" b="1">
                <a:solidFill>
                  <a:srgbClr val="002060"/>
                </a:solidFill>
              </a:rPr>
              <a:t>“mi EbscoHost”</a:t>
            </a:r>
            <a:r>
              <a:rPr lang="es-ES" sz="1400"/>
              <a:t>, desde o Historial poderemos:</a:t>
            </a:r>
          </a:p>
          <a:p>
            <a:pPr>
              <a:buFontTx/>
              <a:buChar char="-"/>
            </a:pPr>
            <a:r>
              <a:rPr lang="es-ES" sz="1400">
                <a:solidFill>
                  <a:srgbClr val="002060"/>
                </a:solidFill>
              </a:rPr>
              <a:t>Gardar e recuperar buscas: </a:t>
            </a:r>
            <a:r>
              <a:rPr lang="es-ES" sz="1400"/>
              <a:t>para poder relanzalas en calquera momento sen necesidade de recordar e introducir a estratexia de novo.</a:t>
            </a:r>
          </a:p>
          <a:p>
            <a:pPr>
              <a:buFontTx/>
              <a:buChar char="-"/>
            </a:pPr>
            <a:r>
              <a:rPr lang="es-ES" sz="1400">
                <a:solidFill>
                  <a:srgbClr val="002060"/>
                </a:solidFill>
              </a:rPr>
              <a:t>Gardar e recuperar alertas: </a:t>
            </a:r>
            <a:r>
              <a:rPr lang="es-ES" sz="1400"/>
              <a:t>para que, cando entre un novo documento acorde á nosa estratexia de busca, a BSP nos avise, ben mediante un correo electrónico, ben a través da canle RSS que elixamos. </a:t>
            </a:r>
          </a:p>
        </p:txBody>
      </p:sp>
    </p:spTree>
    <p:extLst>
      <p:ext uri="{BB962C8B-B14F-4D97-AF65-F5344CB8AC3E}">
        <p14:creationId xmlns:p14="http://schemas.microsoft.com/office/powerpoint/2010/main" val="218327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Gardar buscas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53" y="1633106"/>
            <a:ext cx="6634761" cy="39742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1948327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GARDAR BUSCAS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64088" y="1340768"/>
            <a:ext cx="3456384" cy="5112568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>
                <a:solidFill>
                  <a:srgbClr val="002060"/>
                </a:solidFill>
              </a:rPr>
              <a:t>Para gardar unha busca, </a:t>
            </a:r>
            <a:r>
              <a:rPr lang="es-ES" sz="1400"/>
              <a:t>unha vez picamos no enlace “Gardar búsquedas/Alertas” abriráse unha ventá, na que lle asignaremos un nome e, se queremos, unha descrición. Por defecto, a BSP marcará a opción de “Gardar busca como (permanente)”. </a:t>
            </a:r>
          </a:p>
          <a:p>
            <a:pPr marL="0" indent="0">
              <a:buNone/>
            </a:pPr>
            <a:endParaRPr lang="es-ES" sz="1400"/>
          </a:p>
          <a:p>
            <a:pPr marL="0" indent="0" algn="just">
              <a:buNone/>
            </a:pPr>
            <a:r>
              <a:rPr lang="es-ES" sz="1200" b="1">
                <a:solidFill>
                  <a:srgbClr val="FF0000"/>
                </a:solidFill>
              </a:rPr>
              <a:t>**</a:t>
            </a:r>
            <a:r>
              <a:rPr lang="es-ES" sz="1200" i="1"/>
              <a:t>Cómpre ter en conta que se gardamos unha “</a:t>
            </a:r>
            <a:r>
              <a:rPr lang="es-ES" sz="1200" b="1" i="1"/>
              <a:t>busca combinada”</a:t>
            </a:r>
            <a:r>
              <a:rPr lang="es-ES" sz="1200" i="1"/>
              <a:t>, a BSP gardará tanto ésta coma as buscas nas que se basea (tal como aparece no exemplo: a busca S3 –a elixida para ser gardada- é resultado de combinar a S1 e a S2; por iso aparecen as tres).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2699794" y="3429000"/>
            <a:ext cx="1296142" cy="47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763690" y="16591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C00000"/>
                </a:solidFill>
              </a:rPr>
              <a:t>Lembra que debes estar “logueada/o”!!</a:t>
            </a:r>
            <a:endParaRPr lang="gl-E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Gardar buscas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3680632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RECUPERAR BUSCAS GARDADAS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174648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C00000"/>
                </a:solidFill>
              </a:rPr>
              <a:t>Lembra que debes estar “logueada/o”!!</a:t>
            </a:r>
            <a:endParaRPr lang="gl-ES" sz="1400">
              <a:solidFill>
                <a:srgbClr val="C00000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72379" y="1628800"/>
            <a:ext cx="5235750" cy="4104456"/>
            <a:chOff x="372379" y="1628800"/>
            <a:chExt cx="5235750" cy="41044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20"/>
            <a:stretch/>
          </p:blipFill>
          <p:spPr bwMode="auto">
            <a:xfrm>
              <a:off x="372379" y="1628800"/>
              <a:ext cx="5235750" cy="410445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 redondeado"/>
            <p:cNvSpPr/>
            <p:nvPr/>
          </p:nvSpPr>
          <p:spPr>
            <a:xfrm>
              <a:off x="532240" y="4941168"/>
              <a:ext cx="1231447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1115616" y="1772816"/>
              <a:ext cx="936104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64088" y="1340768"/>
            <a:ext cx="3456384" cy="482453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>
                <a:solidFill>
                  <a:srgbClr val="002060"/>
                </a:solidFill>
              </a:rPr>
              <a:t>Para recuperar unha busca gardada </a:t>
            </a:r>
            <a:r>
              <a:rPr lang="es-ES" sz="1400"/>
              <a:t>existen dúas vías:</a:t>
            </a:r>
          </a:p>
          <a:p>
            <a:pPr algn="just">
              <a:buFontTx/>
              <a:buChar char="-"/>
            </a:pPr>
            <a:r>
              <a:rPr lang="es-ES" sz="1400"/>
              <a:t>A través do </a:t>
            </a:r>
            <a:r>
              <a:rPr lang="es-ES" sz="1400">
                <a:solidFill>
                  <a:srgbClr val="002060"/>
                </a:solidFill>
              </a:rPr>
              <a:t>Historial</a:t>
            </a:r>
            <a:r>
              <a:rPr lang="es-ES" sz="1400"/>
              <a:t>, picando na opción </a:t>
            </a:r>
            <a:r>
              <a:rPr lang="es-ES" sz="1400" i="1"/>
              <a:t>“Recuperar buscas”</a:t>
            </a:r>
            <a:r>
              <a:rPr lang="es-ES" sz="1400"/>
              <a:t>.</a:t>
            </a:r>
          </a:p>
          <a:p>
            <a:pPr algn="just">
              <a:buFontTx/>
              <a:buChar char="-"/>
            </a:pPr>
            <a:r>
              <a:rPr lang="es-ES" sz="1400"/>
              <a:t>A través da </a:t>
            </a:r>
            <a:r>
              <a:rPr lang="es-ES" sz="1400">
                <a:solidFill>
                  <a:srgbClr val="002060"/>
                </a:solidFill>
              </a:rPr>
              <a:t>Carpeta persoal</a:t>
            </a:r>
            <a:r>
              <a:rPr lang="es-ES" sz="1400"/>
              <a:t>, premendo sobre </a:t>
            </a:r>
            <a:r>
              <a:rPr lang="es-ES" sz="1400" i="1"/>
              <a:t>“Búsquedas guardadas”</a:t>
            </a:r>
            <a:r>
              <a:rPr lang="es-ES" sz="1400"/>
              <a:t> no menú lateral esquerdo. </a:t>
            </a:r>
          </a:p>
          <a:p>
            <a:pPr marL="0" indent="0" algn="just">
              <a:buNone/>
            </a:pPr>
            <a:r>
              <a:rPr lang="es-ES" sz="1400"/>
              <a:t>Ambas vías levaránte ás buscas gardadas na túa carpeta, sobre as que poderás elixir entre </a:t>
            </a:r>
            <a:r>
              <a:rPr lang="es-ES" sz="1400" b="1"/>
              <a:t>recuperar</a:t>
            </a:r>
            <a:r>
              <a:rPr lang="es-ES" sz="1400"/>
              <a:t> unha ou varias á vez,  </a:t>
            </a:r>
            <a:r>
              <a:rPr lang="es-ES" sz="1400" b="1"/>
              <a:t>modificala</a:t>
            </a:r>
            <a:r>
              <a:rPr lang="es-ES" sz="1400"/>
              <a:t> antes de relanzala contra a base de datos, ou </a:t>
            </a:r>
            <a:r>
              <a:rPr lang="es-ES" sz="1400" b="1"/>
              <a:t>eliminala</a:t>
            </a:r>
            <a:r>
              <a:rPr lang="es-ES" sz="1400"/>
              <a:t>.</a:t>
            </a:r>
            <a:endParaRPr lang="es-ES" sz="1200" i="1"/>
          </a:p>
        </p:txBody>
      </p:sp>
      <p:grpSp>
        <p:nvGrpSpPr>
          <p:cNvPr id="20" name="19 Grupo"/>
          <p:cNvGrpSpPr/>
          <p:nvPr/>
        </p:nvGrpSpPr>
        <p:grpSpPr>
          <a:xfrm>
            <a:off x="5059608" y="3280504"/>
            <a:ext cx="304480" cy="624932"/>
            <a:chOff x="5059608" y="3280504"/>
            <a:chExt cx="304480" cy="624932"/>
          </a:xfrm>
        </p:grpSpPr>
        <p:cxnSp>
          <p:nvCxnSpPr>
            <p:cNvPr id="12" name="11 Conector recto de flecha"/>
            <p:cNvCxnSpPr>
              <a:stCxn id="8" idx="1"/>
            </p:cNvCxnSpPr>
            <p:nvPr/>
          </p:nvCxnSpPr>
          <p:spPr>
            <a:xfrm flipH="1" flipV="1">
              <a:off x="5059608" y="3280504"/>
              <a:ext cx="304480" cy="4725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8" idx="1"/>
            </p:cNvCxnSpPr>
            <p:nvPr/>
          </p:nvCxnSpPr>
          <p:spPr>
            <a:xfrm flipH="1">
              <a:off x="5059608" y="3753036"/>
              <a:ext cx="30448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87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5801868" cy="582594"/>
          </a:xfrm>
        </p:spPr>
        <p:txBody>
          <a:bodyPr/>
          <a:lstStyle/>
          <a:p>
            <a:r>
              <a:rPr lang="es-ES" dirty="0"/>
              <a:t>Como </a:t>
            </a:r>
            <a:r>
              <a:rPr lang="es-ES" dirty="0" err="1"/>
              <a:t>chegar</a:t>
            </a:r>
            <a:r>
              <a:rPr lang="es-ES" dirty="0"/>
              <a:t> á BSP?</a:t>
            </a:r>
            <a:endParaRPr lang="gl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652120" y="1195266"/>
            <a:ext cx="3065537" cy="5186475"/>
          </a:xfrm>
        </p:spPr>
        <p:txBody>
          <a:bodyPr/>
          <a:lstStyle/>
          <a:p>
            <a:r>
              <a:rPr lang="gl-ES" sz="1800" dirty="0"/>
              <a:t>Desde a páxina oficial da </a:t>
            </a:r>
            <a:r>
              <a:rPr lang="gl-ES" sz="1800" dirty="0">
                <a:solidFill>
                  <a:srgbClr val="002060"/>
                </a:solidFill>
              </a:rPr>
              <a:t>BUSC</a:t>
            </a:r>
            <a:r>
              <a:rPr lang="gl-ES" sz="1800" dirty="0"/>
              <a:t>, hai dúas formas de acceso aos </a:t>
            </a:r>
            <a:r>
              <a:rPr lang="gl-ES" sz="1800" dirty="0">
                <a:solidFill>
                  <a:srgbClr val="002060"/>
                </a:solidFill>
              </a:rPr>
              <a:t>recursos electrónicos</a:t>
            </a:r>
            <a:r>
              <a:rPr lang="gl-ES" sz="1800" dirty="0"/>
              <a:t>: </a:t>
            </a:r>
            <a:r>
              <a:rPr lang="gl-ES" sz="1800" i="1" dirty="0"/>
              <a:t>bases de datos</a:t>
            </a:r>
            <a:r>
              <a:rPr lang="gl-ES" sz="1800" dirty="0"/>
              <a:t>, </a:t>
            </a:r>
            <a:r>
              <a:rPr lang="gl-ES" sz="1800" dirty="0" err="1"/>
              <a:t>revistas-e</a:t>
            </a:r>
            <a:r>
              <a:rPr lang="gl-ES" sz="1800" dirty="0"/>
              <a:t>, </a:t>
            </a:r>
            <a:r>
              <a:rPr lang="gl-ES" sz="1800" dirty="0" err="1"/>
              <a:t>libros-e</a:t>
            </a:r>
            <a:r>
              <a:rPr lang="gl-ES" sz="1800" dirty="0"/>
              <a:t>, </a:t>
            </a:r>
            <a:r>
              <a:rPr lang="gl-ES" sz="1800" dirty="0" err="1"/>
              <a:t>etc</a:t>
            </a:r>
            <a:r>
              <a:rPr lang="gl-ES" sz="1800" dirty="0"/>
              <a:t>.</a:t>
            </a:r>
          </a:p>
          <a:p>
            <a:r>
              <a:rPr lang="gl-ES" sz="1800" dirty="0"/>
              <a:t>Un</a:t>
            </a:r>
            <a:r>
              <a:rPr lang="gl-ES" sz="1200" dirty="0"/>
              <a:t> </a:t>
            </a:r>
            <a:r>
              <a:rPr lang="gl-ES" sz="1800" dirty="0"/>
              <a:t>e outro levarannos a </a:t>
            </a:r>
            <a:r>
              <a:rPr lang="gl-ES" sz="1800" b="1" dirty="0" err="1">
                <a:solidFill>
                  <a:srgbClr val="00B050"/>
                </a:solidFill>
              </a:rPr>
              <a:t>re</a:t>
            </a:r>
            <a:r>
              <a:rPr lang="gl-ES" sz="1800" b="1" dirty="0" err="1">
                <a:solidFill>
                  <a:srgbClr val="002060"/>
                </a:solidFill>
              </a:rPr>
              <a:t>BUSC</a:t>
            </a:r>
            <a:r>
              <a:rPr lang="gl-ES" sz="1800" b="1" dirty="0" err="1">
                <a:solidFill>
                  <a:srgbClr val="00B050"/>
                </a:solidFill>
              </a:rPr>
              <a:t>a</a:t>
            </a:r>
            <a:r>
              <a:rPr lang="gl-ES" sz="1800" dirty="0"/>
              <a:t>, a plataforma de acceso único aos recursos electrónicos da BUSC.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827584" y="1337479"/>
            <a:ext cx="4653293" cy="5115857"/>
            <a:chOff x="827584" y="1179024"/>
            <a:chExt cx="4653293" cy="52027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79024"/>
              <a:ext cx="4653293" cy="520271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405449" y="1179024"/>
              <a:ext cx="349756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B2B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gl-ES" sz="1600">
                  <a:solidFill>
                    <a:srgbClr val="FF0000"/>
                  </a:solidFill>
                </a:rPr>
                <a:t>http://www.usc.es/gl/servizos/biblioteca/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733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07504" y="1660813"/>
            <a:ext cx="8712968" cy="3558852"/>
            <a:chOff x="107504" y="1660813"/>
            <a:chExt cx="8712968" cy="35588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60813"/>
              <a:ext cx="8424936" cy="355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 de flecha"/>
            <p:cNvCxnSpPr/>
            <p:nvPr/>
          </p:nvCxnSpPr>
          <p:spPr>
            <a:xfrm>
              <a:off x="107504" y="3717033"/>
              <a:ext cx="543492" cy="3600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107504" y="3284985"/>
              <a:ext cx="495832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07504" y="3717033"/>
              <a:ext cx="4958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Gardar buscas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03336" y="1116544"/>
            <a:ext cx="3680632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RECUPERAR BUSCAS GARDADAS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64088" y="1340768"/>
            <a:ext cx="3456384" cy="446449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/>
              <a:t>Ao premer en </a:t>
            </a:r>
            <a:r>
              <a:rPr lang="es-ES" sz="1400">
                <a:solidFill>
                  <a:srgbClr val="002060"/>
                </a:solidFill>
              </a:rPr>
              <a:t>recuperar a busca, </a:t>
            </a:r>
            <a:r>
              <a:rPr lang="es-ES" sz="1400"/>
              <a:t>a BSP levarános de novo ao</a:t>
            </a:r>
            <a:r>
              <a:rPr lang="es-ES" sz="1400">
                <a:solidFill>
                  <a:srgbClr val="002060"/>
                </a:solidFill>
              </a:rPr>
              <a:t> Historial</a:t>
            </a:r>
            <a:r>
              <a:rPr lang="es-ES" sz="1400"/>
              <a:t>. </a:t>
            </a:r>
          </a:p>
          <a:p>
            <a:pPr marL="0" indent="0" algn="just">
              <a:buNone/>
            </a:pPr>
            <a:r>
              <a:rPr lang="es-ES" sz="1400"/>
              <a:t>Debemos ter en conta que aparecerán todas as buscas que levemos feitas nesa sesión de traballo, mais a </a:t>
            </a:r>
            <a:r>
              <a:rPr lang="es-ES" sz="1400">
                <a:solidFill>
                  <a:srgbClr val="002060"/>
                </a:solidFill>
              </a:rPr>
              <a:t>busca recuperada </a:t>
            </a:r>
            <a:r>
              <a:rPr lang="es-ES" sz="1400"/>
              <a:t>aparecerá arriba de todo na listaxe (lembra que se é unha busca combinada aparecerán varias entradas).</a:t>
            </a:r>
          </a:p>
          <a:p>
            <a:pPr marL="0" indent="0" algn="just">
              <a:buNone/>
            </a:pPr>
            <a:r>
              <a:rPr lang="es-ES" sz="1400"/>
              <a:t>Isto permitirános combinar as novas buscas coas buscas gardadas en sesións anteriores.</a:t>
            </a:r>
          </a:p>
        </p:txBody>
      </p:sp>
    </p:spTree>
    <p:extLst>
      <p:ext uri="{BB962C8B-B14F-4D97-AF65-F5344CB8AC3E}">
        <p14:creationId xmlns:p14="http://schemas.microsoft.com/office/powerpoint/2010/main" val="219169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Gardar buscas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03336" y="1116544"/>
            <a:ext cx="3680632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RECUPERAR BUSCAS GARDADAS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0813"/>
            <a:ext cx="7776864" cy="32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2339752" y="4966722"/>
            <a:ext cx="6003317" cy="1080120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/>
              <a:t>Fíxate que ademais, para as buscas</a:t>
            </a:r>
            <a:r>
              <a:rPr lang="es-ES" sz="1400" b="1"/>
              <a:t> “non gardadas” </a:t>
            </a:r>
            <a:r>
              <a:rPr lang="es-ES" sz="1400"/>
              <a:t>permite </a:t>
            </a:r>
            <a:r>
              <a:rPr lang="es-ES" sz="1400" b="1"/>
              <a:t>“Ver resultados”</a:t>
            </a:r>
            <a:r>
              <a:rPr lang="es-ES" sz="1400"/>
              <a:t>, mentres que para as </a:t>
            </a:r>
            <a:r>
              <a:rPr lang="es-ES" sz="1400" b="1"/>
              <a:t>buscas gardadas</a:t>
            </a:r>
            <a:r>
              <a:rPr lang="es-ES" sz="1400"/>
              <a:t> precisamos </a:t>
            </a:r>
            <a:r>
              <a:rPr lang="es-ES" sz="1400" b="1"/>
              <a:t>“Volver a iniciar</a:t>
            </a:r>
            <a:r>
              <a:rPr lang="es-ES" sz="1400"/>
              <a:t>”.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5364088" y="3933056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364088" y="4077072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60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Crear alertas 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76" y="1628800"/>
            <a:ext cx="7212703" cy="43204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1948327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ALERTAS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067944" y="1372672"/>
            <a:ext cx="3744416" cy="1368152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/>
              <a:t>Para</a:t>
            </a:r>
            <a:r>
              <a:rPr lang="es-ES" sz="1400">
                <a:solidFill>
                  <a:srgbClr val="002060"/>
                </a:solidFill>
              </a:rPr>
              <a:t> crear unha alerta</a:t>
            </a:r>
            <a:r>
              <a:rPr lang="es-ES" sz="1400"/>
              <a:t>, os pasos son os mesmos que para gardar a busca, salvo na opción </a:t>
            </a:r>
            <a:r>
              <a:rPr lang="es-ES" sz="1400">
                <a:solidFill>
                  <a:srgbClr val="002060"/>
                </a:solidFill>
              </a:rPr>
              <a:t>“Gardar busca como</a:t>
            </a:r>
            <a:r>
              <a:rPr lang="es-ES" sz="1400"/>
              <a:t>”, na que teríamos que elixir </a:t>
            </a:r>
            <a:r>
              <a:rPr lang="es-ES" sz="1400">
                <a:solidFill>
                  <a:srgbClr val="002060"/>
                </a:solidFill>
              </a:rPr>
              <a:t>“Alerta”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1963496" y="2708920"/>
            <a:ext cx="2088231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9"/>
          <a:stretch/>
        </p:blipFill>
        <p:spPr bwMode="auto">
          <a:xfrm>
            <a:off x="4657659" y="2859645"/>
            <a:ext cx="3730765" cy="35936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 Marcador de texto"/>
          <p:cNvSpPr txBox="1">
            <a:spLocks/>
          </p:cNvSpPr>
          <p:nvPr/>
        </p:nvSpPr>
        <p:spPr bwMode="auto">
          <a:xfrm>
            <a:off x="827584" y="5055243"/>
            <a:ext cx="3744416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lumMod val="85000"/>
                  </a:schemeClr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5F5F5F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sz="1400" kern="0"/>
              <a:t>Abriráse unha nova ventá na que poderemos configurar a nosa alerta: </a:t>
            </a:r>
            <a:r>
              <a:rPr lang="es-ES" sz="1400" b="1"/>
              <a:t>frecuencia</a:t>
            </a:r>
            <a:r>
              <a:rPr lang="es-ES" sz="1400" kern="0"/>
              <a:t> coa que queremos recibila, </a:t>
            </a:r>
            <a:r>
              <a:rPr lang="es-ES" sz="1400" b="1"/>
              <a:t>duración</a:t>
            </a:r>
            <a:r>
              <a:rPr lang="es-ES" sz="1400" kern="0"/>
              <a:t>, </a:t>
            </a:r>
            <a:r>
              <a:rPr lang="es-ES" sz="1400" b="1"/>
              <a:t>recepción</a:t>
            </a:r>
            <a:r>
              <a:rPr lang="es-ES" sz="1400" kern="0"/>
              <a:t> (correo, RSS…)</a:t>
            </a:r>
            <a:endParaRPr lang="es-ES" sz="1400" kern="0">
              <a:solidFill>
                <a:srgbClr val="002060"/>
              </a:solidFill>
            </a:endParaRPr>
          </a:p>
        </p:txBody>
      </p:sp>
      <p:sp>
        <p:nvSpPr>
          <p:cNvPr id="22" name="21 Flecha a la derecha con bandas"/>
          <p:cNvSpPr/>
          <p:nvPr/>
        </p:nvSpPr>
        <p:spPr>
          <a:xfrm>
            <a:off x="4355976" y="5301208"/>
            <a:ext cx="50405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5" name="24 CuadroTexto"/>
          <p:cNvSpPr txBox="1"/>
          <p:nvPr/>
        </p:nvSpPr>
        <p:spPr>
          <a:xfrm>
            <a:off x="1882930" y="16462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C00000"/>
                </a:solidFill>
              </a:rPr>
              <a:t>Lembra que debes estar “logueada/o”!!</a:t>
            </a:r>
            <a:endParaRPr lang="gl-E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6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99" y="1628800"/>
            <a:ext cx="6331472" cy="41764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505472" y="5265204"/>
            <a:ext cx="1231447" cy="10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4" name="3 Rectángulo redondeado"/>
          <p:cNvSpPr/>
          <p:nvPr/>
        </p:nvSpPr>
        <p:spPr>
          <a:xfrm>
            <a:off x="1115616" y="1772816"/>
            <a:ext cx="8640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Crear alertas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3680632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RECUPERAR ALERTAS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64088" y="1372672"/>
            <a:ext cx="3609635" cy="4789239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ES" sz="1400">
                <a:solidFill>
                  <a:srgbClr val="002060"/>
                </a:solidFill>
              </a:rPr>
              <a:t>Para recuperar unha alerta </a:t>
            </a:r>
            <a:r>
              <a:rPr lang="es-ES" sz="1400"/>
              <a:t>existen tamén dúas vías:</a:t>
            </a:r>
          </a:p>
          <a:p>
            <a:pPr algn="just">
              <a:buFontTx/>
              <a:buChar char="-"/>
            </a:pPr>
            <a:r>
              <a:rPr lang="es-ES" sz="1400"/>
              <a:t>A través do </a:t>
            </a:r>
            <a:r>
              <a:rPr lang="es-ES" sz="1400">
                <a:solidFill>
                  <a:srgbClr val="002060"/>
                </a:solidFill>
              </a:rPr>
              <a:t>Historial</a:t>
            </a:r>
            <a:r>
              <a:rPr lang="es-ES" sz="1400"/>
              <a:t>, picando na opción </a:t>
            </a:r>
            <a:r>
              <a:rPr lang="es-ES" sz="1400" i="1"/>
              <a:t>“Recuperar alertas”</a:t>
            </a:r>
            <a:r>
              <a:rPr lang="es-ES" sz="1400"/>
              <a:t>.</a:t>
            </a:r>
          </a:p>
          <a:p>
            <a:pPr algn="just">
              <a:buFontTx/>
              <a:buChar char="-"/>
            </a:pPr>
            <a:r>
              <a:rPr lang="es-ES" sz="1400"/>
              <a:t>A través da </a:t>
            </a:r>
            <a:r>
              <a:rPr lang="es-ES" sz="1400">
                <a:solidFill>
                  <a:srgbClr val="002060"/>
                </a:solidFill>
              </a:rPr>
              <a:t>Carpeta persoal</a:t>
            </a:r>
            <a:r>
              <a:rPr lang="es-ES" sz="1400"/>
              <a:t>, premendo sobre </a:t>
            </a:r>
            <a:r>
              <a:rPr lang="es-ES" sz="1400" i="1"/>
              <a:t>“Alertas de búsqueda”</a:t>
            </a:r>
            <a:r>
              <a:rPr lang="es-ES" sz="1400"/>
              <a:t> no menú lateral esquerdo. </a:t>
            </a:r>
          </a:p>
          <a:p>
            <a:pPr marL="0" indent="0" algn="just">
              <a:buNone/>
            </a:pPr>
            <a:r>
              <a:rPr lang="es-ES" sz="1400"/>
              <a:t>Ambas vías levaránte ás alertas gardadas na túa carpeta, sobre as que poderás elixir entre ver a </a:t>
            </a:r>
            <a:r>
              <a:rPr lang="es-ES" sz="1400" b="1"/>
              <a:t>información</a:t>
            </a:r>
            <a:r>
              <a:rPr lang="es-ES" sz="1400"/>
              <a:t> que compilaron, </a:t>
            </a:r>
            <a:r>
              <a:rPr lang="es-ES" sz="1400" b="1"/>
              <a:t>recuperar</a:t>
            </a:r>
            <a:r>
              <a:rPr lang="es-ES" sz="1400"/>
              <a:t> unha alerta (ou varias á vez),  </a:t>
            </a:r>
            <a:r>
              <a:rPr lang="es-ES" sz="1400" b="1"/>
              <a:t>modificalas</a:t>
            </a:r>
            <a:r>
              <a:rPr lang="es-ES" sz="1400"/>
              <a:t> ou </a:t>
            </a:r>
            <a:r>
              <a:rPr lang="es-ES" sz="1400" b="1"/>
              <a:t>eliminalas</a:t>
            </a:r>
            <a:r>
              <a:rPr lang="es-ES" sz="1400"/>
              <a:t>.</a:t>
            </a:r>
            <a:endParaRPr lang="es-ES" sz="1200" i="1"/>
          </a:p>
        </p:txBody>
      </p:sp>
      <p:sp>
        <p:nvSpPr>
          <p:cNvPr id="11" name="10 CuadroTexto"/>
          <p:cNvSpPr txBox="1"/>
          <p:nvPr/>
        </p:nvSpPr>
        <p:spPr>
          <a:xfrm>
            <a:off x="2051720" y="174648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C00000"/>
                </a:solidFill>
              </a:rPr>
              <a:t>Lembra que debes estar “logueada/o”!!</a:t>
            </a:r>
            <a:endParaRPr lang="gl-E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16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Crear alertas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331" y="1628800"/>
            <a:ext cx="6406045" cy="43204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3032560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ALERTAS DE PUBLICACIÓN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395536" y="1916832"/>
            <a:ext cx="3240360" cy="314311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ES" sz="1400"/>
              <a:t>A BSP ofrece a posibilidade de </a:t>
            </a:r>
            <a:r>
              <a:rPr lang="es-ES" sz="1400">
                <a:solidFill>
                  <a:srgbClr val="002060"/>
                </a:solidFill>
              </a:rPr>
              <a:t>crear alertas individualizadas por publicación</a:t>
            </a:r>
            <a:r>
              <a:rPr lang="es-ES" sz="1400"/>
              <a:t>, útiles para recibir no correo, -ou na nosa canle de RSS favorita-, os últimos artigos da devandita publicación.</a:t>
            </a:r>
          </a:p>
          <a:p>
            <a:pPr marL="0" indent="0">
              <a:buNone/>
            </a:pPr>
            <a:r>
              <a:rPr lang="es-ES" sz="1400"/>
              <a:t>Este tipo de alertas gárdanse na nosa carpeta, baixo o epígrafe </a:t>
            </a:r>
            <a:r>
              <a:rPr lang="es-ES" sz="1400">
                <a:solidFill>
                  <a:srgbClr val="002060"/>
                </a:solidFill>
              </a:rPr>
              <a:t>“Alertas de publicación”.</a:t>
            </a:r>
          </a:p>
          <a:p>
            <a:pPr marL="0" indent="0">
              <a:buNone/>
            </a:pPr>
            <a:endParaRPr lang="es-ES" sz="1400">
              <a:solidFill>
                <a:srgbClr val="00206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7956376" y="2420888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4217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26592" cy="582594"/>
          </a:xfrm>
        </p:spPr>
        <p:txBody>
          <a:bodyPr/>
          <a:lstStyle/>
          <a:p>
            <a:r>
              <a:rPr lang="gl-ES" sz="3200" spc="0" dirty="0"/>
              <a:t>Buscar </a:t>
            </a:r>
            <a:r>
              <a:rPr lang="gl-ES" sz="3200" spc="0"/>
              <a:t>na BSP </a:t>
            </a:r>
            <a:r>
              <a:rPr lang="gl-ES" sz="2800" spc="0">
                <a:solidFill>
                  <a:schemeClr val="bg1">
                    <a:lumMod val="65000"/>
                  </a:schemeClr>
                </a:solidFill>
              </a:rPr>
              <a:t>Crear alertas</a:t>
            </a:r>
            <a:endParaRPr lang="gl-ES" sz="280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944" y="1700807"/>
            <a:ext cx="5608336" cy="46396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3336" y="1116544"/>
            <a:ext cx="3032560" cy="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3600" spc="30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sz="1400" b="1" kern="0" spc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ALERTAS DE PUBLICACIÓN</a:t>
            </a:r>
            <a:endParaRPr lang="gl-ES" sz="1400" b="1" kern="0" spc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19872" y="3212976"/>
            <a:ext cx="576064" cy="807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99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128" y="1052736"/>
            <a:ext cx="6192688" cy="582860"/>
          </a:xfrm>
        </p:spPr>
        <p:txBody>
          <a:bodyPr/>
          <a:lstStyle/>
          <a:p>
            <a:pPr algn="ctr" eaLnBrk="1" hangingPunct="1"/>
            <a:r>
              <a:rPr lang="es-ES" sz="4400" i="1" dirty="0" err="1">
                <a:solidFill>
                  <a:srgbClr val="0070C0"/>
                </a:solidFill>
              </a:rPr>
              <a:t>Grazas</a:t>
            </a:r>
            <a:r>
              <a:rPr lang="es-ES" sz="4400" i="1" dirty="0">
                <a:solidFill>
                  <a:srgbClr val="0070C0"/>
                </a:solidFill>
              </a:rPr>
              <a:t> </a:t>
            </a:r>
            <a:r>
              <a:rPr lang="es-ES" sz="4400" i="1" dirty="0" err="1">
                <a:solidFill>
                  <a:srgbClr val="0070C0"/>
                </a:solidFill>
              </a:rPr>
              <a:t>pola</a:t>
            </a:r>
            <a:r>
              <a:rPr lang="es-ES" sz="4400" i="1" dirty="0">
                <a:solidFill>
                  <a:srgbClr val="0070C0"/>
                </a:solidFill>
              </a:rPr>
              <a:t> </a:t>
            </a:r>
            <a:r>
              <a:rPr lang="es-ES" sz="4400" i="1" dirty="0" err="1">
                <a:solidFill>
                  <a:srgbClr val="0070C0"/>
                </a:solidFill>
              </a:rPr>
              <a:t>túa</a:t>
            </a:r>
            <a:r>
              <a:rPr lang="es-ES" sz="4400" i="1" dirty="0">
                <a:solidFill>
                  <a:srgbClr val="0070C0"/>
                </a:solidFill>
              </a:rPr>
              <a:t> atención!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5311" y="2204864"/>
            <a:ext cx="8352928" cy="38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" sz="2800" i="1" kern="0" dirty="0">
                <a:solidFill>
                  <a:srgbClr val="0070C0"/>
                </a:solidFill>
              </a:rPr>
              <a:t>Estamos en:</a:t>
            </a:r>
          </a:p>
          <a:p>
            <a:pPr eaLnBrk="1" hangingPunct="1"/>
            <a:r>
              <a:rPr lang="es-ES" sz="2400" kern="0" dirty="0">
                <a:solidFill>
                  <a:srgbClr val="0070C0"/>
                </a:solidFill>
                <a:hlinkClick r:id="rId4"/>
              </a:rPr>
              <a:t>http://www.usc.es/gl/servizos/biblioteca/</a:t>
            </a:r>
            <a:endParaRPr lang="es-ES" sz="2400" kern="0" dirty="0">
              <a:solidFill>
                <a:srgbClr val="0070C0"/>
              </a:solidFill>
            </a:endParaRPr>
          </a:p>
          <a:p>
            <a:pPr eaLnBrk="1" hangingPunct="1"/>
            <a:endParaRPr lang="es-ES" sz="1600" kern="0" dirty="0">
              <a:solidFill>
                <a:srgbClr val="0070C0"/>
              </a:solidFill>
            </a:endParaRPr>
          </a:p>
          <a:p>
            <a:pPr eaLnBrk="1" hangingPunct="1"/>
            <a:r>
              <a:rPr lang="es-ES" sz="2800" i="1" kern="0" dirty="0">
                <a:solidFill>
                  <a:srgbClr val="0070C0"/>
                </a:solidFill>
              </a:rPr>
              <a:t>E </a:t>
            </a:r>
            <a:r>
              <a:rPr lang="es-ES" sz="2800" i="1" kern="0" dirty="0" err="1">
                <a:solidFill>
                  <a:srgbClr val="0070C0"/>
                </a:solidFill>
              </a:rPr>
              <a:t>nas</a:t>
            </a:r>
            <a:r>
              <a:rPr lang="es-ES" sz="2800" i="1" kern="0" dirty="0">
                <a:solidFill>
                  <a:srgbClr val="0070C0"/>
                </a:solidFill>
              </a:rPr>
              <a:t> redes </a:t>
            </a:r>
            <a:r>
              <a:rPr lang="es-ES" sz="2800" i="1" kern="0" dirty="0" err="1">
                <a:solidFill>
                  <a:srgbClr val="0070C0"/>
                </a:solidFill>
              </a:rPr>
              <a:t>sociais</a:t>
            </a:r>
            <a:r>
              <a:rPr lang="es-ES" sz="2800" i="1" kern="0" dirty="0">
                <a:solidFill>
                  <a:srgbClr val="0070C0"/>
                </a:solidFill>
              </a:rPr>
              <a:t>:</a:t>
            </a: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https://twitter.com/BUSCUSC</a:t>
            </a: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https://www.facebook.com/biblioteca.universitaria.santiago.compostela</a:t>
            </a:r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https://plus.google.com/+BibliotecaUniversitariadeSantiagodeCompostelau/videos</a:t>
            </a:r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https://www.flickr.com/photos/buscusc/</a:t>
            </a:r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https://www.youtube.com/user/uscbusc</a:t>
            </a:r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269875" eaLnBrk="1" hangingPunct="1">
              <a:spcAft>
                <a:spcPts val="600"/>
              </a:spcAft>
            </a:pP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http://issuu.com/busc</a:t>
            </a:r>
            <a:r>
              <a:rPr lang="es-ES" sz="18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695575" indent="-3175" eaLnBrk="1" hangingPunct="1">
              <a:spcAft>
                <a:spcPts val="600"/>
              </a:spcAft>
            </a:pPr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s-ES" sz="18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0161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0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"/>
    </mc:Choice>
    <mc:Fallback xmlns="">
      <p:transition spd="slow" advTm="80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41630" y="1272597"/>
            <a:ext cx="4570990" cy="1074370"/>
          </a:xfrm>
        </p:spPr>
        <p:txBody>
          <a:bodyPr/>
          <a:lstStyle/>
          <a:p>
            <a:pPr algn="ctr"/>
            <a:r>
              <a:rPr lang="es-ES" sz="2400" spc="0" dirty="0" err="1"/>
              <a:t>Unha</a:t>
            </a:r>
            <a:r>
              <a:rPr lang="es-ES" sz="2400" spc="0" dirty="0"/>
              <a:t> vez en </a:t>
            </a:r>
            <a:r>
              <a:rPr lang="gl-ES" sz="2400" b="1" spc="0" dirty="0" err="1">
                <a:solidFill>
                  <a:srgbClr val="00B050"/>
                </a:solidFill>
              </a:rPr>
              <a:t>re</a:t>
            </a:r>
            <a:r>
              <a:rPr lang="gl-ES" sz="2400" b="1" spc="0" dirty="0" err="1"/>
              <a:t>BUSC</a:t>
            </a:r>
            <a:r>
              <a:rPr lang="gl-ES" sz="2400" b="1" spc="0" dirty="0" err="1">
                <a:solidFill>
                  <a:srgbClr val="00B050"/>
                </a:solidFill>
              </a:rPr>
              <a:t>a</a:t>
            </a:r>
            <a:r>
              <a:rPr lang="es-ES" sz="2400" spc="0" dirty="0"/>
              <a:t>, </a:t>
            </a:r>
            <a:r>
              <a:rPr lang="es-ES" sz="2400" spc="0" dirty="0" err="1"/>
              <a:t>preme</a:t>
            </a:r>
            <a:r>
              <a:rPr lang="es-ES" sz="2400" spc="0" dirty="0"/>
              <a:t> en “</a:t>
            </a:r>
            <a:r>
              <a:rPr lang="es-ES" sz="2400" i="1" spc="0" dirty="0"/>
              <a:t>Bases de datos</a:t>
            </a:r>
            <a:r>
              <a:rPr lang="es-ES" sz="2400" spc="0" dirty="0"/>
              <a:t>”</a:t>
            </a:r>
            <a:endParaRPr lang="gl-ES" sz="2400" spc="0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5"/>
          </p:nvPr>
        </p:nvSpPr>
        <p:spPr>
          <a:xfrm>
            <a:off x="172213" y="2346968"/>
            <a:ext cx="3967739" cy="3890344"/>
          </a:xfrm>
        </p:spPr>
        <p:txBody>
          <a:bodyPr/>
          <a:lstStyle/>
          <a:p>
            <a:pPr algn="just">
              <a:spcAft>
                <a:spcPts val="1200"/>
              </a:spcAft>
              <a:buFont typeface="+mj-lt"/>
              <a:buAutoNum type="arabicPeriod"/>
            </a:pPr>
            <a:r>
              <a:rPr lang="gl-ES" sz="1500" dirty="0"/>
              <a:t>Desde un ordenador con IP da Universidade poderemos acceder á BSP picando directamente no título.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gl-ES" sz="1500" dirty="0"/>
              <a:t>Desde un ordenador remoto deberemos empregar o SIR (</a:t>
            </a:r>
            <a:r>
              <a:rPr lang="gl-ES" sz="1500" dirty="0" err="1"/>
              <a:t>Servicio</a:t>
            </a:r>
            <a:r>
              <a:rPr lang="gl-ES" sz="1500" dirty="0"/>
              <a:t> de identidade da Rede Iris). Premendo no botón de información   abrirase a descrición do recurso, e atoparemos un vídeo de axuda coas instrucións a seguir.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gl-ES" sz="1500" dirty="0"/>
          </a:p>
        </p:txBody>
      </p:sp>
      <p:grpSp>
        <p:nvGrpSpPr>
          <p:cNvPr id="10" name="9 Grupo"/>
          <p:cNvGrpSpPr/>
          <p:nvPr/>
        </p:nvGrpSpPr>
        <p:grpSpPr>
          <a:xfrm>
            <a:off x="4345092" y="188640"/>
            <a:ext cx="4647442" cy="5887935"/>
            <a:chOff x="4345092" y="332656"/>
            <a:chExt cx="4647442" cy="5887935"/>
          </a:xfrm>
        </p:grpSpPr>
        <p:grpSp>
          <p:nvGrpSpPr>
            <p:cNvPr id="9" name="8 Grupo"/>
            <p:cNvGrpSpPr/>
            <p:nvPr/>
          </p:nvGrpSpPr>
          <p:grpSpPr>
            <a:xfrm>
              <a:off x="4345092" y="332656"/>
              <a:ext cx="4647442" cy="5887935"/>
              <a:chOff x="4345092" y="332656"/>
              <a:chExt cx="4647442" cy="588793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5" y="332656"/>
                <a:ext cx="4276519" cy="27363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5092" y="2490983"/>
                <a:ext cx="4647442" cy="37296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6 Flecha abajo"/>
              <p:cNvSpPr/>
              <p:nvPr/>
            </p:nvSpPr>
            <p:spPr>
              <a:xfrm>
                <a:off x="6084168" y="1844824"/>
                <a:ext cx="216024" cy="792088"/>
              </a:xfrm>
              <a:prstGeom prst="down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l-ES"/>
              </a:p>
            </p:txBody>
          </p:sp>
        </p:grpSp>
        <p:sp>
          <p:nvSpPr>
            <p:cNvPr id="8" name="7 Elipse"/>
            <p:cNvSpPr/>
            <p:nvPr/>
          </p:nvSpPr>
          <p:spPr>
            <a:xfrm>
              <a:off x="4419100" y="4967676"/>
              <a:ext cx="239133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243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13234" y="374270"/>
            <a:ext cx="4752528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s-ES" sz="3200" spc="0" baseline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gl-ES" kern="0" dirty="0"/>
              <a:t>Como chegar á BSP?</a:t>
            </a:r>
          </a:p>
        </p:txBody>
      </p:sp>
    </p:spTree>
    <p:extLst>
      <p:ext uri="{BB962C8B-B14F-4D97-AF65-F5344CB8AC3E}">
        <p14:creationId xmlns:p14="http://schemas.microsoft.com/office/powerpoint/2010/main" val="370485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3096344" cy="582594"/>
          </a:xfrm>
        </p:spPr>
        <p:txBody>
          <a:bodyPr/>
          <a:lstStyle/>
          <a:p>
            <a:r>
              <a:rPr lang="es-ES" spc="0" dirty="0"/>
              <a:t>Preferencias</a:t>
            </a:r>
            <a:endParaRPr lang="gl-ES" spc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596336" cy="51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860032" y="1916832"/>
            <a:ext cx="4032448" cy="4611601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gl-ES" sz="1400" dirty="0"/>
              <a:t>Ademais de elixir o idioma da interface, a plataforma de </a:t>
            </a:r>
            <a:r>
              <a:rPr lang="gl-ES" sz="1400" i="1" dirty="0" err="1">
                <a:solidFill>
                  <a:srgbClr val="002060"/>
                </a:solidFill>
              </a:rPr>
              <a:t>EbscoHost</a:t>
            </a:r>
            <a:r>
              <a:rPr lang="gl-ES" sz="1400" dirty="0"/>
              <a:t>, a través da que accedemos á </a:t>
            </a:r>
            <a:r>
              <a:rPr lang="gl-ES" sz="1400" b="1" dirty="0">
                <a:solidFill>
                  <a:srgbClr val="002060"/>
                </a:solidFill>
              </a:rPr>
              <a:t>BSP</a:t>
            </a:r>
            <a:r>
              <a:rPr lang="gl-ES" sz="1400" dirty="0"/>
              <a:t> (e a outras bases de datos, como </a:t>
            </a:r>
            <a:r>
              <a:rPr lang="gl-ES" sz="1400" i="1" dirty="0" err="1"/>
              <a:t>Regional</a:t>
            </a:r>
            <a:r>
              <a:rPr lang="gl-ES" sz="1400" i="1" dirty="0"/>
              <a:t> </a:t>
            </a:r>
            <a:r>
              <a:rPr lang="gl-ES" sz="1400" i="1" dirty="0" err="1"/>
              <a:t>Business</a:t>
            </a:r>
            <a:r>
              <a:rPr lang="gl-ES" sz="1400" i="1" dirty="0"/>
              <a:t> </a:t>
            </a:r>
            <a:r>
              <a:rPr lang="gl-ES" sz="1400" i="1" dirty="0" err="1"/>
              <a:t>News</a:t>
            </a:r>
            <a:r>
              <a:rPr lang="gl-ES" sz="1400" dirty="0"/>
              <a:t>, </a:t>
            </a:r>
            <a:r>
              <a:rPr lang="gl-ES" sz="1400" i="1" dirty="0" err="1"/>
              <a:t>Greenfile</a:t>
            </a:r>
            <a:r>
              <a:rPr lang="gl-ES" sz="1400" dirty="0"/>
              <a:t>, </a:t>
            </a:r>
            <a:r>
              <a:rPr lang="gl-ES" sz="1400" dirty="0" err="1"/>
              <a:t>etc</a:t>
            </a:r>
            <a:r>
              <a:rPr lang="gl-ES" sz="1400" dirty="0"/>
              <a:t>.)  permítenos establecer as nosas </a:t>
            </a:r>
            <a:r>
              <a:rPr lang="gl-ES" sz="1400" b="1" dirty="0">
                <a:solidFill>
                  <a:srgbClr val="002060"/>
                </a:solidFill>
              </a:rPr>
              <a:t>preferencias</a:t>
            </a:r>
            <a:r>
              <a:rPr lang="gl-ES" sz="1400" dirty="0"/>
              <a:t> respecto 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gl-ES" sz="1200" dirty="0"/>
              <a:t>a forma en que, por defecto, desexamos lanzar as nosas buscas (</a:t>
            </a:r>
            <a:r>
              <a:rPr lang="gl-ES" sz="1200" dirty="0" err="1"/>
              <a:t>Smarttext</a:t>
            </a:r>
            <a:r>
              <a:rPr lang="gl-ES" sz="1200" dirty="0"/>
              <a:t> 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gl-ES" sz="1200" dirty="0"/>
              <a:t>o modo en que queremos ver os resultados (formato</a:t>
            </a:r>
            <a:r>
              <a:rPr lang="gl-ES" sz="1200"/>
              <a:t>, orde, </a:t>
            </a:r>
            <a:r>
              <a:rPr lang="gl-ES" sz="1200" dirty="0"/>
              <a:t>número de resultados por páxina, 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gl-ES" sz="1200" dirty="0"/>
              <a:t>o formato das referencias (APA, Vancouver, </a:t>
            </a:r>
            <a:r>
              <a:rPr lang="gl-ES" sz="1200" dirty="0" err="1"/>
              <a:t>Harvard</a:t>
            </a:r>
            <a:r>
              <a:rPr lang="gl-ES" sz="1200" dirty="0"/>
              <a:t>, </a:t>
            </a:r>
            <a:r>
              <a:rPr lang="gl-ES" sz="1200" dirty="0" err="1"/>
              <a:t>Chicago</a:t>
            </a:r>
            <a:r>
              <a:rPr lang="gl-ES" sz="1200" dirty="0"/>
              <a:t>,MLA...)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gl-ES" sz="1200" dirty="0"/>
              <a:t>a configuración das citas segundo o xestor bibliográfico que usamos, etc.</a:t>
            </a:r>
          </a:p>
        </p:txBody>
      </p:sp>
    </p:spTree>
    <p:extLst>
      <p:ext uri="{BB962C8B-B14F-4D97-AF65-F5344CB8AC3E}">
        <p14:creationId xmlns:p14="http://schemas.microsoft.com/office/powerpoint/2010/main" val="336237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3024336" cy="582594"/>
          </a:xfrm>
        </p:spPr>
        <p:txBody>
          <a:bodyPr/>
          <a:lstStyle/>
          <a:p>
            <a:r>
              <a:rPr lang="es-ES" spc="0" dirty="0"/>
              <a:t>Preferencias</a:t>
            </a:r>
            <a:endParaRPr lang="gl-ES" spc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" b="23987"/>
          <a:stretch/>
        </p:blipFill>
        <p:spPr bwMode="auto">
          <a:xfrm>
            <a:off x="395536" y="1336586"/>
            <a:ext cx="8637367" cy="46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788024" y="4221869"/>
            <a:ext cx="4032448" cy="1728191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gl-ES" sz="1400" dirty="0"/>
              <a:t>Para gardar as nosas </a:t>
            </a:r>
            <a:r>
              <a:rPr lang="gl-ES" sz="1400" b="1" dirty="0">
                <a:solidFill>
                  <a:srgbClr val="002060"/>
                </a:solidFill>
              </a:rPr>
              <a:t>preferencias</a:t>
            </a:r>
            <a:r>
              <a:rPr lang="gl-ES" sz="1400" dirty="0"/>
              <a:t> e poder empregalas en futuras sesións (non só na actual) deberemos crear unha conta persoal de </a:t>
            </a:r>
            <a:r>
              <a:rPr lang="gl-ES" sz="1400" i="1" dirty="0" err="1"/>
              <a:t>EbscoHost</a:t>
            </a:r>
            <a:r>
              <a:rPr lang="gl-ES" sz="1400" dirty="0"/>
              <a:t> (serviranos para todos os produtos deste provedor).</a:t>
            </a:r>
          </a:p>
        </p:txBody>
      </p:sp>
    </p:spTree>
    <p:extLst>
      <p:ext uri="{BB962C8B-B14F-4D97-AF65-F5344CB8AC3E}">
        <p14:creationId xmlns:p14="http://schemas.microsoft.com/office/powerpoint/2010/main" val="157179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5112568" cy="582594"/>
          </a:xfrm>
        </p:spPr>
        <p:txBody>
          <a:bodyPr/>
          <a:lstStyle/>
          <a:p>
            <a:r>
              <a:rPr lang="gl-ES" spc="0" dirty="0"/>
              <a:t>Conta persoal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97319"/>
            <a:ext cx="6192688" cy="258777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1"/>
            <a:ext cx="3240360" cy="301002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139952" y="1772816"/>
            <a:ext cx="4392488" cy="4104456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gl-ES" sz="1400" b="1" dirty="0"/>
              <a:t>Ter unha conta persoal permitiranos: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Gardar as preferencias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Organizar os resultados das buscas en carpetas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Compartir carpetas con outros usuarios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Ver carpetas doutros usuarios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Gardar e recuperar o historial de busca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Crear alertas de correo electrónico e novas RSS</a:t>
            </a:r>
          </a:p>
          <a:p>
            <a:pPr indent="-252413">
              <a:buFont typeface="Wingdings" panose="05000000000000000000" pitchFamily="2" charset="2"/>
              <a:buChar char="q"/>
            </a:pPr>
            <a:r>
              <a:rPr lang="gl-ES" sz="1400" dirty="0"/>
              <a:t>Obter acceso a investigacións gardadas de forma remota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2817127" y="3202942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9033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r="2156" b="25521"/>
          <a:stretch/>
        </p:blipFill>
        <p:spPr bwMode="auto">
          <a:xfrm>
            <a:off x="377078" y="1412776"/>
            <a:ext cx="8068826" cy="41499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5112568" cy="582594"/>
          </a:xfrm>
        </p:spPr>
        <p:txBody>
          <a:bodyPr/>
          <a:lstStyle/>
          <a:p>
            <a:r>
              <a:rPr lang="gl-ES" spc="0" dirty="0"/>
              <a:t>Conta persoal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3912148" y="1772816"/>
            <a:ext cx="4476276" cy="2592288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gl-ES" sz="1400" b="1" dirty="0"/>
              <a:t>Unha vez creada a conta, para acceder a ela, so hai que facer clic en </a:t>
            </a:r>
            <a:r>
              <a:rPr lang="gl-ES" sz="1400" b="1">
                <a:solidFill>
                  <a:srgbClr val="002060"/>
                </a:solidFill>
              </a:rPr>
              <a:t>Conectar</a:t>
            </a:r>
            <a:r>
              <a:rPr lang="gl-ES" sz="1400" b="1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gl-ES" sz="1400" b="1"/>
              <a:t>Introduciremos </a:t>
            </a:r>
            <a:r>
              <a:rPr lang="gl-ES" sz="1400" b="1" dirty="0"/>
              <a:t>o nome de usuario e contrasinal e prememos en </a:t>
            </a:r>
            <a:r>
              <a:rPr lang="gl-ES" sz="1400" b="1" dirty="0">
                <a:solidFill>
                  <a:srgbClr val="002060"/>
                </a:solidFill>
              </a:rPr>
              <a:t>Inicio </a:t>
            </a:r>
            <a:r>
              <a:rPr lang="gl-ES" sz="1400" b="1">
                <a:solidFill>
                  <a:srgbClr val="002060"/>
                </a:solidFill>
              </a:rPr>
              <a:t>de sesión</a:t>
            </a:r>
            <a:endParaRPr lang="gl-ES" sz="1400" b="1"/>
          </a:p>
          <a:p>
            <a:pPr marL="0" indent="0">
              <a:buNone/>
            </a:pPr>
            <a:r>
              <a:rPr lang="gl-ES" sz="1400" b="1"/>
              <a:t>Ebsco </a:t>
            </a:r>
            <a:r>
              <a:rPr lang="gl-ES" sz="1400" b="1" dirty="0"/>
              <a:t>denomina a esta área persoal “</a:t>
            </a:r>
            <a:r>
              <a:rPr lang="gl-ES" sz="1400" b="1" i="1" dirty="0">
                <a:solidFill>
                  <a:srgbClr val="002060"/>
                </a:solidFill>
              </a:rPr>
              <a:t>Mi </a:t>
            </a:r>
            <a:r>
              <a:rPr lang="gl-ES" sz="1400" b="1" i="1" dirty="0" err="1">
                <a:solidFill>
                  <a:srgbClr val="002060"/>
                </a:solidFill>
              </a:rPr>
              <a:t>EbscoHost</a:t>
            </a:r>
            <a:r>
              <a:rPr lang="gl-ES" sz="1400" b="1" dirty="0"/>
              <a:t>”. </a:t>
            </a:r>
            <a:endParaRPr lang="gl-ES" sz="1400" dirty="0"/>
          </a:p>
        </p:txBody>
      </p:sp>
      <p:sp>
        <p:nvSpPr>
          <p:cNvPr id="13" name="12 Flecha abajo"/>
          <p:cNvSpPr/>
          <p:nvPr/>
        </p:nvSpPr>
        <p:spPr>
          <a:xfrm>
            <a:off x="1835696" y="3717032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Rectángulo redondeado"/>
          <p:cNvSpPr/>
          <p:nvPr/>
        </p:nvSpPr>
        <p:spPr>
          <a:xfrm>
            <a:off x="5580112" y="1340768"/>
            <a:ext cx="72008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9" name="8 Rectángulo redondeado"/>
          <p:cNvSpPr/>
          <p:nvPr/>
        </p:nvSpPr>
        <p:spPr>
          <a:xfrm>
            <a:off x="1255348" y="1988840"/>
            <a:ext cx="259657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9461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5112568" cy="582594"/>
          </a:xfrm>
        </p:spPr>
        <p:txBody>
          <a:bodyPr/>
          <a:lstStyle/>
          <a:p>
            <a:r>
              <a:rPr lang="gl-ES" spc="0" dirty="0"/>
              <a:t>Conta persoal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1835696" y="3717032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Rectángulo redondeado"/>
          <p:cNvSpPr/>
          <p:nvPr/>
        </p:nvSpPr>
        <p:spPr>
          <a:xfrm>
            <a:off x="5580112" y="1340768"/>
            <a:ext cx="72008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1181" r="1474" b="5045"/>
          <a:stretch/>
        </p:blipFill>
        <p:spPr bwMode="auto">
          <a:xfrm>
            <a:off x="658276" y="1194896"/>
            <a:ext cx="7345346" cy="50442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3481646" y="3356992"/>
            <a:ext cx="4551934" cy="2736304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gl-ES" sz="1400" b="1" dirty="0"/>
              <a:t>Sabemos que estamos </a:t>
            </a:r>
            <a:r>
              <a:rPr lang="gl-ES" sz="1400" b="1" dirty="0" err="1"/>
              <a:t>logueados</a:t>
            </a:r>
            <a:r>
              <a:rPr lang="gl-ES" sz="1400" b="1" dirty="0"/>
              <a:t> porque </a:t>
            </a:r>
            <a:r>
              <a:rPr lang="gl-ES" sz="1400" b="1" dirty="0">
                <a:solidFill>
                  <a:srgbClr val="002060"/>
                </a:solidFill>
              </a:rPr>
              <a:t>o noso nome </a:t>
            </a:r>
            <a:r>
              <a:rPr lang="gl-ES" sz="1400" b="1" dirty="0"/>
              <a:t>aparece na marxe superior dereita da pantalla.</a:t>
            </a:r>
          </a:p>
          <a:p>
            <a:pPr marL="0" indent="0">
              <a:buNone/>
            </a:pPr>
            <a:r>
              <a:rPr lang="gl-ES" sz="1400" b="1" dirty="0"/>
              <a:t>Tamén aparecerá a opción </a:t>
            </a:r>
            <a:r>
              <a:rPr lang="gl-ES" sz="1400" b="1" dirty="0">
                <a:solidFill>
                  <a:srgbClr val="002060"/>
                </a:solidFill>
              </a:rPr>
              <a:t>Cerrar sesión</a:t>
            </a:r>
            <a:r>
              <a:rPr lang="gl-ES" sz="1400" b="1" dirty="0"/>
              <a:t>, xesto que cómpre facer sempre antes de abandonar calquera recurso no que esteamos identificados, co fin de evitar suplantacións de identidade.</a:t>
            </a:r>
            <a:endParaRPr lang="gl-ES" sz="14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5580112" y="1340768"/>
            <a:ext cx="1152128" cy="2016224"/>
            <a:chOff x="5580112" y="1340768"/>
            <a:chExt cx="1152128" cy="2016224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6300192" y="1340768"/>
              <a:ext cx="432048" cy="2016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H="1" flipV="1">
              <a:off x="5580112" y="1637184"/>
              <a:ext cx="720080" cy="17198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79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5.9"/>
</p:tagLst>
</file>

<file path=ppt/theme/theme1.xml><?xml version="1.0" encoding="utf-8"?>
<a:theme xmlns:a="http://schemas.openxmlformats.org/drawingml/2006/main" name="branco_azul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branco_azul</Template>
  <TotalTime>1109</TotalTime>
  <Words>2391</Words>
  <Application>Microsoft Office PowerPoint</Application>
  <PresentationFormat>Presentación en pantalla (4:3)</PresentationFormat>
  <Paragraphs>173</Paragraphs>
  <Slides>36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Gill Sans MT</vt:lpstr>
      <vt:lpstr>Times New Roman</vt:lpstr>
      <vt:lpstr>Verdana</vt:lpstr>
      <vt:lpstr>Wingdings</vt:lpstr>
      <vt:lpstr>branco_azul</vt:lpstr>
      <vt:lpstr>Business Source Premier (BSP)</vt:lpstr>
      <vt:lpstr>Presentación de PowerPoint</vt:lpstr>
      <vt:lpstr>Como chegar á BSP?</vt:lpstr>
      <vt:lpstr>Unha vez en reBUSCa, preme en “Bases de datos”</vt:lpstr>
      <vt:lpstr>Preferencias</vt:lpstr>
      <vt:lpstr>Preferencias</vt:lpstr>
      <vt:lpstr>Conta persoal</vt:lpstr>
      <vt:lpstr>Conta persoal</vt:lpstr>
      <vt:lpstr>Conta persoal</vt:lpstr>
      <vt:lpstr>Buscar na BSP A busca básica</vt:lpstr>
      <vt:lpstr>Buscar na BSP A busca básica</vt:lpstr>
      <vt:lpstr>Buscar na BSP A busca básica</vt:lpstr>
      <vt:lpstr>Buscar na BSP A busca básica</vt:lpstr>
      <vt:lpstr>Buscar na BSP A busca básica</vt:lpstr>
      <vt:lpstr>Buscar na BSP A busca básica</vt:lpstr>
      <vt:lpstr>Buscar na BSP A busca básica</vt:lpstr>
      <vt:lpstr>Buscar na BSP A busca básica</vt:lpstr>
      <vt:lpstr>Buscar na BSP A busca básica</vt:lpstr>
      <vt:lpstr>Buscar na BSP A busca avanzada</vt:lpstr>
      <vt:lpstr>Buscar na BSP A busca avanzada</vt:lpstr>
      <vt:lpstr>Buscar na BSP A busca avanzada</vt:lpstr>
      <vt:lpstr>Buscar na BSP O tesauro</vt:lpstr>
      <vt:lpstr>Buscar na BSP O tesauro</vt:lpstr>
      <vt:lpstr>Buscar na BSP O tesauro</vt:lpstr>
      <vt:lpstr>Buscar na BSP Historial de busca</vt:lpstr>
      <vt:lpstr>Buscar na BSP Historial de busca</vt:lpstr>
      <vt:lpstr>Buscar na BSP Historial de busca</vt:lpstr>
      <vt:lpstr>Buscar na BSP Gardar buscas</vt:lpstr>
      <vt:lpstr>Buscar na BSP Gardar buscas</vt:lpstr>
      <vt:lpstr>Buscar na BSP Gardar buscas</vt:lpstr>
      <vt:lpstr>Buscar na BSP Gardar buscas</vt:lpstr>
      <vt:lpstr>Buscar na BSP Crear alertas </vt:lpstr>
      <vt:lpstr>Buscar na BSP Crear alertas</vt:lpstr>
      <vt:lpstr>Buscar na BSP Crear alertas</vt:lpstr>
      <vt:lpstr>Buscar na BSP Crear alertas</vt:lpstr>
      <vt:lpstr>Grazas pola túa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CANA VILLAR MARIA</dc:creator>
  <cp:lastModifiedBy>CANA VILLAR MARIA</cp:lastModifiedBy>
  <cp:revision>93</cp:revision>
  <dcterms:created xsi:type="dcterms:W3CDTF">2016-04-18T08:37:27Z</dcterms:created>
  <dcterms:modified xsi:type="dcterms:W3CDTF">2017-07-06T09:16:33Z</dcterms:modified>
</cp:coreProperties>
</file>