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7" r:id="rId5"/>
    <p:sldId id="258" r:id="rId6"/>
    <p:sldId id="282" r:id="rId7"/>
    <p:sldId id="275" r:id="rId8"/>
    <p:sldId id="288" r:id="rId9"/>
    <p:sldId id="259" r:id="rId10"/>
    <p:sldId id="268" r:id="rId11"/>
    <p:sldId id="289" r:id="rId12"/>
    <p:sldId id="260" r:id="rId13"/>
    <p:sldId id="276" r:id="rId14"/>
    <p:sldId id="277" r:id="rId15"/>
    <p:sldId id="278" r:id="rId16"/>
    <p:sldId id="290" r:id="rId17"/>
    <p:sldId id="261" r:id="rId18"/>
    <p:sldId id="291" r:id="rId19"/>
    <p:sldId id="262" r:id="rId20"/>
    <p:sldId id="292" r:id="rId21"/>
    <p:sldId id="263" r:id="rId22"/>
    <p:sldId id="293" r:id="rId23"/>
    <p:sldId id="264" r:id="rId24"/>
    <p:sldId id="279" r:id="rId25"/>
    <p:sldId id="280" r:id="rId26"/>
    <p:sldId id="281" r:id="rId27"/>
    <p:sldId id="269" r:id="rId28"/>
    <p:sldId id="294" r:id="rId29"/>
    <p:sldId id="265" r:id="rId30"/>
    <p:sldId id="295" r:id="rId31"/>
    <p:sldId id="266" r:id="rId32"/>
    <p:sldId id="296" r:id="rId33"/>
    <p:sldId id="267" r:id="rId34"/>
    <p:sldId id="283" r:id="rId35"/>
    <p:sldId id="284" r:id="rId36"/>
    <p:sldId id="285" r:id="rId37"/>
    <p:sldId id="286" r:id="rId38"/>
    <p:sldId id="297" r:id="rId39"/>
    <p:sldId id="270" r:id="rId40"/>
    <p:sldId id="271" r:id="rId41"/>
    <p:sldId id="272" r:id="rId42"/>
    <p:sldId id="273" r:id="rId43"/>
    <p:sldId id="274" r:id="rId44"/>
    <p:sldId id="298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331CF-9BE0-4276-AA9E-7B0B2D448F5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9DC4AB9-B535-47D8-AF89-BF68F303DEF9}">
      <dgm:prSet phldrT="[Texto]" custT="1"/>
      <dgm:spPr/>
      <dgm:t>
        <a:bodyPr/>
        <a:lstStyle/>
        <a:p>
          <a:r>
            <a:rPr lang="es-ES" sz="2400" b="1" dirty="0" smtClean="0"/>
            <a:t>Base de conocimiento</a:t>
          </a:r>
          <a:endParaRPr lang="es-ES" sz="2400" b="1" dirty="0"/>
        </a:p>
      </dgm:t>
    </dgm:pt>
    <dgm:pt modelId="{0DFC9315-EDCF-473F-BB6C-1785190D98D0}" type="parTrans" cxnId="{ECEAED02-5668-47A8-BFAB-D74515A2EECD}">
      <dgm:prSet/>
      <dgm:spPr/>
      <dgm:t>
        <a:bodyPr/>
        <a:lstStyle/>
        <a:p>
          <a:endParaRPr lang="es-ES"/>
        </a:p>
      </dgm:t>
    </dgm:pt>
    <dgm:pt modelId="{B7DFDE86-B242-4650-BFFF-3A7B61A63A8C}" type="sibTrans" cxnId="{ECEAED02-5668-47A8-BFAB-D74515A2EECD}">
      <dgm:prSet/>
      <dgm:spPr/>
      <dgm:t>
        <a:bodyPr/>
        <a:lstStyle/>
        <a:p>
          <a:endParaRPr lang="es-ES"/>
        </a:p>
      </dgm:t>
    </dgm:pt>
    <dgm:pt modelId="{FF02A47D-B5CF-40D2-A420-73556D42E44B}">
      <dgm:prSet phldrT="[Texto]" custT="1"/>
      <dgm:spPr/>
      <dgm:t>
        <a:bodyPr/>
        <a:lstStyle/>
        <a:p>
          <a:r>
            <a:rPr lang="es-ES" sz="2000" b="1" dirty="0" smtClean="0"/>
            <a:t>Programa de machine-learning</a:t>
          </a:r>
          <a:endParaRPr lang="es-ES" sz="2000" b="1" dirty="0"/>
        </a:p>
      </dgm:t>
    </dgm:pt>
    <dgm:pt modelId="{65F7FF4A-0CEB-48BB-9065-E6801A872B55}" type="parTrans" cxnId="{C9DE05BC-F9C3-4E30-9FA9-D1E1CD523ADB}">
      <dgm:prSet/>
      <dgm:spPr/>
      <dgm:t>
        <a:bodyPr/>
        <a:lstStyle/>
        <a:p>
          <a:endParaRPr lang="es-ES"/>
        </a:p>
      </dgm:t>
    </dgm:pt>
    <dgm:pt modelId="{E1B43084-63C4-426A-B782-99354EAD644A}" type="sibTrans" cxnId="{C9DE05BC-F9C3-4E30-9FA9-D1E1CD523ADB}">
      <dgm:prSet/>
      <dgm:spPr/>
      <dgm:t>
        <a:bodyPr/>
        <a:lstStyle/>
        <a:p>
          <a:endParaRPr lang="es-ES"/>
        </a:p>
      </dgm:t>
    </dgm:pt>
    <dgm:pt modelId="{EE0E76B7-D7BB-485E-B726-412AC9BF041F}">
      <dgm:prSet phldrT="[Texto]" custT="1"/>
      <dgm:spPr/>
      <dgm:t>
        <a:bodyPr/>
        <a:lstStyle/>
        <a:p>
          <a:r>
            <a:rPr lang="es-ES" sz="2000" b="1" dirty="0" smtClean="0"/>
            <a:t>Programa de predicción informativa</a:t>
          </a:r>
          <a:endParaRPr lang="es-ES" sz="2000" b="1" dirty="0"/>
        </a:p>
      </dgm:t>
    </dgm:pt>
    <dgm:pt modelId="{8E95B061-DC09-4C39-8F83-457B6B7D9EE7}" type="parTrans" cxnId="{32EAC56F-5C39-4888-8A88-BD61DF63885B}">
      <dgm:prSet/>
      <dgm:spPr/>
      <dgm:t>
        <a:bodyPr/>
        <a:lstStyle/>
        <a:p>
          <a:endParaRPr lang="es-ES"/>
        </a:p>
      </dgm:t>
    </dgm:pt>
    <dgm:pt modelId="{A248989A-A6AB-4882-845C-D9BF48B610BF}" type="sibTrans" cxnId="{32EAC56F-5C39-4888-8A88-BD61DF63885B}">
      <dgm:prSet/>
      <dgm:spPr/>
      <dgm:t>
        <a:bodyPr/>
        <a:lstStyle/>
        <a:p>
          <a:endParaRPr lang="es-ES"/>
        </a:p>
      </dgm:t>
    </dgm:pt>
    <dgm:pt modelId="{12F4DE3A-1D00-4014-9894-4EC905E500DA}">
      <dgm:prSet phldrT="[Texto]" custT="1"/>
      <dgm:spPr/>
      <dgm:t>
        <a:bodyPr/>
        <a:lstStyle/>
        <a:p>
          <a:r>
            <a:rPr lang="es-ES" sz="2000" b="1" dirty="0" smtClean="0"/>
            <a:t>Metadatos y sindicación de contenidos</a:t>
          </a:r>
          <a:endParaRPr lang="es-ES" sz="2000" b="1" dirty="0"/>
        </a:p>
      </dgm:t>
    </dgm:pt>
    <dgm:pt modelId="{318F3864-31A7-4D3B-8C28-B3C2927C6F68}" type="parTrans" cxnId="{89BC7B9F-FB23-4EE6-92E8-725A562AEE5A}">
      <dgm:prSet/>
      <dgm:spPr/>
      <dgm:t>
        <a:bodyPr/>
        <a:lstStyle/>
        <a:p>
          <a:endParaRPr lang="es-ES"/>
        </a:p>
      </dgm:t>
    </dgm:pt>
    <dgm:pt modelId="{B4605847-AD93-4822-BA7E-FEB1BC8751B8}" type="sibTrans" cxnId="{89BC7B9F-FB23-4EE6-92E8-725A562AEE5A}">
      <dgm:prSet/>
      <dgm:spPr/>
      <dgm:t>
        <a:bodyPr/>
        <a:lstStyle/>
        <a:p>
          <a:endParaRPr lang="es-ES"/>
        </a:p>
      </dgm:t>
    </dgm:pt>
    <dgm:pt modelId="{0BBCAD87-1A69-4FBE-9A01-79C5A1768461}">
      <dgm:prSet phldrT="[Texto]" custT="1"/>
      <dgm:spPr/>
      <dgm:t>
        <a:bodyPr/>
        <a:lstStyle/>
        <a:p>
          <a:r>
            <a:rPr lang="es-ES" sz="2000" b="1" dirty="0" smtClean="0"/>
            <a:t>Medidas especiales para las redes sociales</a:t>
          </a:r>
          <a:endParaRPr lang="es-ES" sz="2000" b="1" dirty="0"/>
        </a:p>
      </dgm:t>
    </dgm:pt>
    <dgm:pt modelId="{BE0185BD-6C88-49A2-84B8-5FEF49FBEC4D}" type="parTrans" cxnId="{FAB2E030-454A-4864-B2AD-1F5C600FB53E}">
      <dgm:prSet/>
      <dgm:spPr/>
      <dgm:t>
        <a:bodyPr/>
        <a:lstStyle/>
        <a:p>
          <a:endParaRPr lang="es-ES"/>
        </a:p>
      </dgm:t>
    </dgm:pt>
    <dgm:pt modelId="{67F89A6E-F02E-4388-A6EC-57DD6770C22F}" type="sibTrans" cxnId="{FAB2E030-454A-4864-B2AD-1F5C600FB53E}">
      <dgm:prSet/>
      <dgm:spPr/>
      <dgm:t>
        <a:bodyPr/>
        <a:lstStyle/>
        <a:p>
          <a:endParaRPr lang="es-ES"/>
        </a:p>
      </dgm:t>
    </dgm:pt>
    <dgm:pt modelId="{F6F8810B-A9AF-49C5-8D01-0D940C177843}" type="pres">
      <dgm:prSet presAssocID="{84F331CF-9BE0-4276-AA9E-7B0B2D448F5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C9F991C9-004A-4484-BBBA-72B1164DE11A}" type="pres">
      <dgm:prSet presAssocID="{29DC4AB9-B535-47D8-AF89-BF68F303DEF9}" presName="composite" presStyleCnt="0"/>
      <dgm:spPr/>
    </dgm:pt>
    <dgm:pt modelId="{B2E68629-CCCE-4782-955B-4D57A6447E4A}" type="pres">
      <dgm:prSet presAssocID="{29DC4AB9-B535-47D8-AF89-BF68F303DEF9}" presName="bentUpArrow1" presStyleLbl="alignImgPlace1" presStyleIdx="0" presStyleCnt="4" custLinFactNeighborX="-50808" custLinFactNeighborY="-57843"/>
      <dgm:spPr/>
    </dgm:pt>
    <dgm:pt modelId="{A6B360AB-8ED5-44E5-BC9A-97AD1AF0E660}" type="pres">
      <dgm:prSet presAssocID="{29DC4AB9-B535-47D8-AF89-BF68F303DEF9}" presName="ParentText" presStyleLbl="node1" presStyleIdx="0" presStyleCnt="5" custScaleX="251751" custLinFactNeighborX="929" custLinFactNeighborY="-456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C2407A-317B-42D7-981D-1D8C395E20EB}" type="pres">
      <dgm:prSet presAssocID="{29DC4AB9-B535-47D8-AF89-BF68F303DEF9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0741BF-7653-4EF1-814B-FA43891FDE3C}" type="pres">
      <dgm:prSet presAssocID="{B7DFDE86-B242-4650-BFFF-3A7B61A63A8C}" presName="sibTrans" presStyleCnt="0"/>
      <dgm:spPr/>
    </dgm:pt>
    <dgm:pt modelId="{AC80FF54-7775-44DE-9D35-EF9DACD7F312}" type="pres">
      <dgm:prSet presAssocID="{FF02A47D-B5CF-40D2-A420-73556D42E44B}" presName="composite" presStyleCnt="0"/>
      <dgm:spPr/>
    </dgm:pt>
    <dgm:pt modelId="{D393BFB2-F052-4CF9-923D-4590C7E7EFB7}" type="pres">
      <dgm:prSet presAssocID="{FF02A47D-B5CF-40D2-A420-73556D42E44B}" presName="bentUpArrow1" presStyleLbl="alignImgPlace1" presStyleIdx="1" presStyleCnt="4" custLinFactX="-57917" custLinFactNeighborX="-100000" custLinFactNeighborY="-40647"/>
      <dgm:spPr/>
    </dgm:pt>
    <dgm:pt modelId="{3919FBAE-B69E-4247-A0B1-A52A362E5879}" type="pres">
      <dgm:prSet presAssocID="{FF02A47D-B5CF-40D2-A420-73556D42E44B}" presName="ParentText" presStyleLbl="node1" presStyleIdx="1" presStyleCnt="5" custScaleX="351958" custLinFactNeighborX="-2786" custLinFactNeighborY="-34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6E2AAA-9727-406E-BE5B-B47105E443CB}" type="pres">
      <dgm:prSet presAssocID="{FF02A47D-B5CF-40D2-A420-73556D42E44B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70B2172-1978-4AE4-8136-79D4F77BE25E}" type="pres">
      <dgm:prSet presAssocID="{E1B43084-63C4-426A-B782-99354EAD644A}" presName="sibTrans" presStyleCnt="0"/>
      <dgm:spPr/>
    </dgm:pt>
    <dgm:pt modelId="{667CE449-1482-4443-9AD2-CF5EB9A05C8F}" type="pres">
      <dgm:prSet presAssocID="{EE0E76B7-D7BB-485E-B726-412AC9BF041F}" presName="composite" presStyleCnt="0"/>
      <dgm:spPr/>
    </dgm:pt>
    <dgm:pt modelId="{A1809651-A931-439E-B40A-974579087D4E}" type="pres">
      <dgm:prSet presAssocID="{EE0E76B7-D7BB-485E-B726-412AC9BF041F}" presName="bentUpArrow1" presStyleLbl="alignImgPlace1" presStyleIdx="2" presStyleCnt="4" custLinFactX="-57917" custLinFactNeighborX="-100000" custLinFactNeighborY="-28140"/>
      <dgm:spPr/>
    </dgm:pt>
    <dgm:pt modelId="{3CA7B564-D202-432F-9B2C-AFD8A96CF3FE}" type="pres">
      <dgm:prSet presAssocID="{EE0E76B7-D7BB-485E-B726-412AC9BF041F}" presName="ParentText" presStyleLbl="node1" presStyleIdx="2" presStyleCnt="5" custScaleX="388647" custLinFactNeighborX="-24145" custLinFactNeighborY="-222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6F4F53-8F2B-45BF-A3D1-33BD91273FEA}" type="pres">
      <dgm:prSet presAssocID="{EE0E76B7-D7BB-485E-B726-412AC9BF041F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6E5AD6B-B438-457A-BC70-1D7D6247A15E}" type="pres">
      <dgm:prSet presAssocID="{A248989A-A6AB-4882-845C-D9BF48B610BF}" presName="sibTrans" presStyleCnt="0"/>
      <dgm:spPr/>
    </dgm:pt>
    <dgm:pt modelId="{09738771-D527-400A-912B-7AEAC3E4BC15}" type="pres">
      <dgm:prSet presAssocID="{12F4DE3A-1D00-4014-9894-4EC905E500DA}" presName="composite" presStyleCnt="0"/>
      <dgm:spPr/>
    </dgm:pt>
    <dgm:pt modelId="{EA1E5432-B0DA-4623-A1CD-9D922C300DE4}" type="pres">
      <dgm:prSet presAssocID="{12F4DE3A-1D00-4014-9894-4EC905E500DA}" presName="bentUpArrow1" presStyleLbl="alignImgPlace1" presStyleIdx="3" presStyleCnt="4" custLinFactX="-94993" custLinFactNeighborX="-100000" custLinFactNeighborY="-10943"/>
      <dgm:spPr/>
    </dgm:pt>
    <dgm:pt modelId="{9AE76163-FD68-4586-961D-1A85C7679282}" type="pres">
      <dgm:prSet presAssocID="{12F4DE3A-1D00-4014-9894-4EC905E500DA}" presName="ParentText" presStyleLbl="node1" presStyleIdx="3" presStyleCnt="5" custScaleX="412377" custLinFactNeighborX="-1857" custLinFactNeighborY="-89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2340FA-5114-4319-9489-1136BDB11905}" type="pres">
      <dgm:prSet presAssocID="{12F4DE3A-1D00-4014-9894-4EC905E500DA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9201D874-EF26-4DE9-98A7-F0892A26569C}" type="pres">
      <dgm:prSet presAssocID="{B4605847-AD93-4822-BA7E-FEB1BC8751B8}" presName="sibTrans" presStyleCnt="0"/>
      <dgm:spPr/>
    </dgm:pt>
    <dgm:pt modelId="{49CFD2A6-70D3-4B6A-9C39-01723003FE68}" type="pres">
      <dgm:prSet presAssocID="{0BBCAD87-1A69-4FBE-9A01-79C5A1768461}" presName="composite" presStyleCnt="0"/>
      <dgm:spPr/>
    </dgm:pt>
    <dgm:pt modelId="{83030701-BA78-4BB2-979A-27DBB3591584}" type="pres">
      <dgm:prSet presAssocID="{0BBCAD87-1A69-4FBE-9A01-79C5A1768461}" presName="ParentText" presStyleLbl="node1" presStyleIdx="4" presStyleCnt="5" custScaleX="430644" custLinFactNeighborX="-18055" custLinFactNeighborY="72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1EF1EF-FE3A-4DD8-8031-5EA281D35728}" type="presOf" srcId="{0BBCAD87-1A69-4FBE-9A01-79C5A1768461}" destId="{83030701-BA78-4BB2-979A-27DBB3591584}" srcOrd="0" destOrd="0" presId="urn:microsoft.com/office/officeart/2005/8/layout/StepDownProcess"/>
    <dgm:cxn modelId="{3E9BA1D1-F2F1-460A-8505-8142FA9C5EA5}" type="presOf" srcId="{FF02A47D-B5CF-40D2-A420-73556D42E44B}" destId="{3919FBAE-B69E-4247-A0B1-A52A362E5879}" srcOrd="0" destOrd="0" presId="urn:microsoft.com/office/officeart/2005/8/layout/StepDownProcess"/>
    <dgm:cxn modelId="{C975EF27-71E9-4EE1-BB7E-4554C8F8485D}" type="presOf" srcId="{12F4DE3A-1D00-4014-9894-4EC905E500DA}" destId="{9AE76163-FD68-4586-961D-1A85C7679282}" srcOrd="0" destOrd="0" presId="urn:microsoft.com/office/officeart/2005/8/layout/StepDownProcess"/>
    <dgm:cxn modelId="{DEF870FB-E41A-447C-BD9A-6A0E5DA32114}" type="presOf" srcId="{29DC4AB9-B535-47D8-AF89-BF68F303DEF9}" destId="{A6B360AB-8ED5-44E5-BC9A-97AD1AF0E660}" srcOrd="0" destOrd="0" presId="urn:microsoft.com/office/officeart/2005/8/layout/StepDownProcess"/>
    <dgm:cxn modelId="{C9DE05BC-F9C3-4E30-9FA9-D1E1CD523ADB}" srcId="{84F331CF-9BE0-4276-AA9E-7B0B2D448F5C}" destId="{FF02A47D-B5CF-40D2-A420-73556D42E44B}" srcOrd="1" destOrd="0" parTransId="{65F7FF4A-0CEB-48BB-9065-E6801A872B55}" sibTransId="{E1B43084-63C4-426A-B782-99354EAD644A}"/>
    <dgm:cxn modelId="{C461EBAE-6FAF-4FE9-A41B-424C6EC66DFE}" type="presOf" srcId="{84F331CF-9BE0-4276-AA9E-7B0B2D448F5C}" destId="{F6F8810B-A9AF-49C5-8D01-0D940C177843}" srcOrd="0" destOrd="0" presId="urn:microsoft.com/office/officeart/2005/8/layout/StepDownProcess"/>
    <dgm:cxn modelId="{FAB2E030-454A-4864-B2AD-1F5C600FB53E}" srcId="{84F331CF-9BE0-4276-AA9E-7B0B2D448F5C}" destId="{0BBCAD87-1A69-4FBE-9A01-79C5A1768461}" srcOrd="4" destOrd="0" parTransId="{BE0185BD-6C88-49A2-84B8-5FEF49FBEC4D}" sibTransId="{67F89A6E-F02E-4388-A6EC-57DD6770C22F}"/>
    <dgm:cxn modelId="{85F1BEFF-3E71-47A8-8F4E-A850274587A2}" type="presOf" srcId="{EE0E76B7-D7BB-485E-B726-412AC9BF041F}" destId="{3CA7B564-D202-432F-9B2C-AFD8A96CF3FE}" srcOrd="0" destOrd="0" presId="urn:microsoft.com/office/officeart/2005/8/layout/StepDownProcess"/>
    <dgm:cxn modelId="{32EAC56F-5C39-4888-8A88-BD61DF63885B}" srcId="{84F331CF-9BE0-4276-AA9E-7B0B2D448F5C}" destId="{EE0E76B7-D7BB-485E-B726-412AC9BF041F}" srcOrd="2" destOrd="0" parTransId="{8E95B061-DC09-4C39-8F83-457B6B7D9EE7}" sibTransId="{A248989A-A6AB-4882-845C-D9BF48B610BF}"/>
    <dgm:cxn modelId="{ECEAED02-5668-47A8-BFAB-D74515A2EECD}" srcId="{84F331CF-9BE0-4276-AA9E-7B0B2D448F5C}" destId="{29DC4AB9-B535-47D8-AF89-BF68F303DEF9}" srcOrd="0" destOrd="0" parTransId="{0DFC9315-EDCF-473F-BB6C-1785190D98D0}" sibTransId="{B7DFDE86-B242-4650-BFFF-3A7B61A63A8C}"/>
    <dgm:cxn modelId="{89BC7B9F-FB23-4EE6-92E8-725A562AEE5A}" srcId="{84F331CF-9BE0-4276-AA9E-7B0B2D448F5C}" destId="{12F4DE3A-1D00-4014-9894-4EC905E500DA}" srcOrd="3" destOrd="0" parTransId="{318F3864-31A7-4D3B-8C28-B3C2927C6F68}" sibTransId="{B4605847-AD93-4822-BA7E-FEB1BC8751B8}"/>
    <dgm:cxn modelId="{EE683D57-520A-41DE-AC1C-C68ED3CF3A6B}" type="presParOf" srcId="{F6F8810B-A9AF-49C5-8D01-0D940C177843}" destId="{C9F991C9-004A-4484-BBBA-72B1164DE11A}" srcOrd="0" destOrd="0" presId="urn:microsoft.com/office/officeart/2005/8/layout/StepDownProcess"/>
    <dgm:cxn modelId="{24A8CCDB-332C-44A7-8DE7-A9FFF723EBC0}" type="presParOf" srcId="{C9F991C9-004A-4484-BBBA-72B1164DE11A}" destId="{B2E68629-CCCE-4782-955B-4D57A6447E4A}" srcOrd="0" destOrd="0" presId="urn:microsoft.com/office/officeart/2005/8/layout/StepDownProcess"/>
    <dgm:cxn modelId="{8DEADF04-1250-42EE-B2F0-C71409B216C6}" type="presParOf" srcId="{C9F991C9-004A-4484-BBBA-72B1164DE11A}" destId="{A6B360AB-8ED5-44E5-BC9A-97AD1AF0E660}" srcOrd="1" destOrd="0" presId="urn:microsoft.com/office/officeart/2005/8/layout/StepDownProcess"/>
    <dgm:cxn modelId="{0700971E-B8D6-4CCF-9539-568877750650}" type="presParOf" srcId="{C9F991C9-004A-4484-BBBA-72B1164DE11A}" destId="{7BC2407A-317B-42D7-981D-1D8C395E20EB}" srcOrd="2" destOrd="0" presId="urn:microsoft.com/office/officeart/2005/8/layout/StepDownProcess"/>
    <dgm:cxn modelId="{9851DADC-8BED-40EC-800A-5F0101784DD1}" type="presParOf" srcId="{F6F8810B-A9AF-49C5-8D01-0D940C177843}" destId="{CD0741BF-7653-4EF1-814B-FA43891FDE3C}" srcOrd="1" destOrd="0" presId="urn:microsoft.com/office/officeart/2005/8/layout/StepDownProcess"/>
    <dgm:cxn modelId="{9A3CAED8-ECA5-433A-973A-9AE8B4EAF2FC}" type="presParOf" srcId="{F6F8810B-A9AF-49C5-8D01-0D940C177843}" destId="{AC80FF54-7775-44DE-9D35-EF9DACD7F312}" srcOrd="2" destOrd="0" presId="urn:microsoft.com/office/officeart/2005/8/layout/StepDownProcess"/>
    <dgm:cxn modelId="{96B2B2B8-3486-4CB5-83AA-97E3707B17FA}" type="presParOf" srcId="{AC80FF54-7775-44DE-9D35-EF9DACD7F312}" destId="{D393BFB2-F052-4CF9-923D-4590C7E7EFB7}" srcOrd="0" destOrd="0" presId="urn:microsoft.com/office/officeart/2005/8/layout/StepDownProcess"/>
    <dgm:cxn modelId="{43CE35ED-E32B-4126-8B14-24E5171BE91D}" type="presParOf" srcId="{AC80FF54-7775-44DE-9D35-EF9DACD7F312}" destId="{3919FBAE-B69E-4247-A0B1-A52A362E5879}" srcOrd="1" destOrd="0" presId="urn:microsoft.com/office/officeart/2005/8/layout/StepDownProcess"/>
    <dgm:cxn modelId="{B4DA3355-ECA0-455B-8A68-F1E842003559}" type="presParOf" srcId="{AC80FF54-7775-44DE-9D35-EF9DACD7F312}" destId="{0E6E2AAA-9727-406E-BE5B-B47105E443CB}" srcOrd="2" destOrd="0" presId="urn:microsoft.com/office/officeart/2005/8/layout/StepDownProcess"/>
    <dgm:cxn modelId="{A89E6E2B-D6DA-402A-A17C-490286FD8BD2}" type="presParOf" srcId="{F6F8810B-A9AF-49C5-8D01-0D940C177843}" destId="{E70B2172-1978-4AE4-8136-79D4F77BE25E}" srcOrd="3" destOrd="0" presId="urn:microsoft.com/office/officeart/2005/8/layout/StepDownProcess"/>
    <dgm:cxn modelId="{4250B914-591B-45E9-9C53-E9598616D31E}" type="presParOf" srcId="{F6F8810B-A9AF-49C5-8D01-0D940C177843}" destId="{667CE449-1482-4443-9AD2-CF5EB9A05C8F}" srcOrd="4" destOrd="0" presId="urn:microsoft.com/office/officeart/2005/8/layout/StepDownProcess"/>
    <dgm:cxn modelId="{82566A4B-A630-478B-9D16-E4700FC22B84}" type="presParOf" srcId="{667CE449-1482-4443-9AD2-CF5EB9A05C8F}" destId="{A1809651-A931-439E-B40A-974579087D4E}" srcOrd="0" destOrd="0" presId="urn:microsoft.com/office/officeart/2005/8/layout/StepDownProcess"/>
    <dgm:cxn modelId="{2CC42569-B1BB-478E-9C8C-E5238D1FBABC}" type="presParOf" srcId="{667CE449-1482-4443-9AD2-CF5EB9A05C8F}" destId="{3CA7B564-D202-432F-9B2C-AFD8A96CF3FE}" srcOrd="1" destOrd="0" presId="urn:microsoft.com/office/officeart/2005/8/layout/StepDownProcess"/>
    <dgm:cxn modelId="{74551874-BBB3-4CA2-B5CE-71DD4069FD8C}" type="presParOf" srcId="{667CE449-1482-4443-9AD2-CF5EB9A05C8F}" destId="{1E6F4F53-8F2B-45BF-A3D1-33BD91273FEA}" srcOrd="2" destOrd="0" presId="urn:microsoft.com/office/officeart/2005/8/layout/StepDownProcess"/>
    <dgm:cxn modelId="{5539F20E-41B6-40EE-A58A-807304DC31DF}" type="presParOf" srcId="{F6F8810B-A9AF-49C5-8D01-0D940C177843}" destId="{66E5AD6B-B438-457A-BC70-1D7D6247A15E}" srcOrd="5" destOrd="0" presId="urn:microsoft.com/office/officeart/2005/8/layout/StepDownProcess"/>
    <dgm:cxn modelId="{EB1ED367-4A53-464E-AA53-3150A6736D06}" type="presParOf" srcId="{F6F8810B-A9AF-49C5-8D01-0D940C177843}" destId="{09738771-D527-400A-912B-7AEAC3E4BC15}" srcOrd="6" destOrd="0" presId="urn:microsoft.com/office/officeart/2005/8/layout/StepDownProcess"/>
    <dgm:cxn modelId="{0E0AAD27-2B02-4B70-B0C1-3F637C4B9762}" type="presParOf" srcId="{09738771-D527-400A-912B-7AEAC3E4BC15}" destId="{EA1E5432-B0DA-4623-A1CD-9D922C300DE4}" srcOrd="0" destOrd="0" presId="urn:microsoft.com/office/officeart/2005/8/layout/StepDownProcess"/>
    <dgm:cxn modelId="{0098682E-B562-4057-8D04-19ECC762FC5F}" type="presParOf" srcId="{09738771-D527-400A-912B-7AEAC3E4BC15}" destId="{9AE76163-FD68-4586-961D-1A85C7679282}" srcOrd="1" destOrd="0" presId="urn:microsoft.com/office/officeart/2005/8/layout/StepDownProcess"/>
    <dgm:cxn modelId="{D56C1A2A-7967-4A1A-B4B2-AEDD1F8181BB}" type="presParOf" srcId="{09738771-D527-400A-912B-7AEAC3E4BC15}" destId="{352340FA-5114-4319-9489-1136BDB11905}" srcOrd="2" destOrd="0" presId="urn:microsoft.com/office/officeart/2005/8/layout/StepDownProcess"/>
    <dgm:cxn modelId="{570206E0-19A2-44D6-9179-ED4B31F45AD3}" type="presParOf" srcId="{F6F8810B-A9AF-49C5-8D01-0D940C177843}" destId="{9201D874-EF26-4DE9-98A7-F0892A26569C}" srcOrd="7" destOrd="0" presId="urn:microsoft.com/office/officeart/2005/8/layout/StepDownProcess"/>
    <dgm:cxn modelId="{121B45D8-65E4-451E-9F90-798E77173A46}" type="presParOf" srcId="{F6F8810B-A9AF-49C5-8D01-0D940C177843}" destId="{49CFD2A6-70D3-4B6A-9C39-01723003FE68}" srcOrd="8" destOrd="0" presId="urn:microsoft.com/office/officeart/2005/8/layout/StepDownProcess"/>
    <dgm:cxn modelId="{A54B9AE4-A46D-42BF-B22F-81631869EA08}" type="presParOf" srcId="{49CFD2A6-70D3-4B6A-9C39-01723003FE68}" destId="{83030701-BA78-4BB2-979A-27DBB359158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8629-CCCE-4782-955B-4D57A6447E4A}">
      <dsp:nvSpPr>
        <dsp:cNvPr id="0" name=""/>
        <dsp:cNvSpPr/>
      </dsp:nvSpPr>
      <dsp:spPr>
        <a:xfrm rot="5400000">
          <a:off x="653198" y="889809"/>
          <a:ext cx="672306" cy="7653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60AB-8ED5-44E5-BC9A-97AD1AF0E660}">
      <dsp:nvSpPr>
        <dsp:cNvPr id="0" name=""/>
        <dsp:cNvSpPr/>
      </dsp:nvSpPr>
      <dsp:spPr>
        <a:xfrm>
          <a:off x="15740" y="171605"/>
          <a:ext cx="2849237" cy="7922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Base de conocimiento</a:t>
          </a:r>
          <a:endParaRPr lang="es-ES" sz="2400" b="1" kern="1200" dirty="0"/>
        </a:p>
      </dsp:txBody>
      <dsp:txXfrm>
        <a:off x="54419" y="210284"/>
        <a:ext cx="2771879" cy="714842"/>
      </dsp:txXfrm>
    </dsp:sp>
    <dsp:sp modelId="{7BC2407A-317B-42D7-981D-1D8C395E20EB}">
      <dsp:nvSpPr>
        <dsp:cNvPr id="0" name=""/>
        <dsp:cNvSpPr/>
      </dsp:nvSpPr>
      <dsp:spPr>
        <a:xfrm>
          <a:off x="1995729" y="608981"/>
          <a:ext cx="823140" cy="6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3BFB2-F052-4CF9-923D-4590C7E7EFB7}">
      <dsp:nvSpPr>
        <dsp:cNvPr id="0" name=""/>
        <dsp:cNvSpPr/>
      </dsp:nvSpPr>
      <dsp:spPr>
        <a:xfrm rot="5400000">
          <a:off x="1768078" y="1895322"/>
          <a:ext cx="672306" cy="7653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9FBAE-B69E-4247-A0B1-A52A362E5879}">
      <dsp:nvSpPr>
        <dsp:cNvPr id="0" name=""/>
        <dsp:cNvSpPr/>
      </dsp:nvSpPr>
      <dsp:spPr>
        <a:xfrm>
          <a:off x="1341329" y="1152714"/>
          <a:ext cx="3983348" cy="7922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 de machine-learning</a:t>
          </a:r>
          <a:endParaRPr lang="es-ES" sz="2000" b="1" kern="1200" dirty="0"/>
        </a:p>
      </dsp:txBody>
      <dsp:txXfrm>
        <a:off x="1380008" y="1191393"/>
        <a:ext cx="3905990" cy="714842"/>
      </dsp:txXfrm>
    </dsp:sp>
    <dsp:sp modelId="{0E6E2AAA-9727-406E-BE5B-B47105E443CB}">
      <dsp:nvSpPr>
        <dsp:cNvPr id="0" name=""/>
        <dsp:cNvSpPr/>
      </dsp:nvSpPr>
      <dsp:spPr>
        <a:xfrm>
          <a:off x="3930418" y="1498884"/>
          <a:ext cx="823140" cy="6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09651-A931-439E-B40A-974579087D4E}">
      <dsp:nvSpPr>
        <dsp:cNvPr id="0" name=""/>
        <dsp:cNvSpPr/>
      </dsp:nvSpPr>
      <dsp:spPr>
        <a:xfrm rot="5400000">
          <a:off x="3343330" y="2869311"/>
          <a:ext cx="672306" cy="7653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7B564-D202-432F-9B2C-AFD8A96CF3FE}">
      <dsp:nvSpPr>
        <dsp:cNvPr id="0" name=""/>
        <dsp:cNvSpPr/>
      </dsp:nvSpPr>
      <dsp:spPr>
        <a:xfrm>
          <a:off x="2467229" y="2137206"/>
          <a:ext cx="4398582" cy="7922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Programa de predicción informativa</a:t>
          </a:r>
          <a:endParaRPr lang="es-ES" sz="2000" b="1" kern="1200" dirty="0"/>
        </a:p>
      </dsp:txBody>
      <dsp:txXfrm>
        <a:off x="2505908" y="2175885"/>
        <a:ext cx="4321224" cy="714842"/>
      </dsp:txXfrm>
    </dsp:sp>
    <dsp:sp modelId="{1E6F4F53-8F2B-45BF-A3D1-33BD91273FEA}">
      <dsp:nvSpPr>
        <dsp:cNvPr id="0" name=""/>
        <dsp:cNvSpPr/>
      </dsp:nvSpPr>
      <dsp:spPr>
        <a:xfrm>
          <a:off x="5505669" y="2388787"/>
          <a:ext cx="823140" cy="6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E5432-B0DA-4623-A1CD-9D922C300DE4}">
      <dsp:nvSpPr>
        <dsp:cNvPr id="0" name=""/>
        <dsp:cNvSpPr/>
      </dsp:nvSpPr>
      <dsp:spPr>
        <a:xfrm rot="5400000">
          <a:off x="4561469" y="3874830"/>
          <a:ext cx="672306" cy="7653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76163-FD68-4586-961D-1A85C7679282}">
      <dsp:nvSpPr>
        <dsp:cNvPr id="0" name=""/>
        <dsp:cNvSpPr/>
      </dsp:nvSpPr>
      <dsp:spPr>
        <a:xfrm>
          <a:off x="4087111" y="3132218"/>
          <a:ext cx="4667151" cy="7922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Metadatos y sindicación de contenidos</a:t>
          </a:r>
          <a:endParaRPr lang="es-ES" sz="2000" b="1" kern="1200" dirty="0"/>
        </a:p>
      </dsp:txBody>
      <dsp:txXfrm>
        <a:off x="4125790" y="3170897"/>
        <a:ext cx="4589793" cy="714842"/>
      </dsp:txXfrm>
    </dsp:sp>
    <dsp:sp modelId="{352340FA-5114-4319-9489-1136BDB11905}">
      <dsp:nvSpPr>
        <dsp:cNvPr id="0" name=""/>
        <dsp:cNvSpPr/>
      </dsp:nvSpPr>
      <dsp:spPr>
        <a:xfrm>
          <a:off x="7007587" y="3278690"/>
          <a:ext cx="823140" cy="64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30701-BA78-4BB2-979A-27DBB3591584}">
      <dsp:nvSpPr>
        <dsp:cNvPr id="0" name=""/>
        <dsp:cNvSpPr/>
      </dsp:nvSpPr>
      <dsp:spPr>
        <a:xfrm>
          <a:off x="5271421" y="4150560"/>
          <a:ext cx="4873891" cy="7922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Medidas especiales para las redes sociales</a:t>
          </a:r>
          <a:endParaRPr lang="es-ES" sz="2000" b="1" kern="1200" dirty="0"/>
        </a:p>
      </dsp:txBody>
      <dsp:txXfrm>
        <a:off x="5310100" y="4189239"/>
        <a:ext cx="4796533" cy="71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7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03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81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89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14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042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13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3519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910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85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04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185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592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355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9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021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60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76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10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9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6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55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56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B4E540-D10F-491B-AC67-3D82839E3275}" type="datetimeFigureOut">
              <a:rPr lang="es-ES" smtClean="0"/>
              <a:t>13/05/2018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4E56372-E04C-4A87-B77E-8D23FF239C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28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nublaz@ucm.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ataka.com/privacidad/la-privacidad-en-facebook-no-existe-zuckerberg-conoce-casi-todo-de-sus-usuarios-hasta-sus-llamadas-y-sms-si-tienen-android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.fb.com/company-info/" TargetMode="External"/><Relationship Id="rId2" Type="http://schemas.openxmlformats.org/officeDocument/2006/relationships/hyperlink" Target="https://www.washingtonpost.com/news/the-intersect/wp/2016/08/19/98-personal-data-points-that-facebook-uses-to-target-ads-to-you/?noredirect=on&amp;utm_term=.d6905783c21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s.facebook.com/docs/pages/publish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ataka.com/legislacion-y-derechos/que-ha-pasado-con-facebook-del-caso-cambridge-analytica-al-resto-de-polemicas-mas-recient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46812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El problema de las noticias falsas: detección y contramedidas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178460"/>
            <a:ext cx="9144000" cy="1516284"/>
          </a:xfrm>
        </p:spPr>
        <p:txBody>
          <a:bodyPr/>
          <a:lstStyle/>
          <a:p>
            <a:r>
              <a:rPr lang="es-ES" dirty="0"/>
              <a:t>Prof. Manuel Blázquez Ochando – Dpto. Biblioteconomía y Documentación. Universidad Complutense de Madrid. </a:t>
            </a:r>
            <a:r>
              <a:rPr lang="es-ES" u="sng" dirty="0">
                <a:hlinkClick r:id="rId2"/>
              </a:rPr>
              <a:t>manublaz@ucm.es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40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falsas o el poder de la influencia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1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falsas o el poder de la influencia 1/4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Las noticias falsas </a:t>
            </a:r>
            <a:r>
              <a:rPr lang="es-ES" sz="2400" b="1" dirty="0" smtClean="0">
                <a:solidFill>
                  <a:srgbClr val="0070C0"/>
                </a:solidFill>
              </a:rPr>
              <a:t>han influido en la intención de voto </a:t>
            </a:r>
            <a:r>
              <a:rPr lang="es-ES" sz="2400" dirty="0" smtClean="0"/>
              <a:t>de las elecciones en distintos países. El caso más notorio es el de EEUU en el año 2016</a:t>
            </a:r>
          </a:p>
          <a:p>
            <a:endParaRPr lang="es-ES" sz="2400" dirty="0"/>
          </a:p>
          <a:p>
            <a:r>
              <a:rPr lang="es-ES" sz="2400" dirty="0" smtClean="0"/>
              <a:t>Las noticias falsas pueden provocar “</a:t>
            </a:r>
            <a:r>
              <a:rPr lang="es-ES" sz="2400" b="1" dirty="0" smtClean="0">
                <a:solidFill>
                  <a:srgbClr val="0070C0"/>
                </a:solidFill>
              </a:rPr>
              <a:t>Flash Crash</a:t>
            </a:r>
            <a:r>
              <a:rPr lang="es-ES" sz="2400" dirty="0" smtClean="0"/>
              <a:t>” en los mercados. El más reconocido es el de 2010 en la bolsa de Nueva York, que provocó pérdidas de 1 billón de dólares en 30 minutos</a:t>
            </a:r>
          </a:p>
          <a:p>
            <a:endParaRPr lang="es-ES" sz="2400" dirty="0"/>
          </a:p>
          <a:p>
            <a:r>
              <a:rPr lang="es-ES" sz="2400" dirty="0" smtClean="0"/>
              <a:t>Las noticias falsas </a:t>
            </a:r>
            <a:r>
              <a:rPr lang="es-ES" sz="2400" b="1" dirty="0" smtClean="0">
                <a:solidFill>
                  <a:srgbClr val="0070C0"/>
                </a:solidFill>
              </a:rPr>
              <a:t>tienen influencia en la sociedad, la política y la economía</a:t>
            </a:r>
          </a:p>
          <a:p>
            <a:endParaRPr lang="es-ES" sz="2400" dirty="0"/>
          </a:p>
          <a:p>
            <a:r>
              <a:rPr lang="es-ES" sz="2400" dirty="0" smtClean="0"/>
              <a:t>El poder de influencia, se debe al </a:t>
            </a:r>
            <a:r>
              <a:rPr lang="es-ES" sz="2400" b="1" dirty="0" smtClean="0">
                <a:solidFill>
                  <a:srgbClr val="0070C0"/>
                </a:solidFill>
              </a:rPr>
              <a:t>mejor conocimiento de la psique y del cerebro humano</a:t>
            </a:r>
            <a:r>
              <a:rPr lang="es-ES" sz="2400" dirty="0" smtClean="0"/>
              <a:t>. En otras palabras, el cerebro de las personas es fácil de “</a:t>
            </a:r>
            <a:r>
              <a:rPr lang="es-ES" sz="2400" dirty="0" err="1" smtClean="0"/>
              <a:t>hackear</a:t>
            </a:r>
            <a:r>
              <a:rPr lang="es-ES" sz="2400" dirty="0" smtClean="0"/>
              <a:t>”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522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Noticias falsas o el poder de la </a:t>
            </a:r>
            <a:r>
              <a:rPr lang="es-ES" dirty="0" smtClean="0"/>
              <a:t>influencia 2/4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3" y="1959630"/>
            <a:ext cx="3289489" cy="1689383"/>
          </a:xfrm>
        </p:spPr>
      </p:pic>
      <p:sp>
        <p:nvSpPr>
          <p:cNvPr id="5" name="CuadroTexto 4"/>
          <p:cNvSpPr txBox="1"/>
          <p:nvPr/>
        </p:nvSpPr>
        <p:spPr>
          <a:xfrm>
            <a:off x="390243" y="1594109"/>
            <a:ext cx="32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 de mayo de 2010 – Dow Jones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355" y="1915181"/>
            <a:ext cx="2903352" cy="162587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003636" y="1545848"/>
            <a:ext cx="297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23 de abril de 2013 – S&amp;P 500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332" y="1918713"/>
            <a:ext cx="3725621" cy="162474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390612" y="1545848"/>
            <a:ext cx="3797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 de octubre de 2013 – BSE Sensex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014" y="4102621"/>
            <a:ext cx="3383894" cy="2422978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683012" y="3733289"/>
            <a:ext cx="33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6 de febrero de 2014 – Dax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1" y="4093656"/>
            <a:ext cx="4316507" cy="242803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865541" y="3733289"/>
            <a:ext cx="431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10 de noviembre de 2016 – Divisas – Libra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40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Noticias falsas o el poder de la influencia </a:t>
            </a:r>
            <a:r>
              <a:rPr lang="es-ES" dirty="0" smtClean="0"/>
              <a:t>3/4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1" y="1690688"/>
            <a:ext cx="4661352" cy="62520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747" y="1690688"/>
            <a:ext cx="7097746" cy="477370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6464393"/>
            <a:ext cx="12192000" cy="1585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12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Noticias falsas o el poder de la influencia </a:t>
            </a:r>
            <a:r>
              <a:rPr lang="es-ES" dirty="0" smtClean="0"/>
              <a:t>4/4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¿Existen pruebas de los hechos? ¿Podemos probar los hechos? </a:t>
            </a:r>
          </a:p>
          <a:p>
            <a:endParaRPr lang="es-ES" i="1" dirty="0"/>
          </a:p>
          <a:p>
            <a:r>
              <a:rPr lang="es-ES" i="1" dirty="0" smtClean="0"/>
              <a:t>¿Qué intereses existen detrás del hipotético engaño?</a:t>
            </a:r>
          </a:p>
          <a:p>
            <a:endParaRPr lang="es-ES" i="1" dirty="0"/>
          </a:p>
          <a:p>
            <a:r>
              <a:rPr lang="es-ES" i="1" dirty="0" smtClean="0">
                <a:solidFill>
                  <a:schemeClr val="bg1">
                    <a:lumMod val="65000"/>
                  </a:schemeClr>
                </a:solidFill>
              </a:rPr>
              <a:t>¿Quiénes son los posibles actores de las noticias falsas?</a:t>
            </a:r>
          </a:p>
          <a:p>
            <a:endParaRPr lang="es-ES" i="1" dirty="0"/>
          </a:p>
          <a:p>
            <a:r>
              <a:rPr lang="es-ES" i="1" dirty="0" smtClean="0"/>
              <a:t>¿Se han repetido noticias del mismo calibre?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1063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combinación perfecta: Redes sociales y noticias falsas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0515601" cy="1325563"/>
          </a:xfrm>
        </p:spPr>
        <p:txBody>
          <a:bodyPr/>
          <a:lstStyle/>
          <a:p>
            <a:r>
              <a:rPr lang="es-ES" dirty="0" smtClean="0"/>
              <a:t>Una combinación perfecta: SN &amp; Fake News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Parte del </a:t>
            </a:r>
            <a:r>
              <a:rPr lang="es-ES" sz="2400" b="1" dirty="0" smtClean="0">
                <a:solidFill>
                  <a:srgbClr val="0070C0"/>
                </a:solidFill>
              </a:rPr>
              <a:t>mejor conocimiento de las personas y su comportamiento</a:t>
            </a:r>
            <a:r>
              <a:rPr lang="es-ES" sz="2400" dirty="0" smtClean="0"/>
              <a:t>, se debe a las redes sociales</a:t>
            </a:r>
          </a:p>
          <a:p>
            <a:endParaRPr lang="es-ES" sz="2400" dirty="0" smtClean="0"/>
          </a:p>
          <a:p>
            <a:r>
              <a:rPr lang="es-ES" sz="2400" dirty="0" smtClean="0"/>
              <a:t>Han permitido </a:t>
            </a:r>
            <a:r>
              <a:rPr lang="es-ES" sz="2400" b="1" dirty="0" smtClean="0">
                <a:solidFill>
                  <a:srgbClr val="0070C0"/>
                </a:solidFill>
              </a:rPr>
              <a:t>segmentar y clasificar a la población </a:t>
            </a:r>
            <a:r>
              <a:rPr lang="es-ES" sz="2400" dirty="0" smtClean="0"/>
              <a:t>en torno a los factores políticos, económicos, sociales, entre otros</a:t>
            </a:r>
          </a:p>
          <a:p>
            <a:endParaRPr lang="es-ES" sz="2400" dirty="0" smtClean="0"/>
          </a:p>
          <a:p>
            <a:r>
              <a:rPr lang="es-ES" sz="2400" dirty="0" smtClean="0"/>
              <a:t>Ello permite conocer al </a:t>
            </a:r>
            <a:r>
              <a:rPr lang="es-ES" sz="2400" b="1" dirty="0" smtClean="0">
                <a:solidFill>
                  <a:srgbClr val="0070C0"/>
                </a:solidFill>
              </a:rPr>
              <a:t>público objetivo y crear mensajes a medida </a:t>
            </a:r>
            <a:r>
              <a:rPr lang="es-ES" sz="2400" dirty="0" smtClean="0"/>
              <a:t>que tendrán un efecto determinado en su comportamiento</a:t>
            </a:r>
          </a:p>
          <a:p>
            <a:endParaRPr lang="es-ES" sz="2400" dirty="0" smtClean="0"/>
          </a:p>
          <a:p>
            <a:r>
              <a:rPr lang="es-ES" sz="2400" b="1" dirty="0" smtClean="0">
                <a:solidFill>
                  <a:srgbClr val="0070C0"/>
                </a:solidFill>
              </a:rPr>
              <a:t>El análisis crítico de la información se sustituye por la confianza en el grupo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2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 de las fuentes de información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79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problema de las fuentes de información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Las fuentes que generan las noticias son claves para </a:t>
            </a:r>
            <a:r>
              <a:rPr lang="es-ES" sz="2400" b="1" dirty="0" smtClean="0">
                <a:solidFill>
                  <a:srgbClr val="0070C0"/>
                </a:solidFill>
              </a:rPr>
              <a:t>diagnosticar la fiabilidad </a:t>
            </a:r>
            <a:r>
              <a:rPr lang="es-ES" sz="2400" dirty="0" smtClean="0"/>
              <a:t>de la información - ¿Podemos confiar en las fuentes oficiales?</a:t>
            </a:r>
          </a:p>
          <a:p>
            <a:endParaRPr lang="es-ES" sz="2400" dirty="0" smtClean="0"/>
          </a:p>
          <a:p>
            <a:r>
              <a:rPr lang="es-ES" sz="2400" dirty="0" smtClean="0"/>
              <a:t>Comprobar una fuente es un proceso lento, </a:t>
            </a:r>
            <a:r>
              <a:rPr lang="es-ES" sz="2400" b="1" dirty="0" smtClean="0">
                <a:solidFill>
                  <a:srgbClr val="0070C0"/>
                </a:solidFill>
              </a:rPr>
              <a:t>requiere más tiempo del que tarda una noticia falsa en propagarse</a:t>
            </a:r>
          </a:p>
          <a:p>
            <a:endParaRPr lang="es-ES" sz="2400" dirty="0" smtClean="0"/>
          </a:p>
          <a:p>
            <a:r>
              <a:rPr lang="es-ES" sz="2400" dirty="0" smtClean="0"/>
              <a:t>Aún considerando que una fuente cumple todos los preceptos para ser fiable, </a:t>
            </a:r>
            <a:r>
              <a:rPr lang="es-ES" sz="2400" b="1" dirty="0" smtClean="0">
                <a:solidFill>
                  <a:srgbClr val="0070C0"/>
                </a:solidFill>
              </a:rPr>
              <a:t>en ningún caso puede asegurarse por completo</a:t>
            </a:r>
          </a:p>
          <a:p>
            <a:endParaRPr lang="es-ES" sz="2400" dirty="0" smtClean="0"/>
          </a:p>
          <a:p>
            <a:r>
              <a:rPr lang="es-ES" sz="2400" b="1" dirty="0" smtClean="0">
                <a:solidFill>
                  <a:srgbClr val="0070C0"/>
                </a:solidFill>
              </a:rPr>
              <a:t>Es probable que una noticia falsa sea considerada verdad</a:t>
            </a:r>
            <a:r>
              <a:rPr lang="es-ES" sz="2400" dirty="0" smtClean="0"/>
              <a:t>, hasta que se cometa un error o pruebas que demuestren lo contrario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sin control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49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5400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Noticias falsas más creíbles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Guerra económica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Noticias falsas o el poder de la influencia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Una combinación perfecta: SN &amp; Fake News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El problema de las fuentes de información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Noticias sin control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Detectar noticias falsas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Contramedidas para publicar Fake news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Propuestas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2400" dirty="0" smtClean="0"/>
              <a:t>Conclusiones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661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sin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El periodismo ciudadano permite que </a:t>
            </a:r>
            <a:r>
              <a:rPr lang="es-ES" sz="2400" b="1" dirty="0" smtClean="0">
                <a:solidFill>
                  <a:srgbClr val="0070C0"/>
                </a:solidFill>
              </a:rPr>
              <a:t>cualquier persona sea periodista</a:t>
            </a:r>
          </a:p>
          <a:p>
            <a:endParaRPr lang="es-ES" sz="2400" dirty="0"/>
          </a:p>
          <a:p>
            <a:r>
              <a:rPr lang="es-ES" sz="2400" dirty="0" smtClean="0"/>
              <a:t>Muchas noticias publicadas en las redes sociales </a:t>
            </a:r>
            <a:r>
              <a:rPr lang="es-ES" sz="2400" b="1" dirty="0" smtClean="0">
                <a:solidFill>
                  <a:srgbClr val="0070C0"/>
                </a:solidFill>
              </a:rPr>
              <a:t>tienen menos de 150 caracteres </a:t>
            </a:r>
            <a:r>
              <a:rPr lang="es-ES" sz="2400" dirty="0" smtClean="0"/>
              <a:t>y apenas constan de una fotografía</a:t>
            </a:r>
          </a:p>
          <a:p>
            <a:endParaRPr lang="es-ES" sz="2400" dirty="0"/>
          </a:p>
          <a:p>
            <a:r>
              <a:rPr lang="es-ES" sz="2400" b="1" dirty="0" smtClean="0">
                <a:solidFill>
                  <a:srgbClr val="0070C0"/>
                </a:solidFill>
              </a:rPr>
              <a:t>La inmediatez de la información está por encima del valor de la verdad </a:t>
            </a:r>
            <a:r>
              <a:rPr lang="es-ES" sz="2400" dirty="0" smtClean="0"/>
              <a:t>y del contraste de la noticia, la prudencia y el razonamiento</a:t>
            </a:r>
          </a:p>
          <a:p>
            <a:endParaRPr lang="es-ES" sz="2400" dirty="0"/>
          </a:p>
          <a:p>
            <a:r>
              <a:rPr lang="es-ES" sz="2400" dirty="0" smtClean="0"/>
              <a:t>Muchas noticias falsas, consideradas como verdades </a:t>
            </a:r>
            <a:r>
              <a:rPr lang="es-ES" sz="2400" b="1" dirty="0" smtClean="0">
                <a:solidFill>
                  <a:srgbClr val="0070C0"/>
                </a:solidFill>
              </a:rPr>
              <a:t>no presentan las cinco W</a:t>
            </a:r>
            <a:endParaRPr lang="es-ES" sz="2400" b="1" dirty="0">
              <a:solidFill>
                <a:srgbClr val="0070C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04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Detectar noticias falsas: Técnicas disponibles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0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Detectar noticias falsas – Técnicas disponibles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70C0"/>
                </a:solidFill>
              </a:rPr>
              <a:t>Análisis del lenguaje</a:t>
            </a:r>
          </a:p>
          <a:p>
            <a:pPr lvl="1"/>
            <a:r>
              <a:rPr lang="es-ES" dirty="0" smtClean="0"/>
              <a:t>Frecuencia de aparición de las palabras, conjuntos de palabras, frases, oraciones ; Clasificación de los términos según sus rasgos ; Reconocimiento de recursos lingüísticos ; Incoherencias semánticas ; Similaridad espacio-vectorial</a:t>
            </a:r>
          </a:p>
          <a:p>
            <a:pPr marL="457200" lvl="1" indent="0"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rgbClr val="0070C0"/>
                </a:solidFill>
              </a:rPr>
              <a:t>Análisis de red</a:t>
            </a:r>
          </a:p>
          <a:p>
            <a:pPr lvl="1"/>
            <a:r>
              <a:rPr lang="es-ES" dirty="0" smtClean="0"/>
              <a:t>Datos vinculados ; Comportamiento de red</a:t>
            </a:r>
          </a:p>
          <a:p>
            <a:endParaRPr lang="es-ES" dirty="0"/>
          </a:p>
          <a:p>
            <a:r>
              <a:rPr lang="es-ES" b="1" dirty="0" smtClean="0">
                <a:solidFill>
                  <a:srgbClr val="0070C0"/>
                </a:solidFill>
              </a:rPr>
              <a:t>Machine-Learning y Deep-Learning</a:t>
            </a:r>
          </a:p>
        </p:txBody>
      </p:sp>
    </p:spTree>
    <p:extLst>
      <p:ext uri="{BB962C8B-B14F-4D97-AF65-F5344CB8AC3E}">
        <p14:creationId xmlns:p14="http://schemas.microsoft.com/office/powerpoint/2010/main" val="10589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Detectar noticias falsas </a:t>
            </a:r>
            <a:r>
              <a:rPr lang="es-ES" dirty="0" smtClean="0"/>
              <a:t>– Resultados 1/3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Base de conocimiento LIAR (</a:t>
            </a:r>
            <a:r>
              <a:rPr lang="es-ES" dirty="0" err="1" smtClean="0"/>
              <a:t>Wang,W</a:t>
            </a:r>
            <a:r>
              <a:rPr lang="es-ES" dirty="0" smtClean="0"/>
              <a:t>. Y. 2017) </a:t>
            </a:r>
          </a:p>
          <a:p>
            <a:pPr lvl="1"/>
            <a:r>
              <a:rPr lang="es-ES" dirty="0" smtClean="0"/>
              <a:t>10 años de noticias</a:t>
            </a:r>
          </a:p>
          <a:p>
            <a:pPr lvl="1"/>
            <a:r>
              <a:rPr lang="es-ES" dirty="0" smtClean="0"/>
              <a:t>10.200 noticias del contexto político norteamericano</a:t>
            </a:r>
          </a:p>
          <a:p>
            <a:pPr lvl="1"/>
            <a:r>
              <a:rPr lang="es-ES" dirty="0" smtClean="0"/>
              <a:t>Idioma principal – Inglés</a:t>
            </a:r>
            <a:endParaRPr lang="es-ES" dirty="0"/>
          </a:p>
          <a:p>
            <a:r>
              <a:rPr lang="es-ES" dirty="0" smtClean="0"/>
              <a:t>(</a:t>
            </a:r>
            <a:r>
              <a:rPr lang="en-US" dirty="0"/>
              <a:t>Rubin, V</a:t>
            </a:r>
            <a:r>
              <a:rPr lang="en-US" dirty="0" smtClean="0"/>
              <a:t>.; </a:t>
            </a:r>
            <a:r>
              <a:rPr lang="en-US" dirty="0"/>
              <a:t>Conroy, N</a:t>
            </a:r>
            <a:r>
              <a:rPr lang="en-US" dirty="0" smtClean="0"/>
              <a:t>.; </a:t>
            </a:r>
            <a:r>
              <a:rPr lang="en-US" dirty="0"/>
              <a:t>Chen, Y</a:t>
            </a:r>
            <a:r>
              <a:rPr lang="en-US" dirty="0" smtClean="0"/>
              <a:t>.; Cornwell</a:t>
            </a:r>
            <a:r>
              <a:rPr lang="en-US" dirty="0"/>
              <a:t>, S. </a:t>
            </a:r>
            <a:r>
              <a:rPr lang="en-US" dirty="0" smtClean="0"/>
              <a:t>2016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Precisión del 84-90% en la distinción de noticias de humor</a:t>
            </a:r>
          </a:p>
          <a:p>
            <a:pPr lvl="1"/>
            <a:r>
              <a:rPr lang="es-ES" dirty="0" smtClean="0"/>
              <a:t>Clasificador TF-IDF, modelo vectorial de recuperación</a:t>
            </a:r>
          </a:p>
          <a:p>
            <a:pPr lvl="1"/>
            <a:r>
              <a:rPr lang="es-ES" dirty="0" smtClean="0"/>
              <a:t>Set de datos 4 fuentes de noticias, muestra de 360 noticias</a:t>
            </a:r>
          </a:p>
          <a:p>
            <a:pPr lvl="1"/>
            <a:r>
              <a:rPr lang="es-ES" dirty="0" smtClean="0"/>
              <a:t>2 fuentes satíricas y 2 fuentes legítimas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2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Detectar noticias falsas </a:t>
            </a:r>
            <a:r>
              <a:rPr lang="es-ES" dirty="0" smtClean="0"/>
              <a:t>– Resultados 2/3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(</a:t>
            </a:r>
            <a:r>
              <a:rPr lang="es-ES" dirty="0" err="1" smtClean="0"/>
              <a:t>Horne</a:t>
            </a:r>
            <a:r>
              <a:rPr lang="es-ES" dirty="0"/>
              <a:t>, B. D</a:t>
            </a:r>
            <a:r>
              <a:rPr lang="es-ES" dirty="0" smtClean="0"/>
              <a:t>.; </a:t>
            </a:r>
            <a:r>
              <a:rPr lang="es-ES" dirty="0" err="1"/>
              <a:t>Adali</a:t>
            </a:r>
            <a:r>
              <a:rPr lang="es-ES" dirty="0"/>
              <a:t>, S. </a:t>
            </a:r>
            <a:r>
              <a:rPr lang="es-ES" dirty="0" smtClean="0"/>
              <a:t>2017)</a:t>
            </a:r>
          </a:p>
          <a:p>
            <a:pPr lvl="1"/>
            <a:r>
              <a:rPr lang="es-ES" dirty="0" smtClean="0"/>
              <a:t>Precisión del 55% en noticias cortas (Tweets, noticias de las SN)</a:t>
            </a:r>
          </a:p>
          <a:p>
            <a:pPr lvl="1"/>
            <a:r>
              <a:rPr lang="es-ES" dirty="0" smtClean="0"/>
              <a:t>Precisión variable del 55-90% según la extensión de la noticia</a:t>
            </a:r>
          </a:p>
          <a:p>
            <a:pPr lvl="1"/>
            <a:r>
              <a:rPr lang="es-ES" dirty="0" smtClean="0"/>
              <a:t>Método de clasificación de palabras según rasgos y frecuencias</a:t>
            </a:r>
          </a:p>
          <a:p>
            <a:pPr lvl="1"/>
            <a:r>
              <a:rPr lang="es-ES" dirty="0" smtClean="0"/>
              <a:t>Resultados sobre una muestra de 4000 noticias obtenidas en </a:t>
            </a:r>
            <a:r>
              <a:rPr lang="es-ES" dirty="0" err="1" smtClean="0"/>
              <a:t>Buzzfeed</a:t>
            </a:r>
            <a:endParaRPr lang="es-ES" dirty="0"/>
          </a:p>
          <a:p>
            <a:r>
              <a:rPr lang="es-ES" dirty="0" smtClean="0"/>
              <a:t>(Ferrara</a:t>
            </a:r>
            <a:r>
              <a:rPr lang="es-ES" dirty="0"/>
              <a:t>, E., </a:t>
            </a:r>
            <a:r>
              <a:rPr lang="es-ES" dirty="0" err="1"/>
              <a:t>Varol</a:t>
            </a:r>
            <a:r>
              <a:rPr lang="es-ES" dirty="0"/>
              <a:t>, O., Davis, C., </a:t>
            </a:r>
            <a:r>
              <a:rPr lang="es-ES" dirty="0" err="1"/>
              <a:t>Menczer</a:t>
            </a:r>
            <a:r>
              <a:rPr lang="es-ES" dirty="0"/>
              <a:t>, F., &amp; </a:t>
            </a:r>
            <a:r>
              <a:rPr lang="es-ES" dirty="0" err="1"/>
              <a:t>Flammini</a:t>
            </a:r>
            <a:r>
              <a:rPr lang="es-ES" dirty="0"/>
              <a:t>, A. </a:t>
            </a:r>
            <a:r>
              <a:rPr lang="es-ES" dirty="0" smtClean="0"/>
              <a:t>2016)</a:t>
            </a:r>
          </a:p>
          <a:p>
            <a:pPr lvl="1"/>
            <a:r>
              <a:rPr lang="es-ES" dirty="0" smtClean="0"/>
              <a:t>Detección de </a:t>
            </a:r>
            <a:r>
              <a:rPr lang="es-ES" dirty="0" err="1" smtClean="0"/>
              <a:t>bots</a:t>
            </a:r>
            <a:r>
              <a:rPr lang="es-ES" dirty="0" smtClean="0"/>
              <a:t> en redes sociales</a:t>
            </a:r>
          </a:p>
          <a:p>
            <a:pPr lvl="1"/>
            <a:r>
              <a:rPr lang="es-ES" dirty="0" smtClean="0"/>
              <a:t>Análisis del número de clics, navegación y comentarios</a:t>
            </a:r>
          </a:p>
          <a:p>
            <a:pPr lvl="1"/>
            <a:r>
              <a:rPr lang="es-ES" dirty="0" err="1" smtClean="0"/>
              <a:t>Bots</a:t>
            </a:r>
            <a:r>
              <a:rPr lang="es-ES" dirty="0"/>
              <a:t> </a:t>
            </a:r>
            <a:r>
              <a:rPr lang="es-ES" dirty="0" smtClean="0"/>
              <a:t>con baja interacción y patrones de navegación diferentes a los usuarios</a:t>
            </a:r>
          </a:p>
          <a:p>
            <a:pPr lvl="1"/>
            <a:r>
              <a:rPr lang="es-ES" dirty="0" smtClean="0"/>
              <a:t>Detección estadística mediante Big-data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6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Detectar noticias falsas </a:t>
            </a:r>
            <a:r>
              <a:rPr lang="es-ES" dirty="0" smtClean="0"/>
              <a:t>– Resultados 3/3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(Tacchini</a:t>
            </a:r>
            <a:r>
              <a:rPr lang="it-IT" dirty="0"/>
              <a:t>, E</a:t>
            </a:r>
            <a:r>
              <a:rPr lang="it-IT" dirty="0" smtClean="0"/>
              <a:t>.; </a:t>
            </a:r>
            <a:r>
              <a:rPr lang="it-IT" dirty="0"/>
              <a:t>Ballarin, G</a:t>
            </a:r>
            <a:r>
              <a:rPr lang="it-IT" dirty="0" smtClean="0"/>
              <a:t>.; </a:t>
            </a:r>
            <a:r>
              <a:rPr lang="it-IT" dirty="0"/>
              <a:t>Della Vedova, M. L</a:t>
            </a:r>
            <a:r>
              <a:rPr lang="it-IT" dirty="0" smtClean="0"/>
              <a:t>.; </a:t>
            </a:r>
            <a:r>
              <a:rPr lang="it-IT" dirty="0"/>
              <a:t>Moret, S</a:t>
            </a:r>
            <a:r>
              <a:rPr lang="it-IT" dirty="0" smtClean="0"/>
              <a:t>.; </a:t>
            </a:r>
            <a:r>
              <a:rPr lang="it-IT" dirty="0"/>
              <a:t>de Alfaro, L. </a:t>
            </a:r>
            <a:r>
              <a:rPr lang="it-IT" dirty="0" smtClean="0"/>
              <a:t>2017)</a:t>
            </a:r>
          </a:p>
          <a:p>
            <a:pPr lvl="1"/>
            <a:r>
              <a:rPr lang="it-IT" dirty="0" smtClean="0"/>
              <a:t>Precisión del 99% de las noticias científicas falsas en redes sociales</a:t>
            </a:r>
          </a:p>
          <a:p>
            <a:pPr lvl="1"/>
            <a:r>
              <a:rPr lang="it-IT" dirty="0" smtClean="0"/>
              <a:t>Identificación del clicbait</a:t>
            </a:r>
          </a:p>
          <a:p>
            <a:pPr lvl="1"/>
            <a:r>
              <a:rPr lang="it-IT" dirty="0" smtClean="0"/>
              <a:t>Enfoque de redes y comportamiento del usuario</a:t>
            </a:r>
          </a:p>
          <a:p>
            <a:pPr lvl="1"/>
            <a:r>
              <a:rPr lang="it-IT" dirty="0" smtClean="0"/>
              <a:t>Noticia científica falsa tiene más «likes»</a:t>
            </a:r>
          </a:p>
          <a:p>
            <a:pPr lvl="1"/>
            <a:r>
              <a:rPr lang="it-IT" dirty="0" smtClean="0"/>
              <a:t>La interacción de los usuarios con las noticias determina su falsedad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67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Detectar noticias falsas – Supuestos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>
                <a:solidFill>
                  <a:srgbClr val="00B050"/>
                </a:solidFill>
              </a:rPr>
              <a:t>Calcular la probabilidad </a:t>
            </a:r>
            <a:r>
              <a:rPr lang="es-ES" sz="2400" dirty="0" smtClean="0"/>
              <a:t>de que una noticia N1 sea falsa, si los </a:t>
            </a:r>
            <a:r>
              <a:rPr lang="es-ES" sz="2400" dirty="0" smtClean="0">
                <a:solidFill>
                  <a:srgbClr val="00B050"/>
                </a:solidFill>
              </a:rPr>
              <a:t>términos</a:t>
            </a:r>
            <a:r>
              <a:rPr lang="es-ES" sz="2400" dirty="0" smtClean="0"/>
              <a:t> t1, t2, t3… se encuentran en el 89% de las </a:t>
            </a:r>
            <a:r>
              <a:rPr lang="es-ES" sz="2400" dirty="0" smtClean="0">
                <a:solidFill>
                  <a:srgbClr val="00B050"/>
                </a:solidFill>
              </a:rPr>
              <a:t>noticias falsas analizadas</a:t>
            </a:r>
          </a:p>
          <a:p>
            <a:endParaRPr lang="es-ES" sz="2400" dirty="0"/>
          </a:p>
          <a:p>
            <a:r>
              <a:rPr lang="es-ES" sz="2400" dirty="0" smtClean="0">
                <a:solidFill>
                  <a:srgbClr val="00B050"/>
                </a:solidFill>
              </a:rPr>
              <a:t>Calcular la similaridad</a:t>
            </a:r>
            <a:r>
              <a:rPr lang="es-ES" sz="2400" dirty="0" smtClean="0"/>
              <a:t> de una noticia en relación a una </a:t>
            </a:r>
            <a:r>
              <a:rPr lang="es-ES" sz="2400" dirty="0" smtClean="0">
                <a:solidFill>
                  <a:srgbClr val="00B050"/>
                </a:solidFill>
              </a:rPr>
              <a:t>base de conocimiento </a:t>
            </a:r>
            <a:r>
              <a:rPr lang="es-ES" sz="2400" dirty="0" smtClean="0"/>
              <a:t>con noticias falsas y verdaderas, que abordan la misma temática</a:t>
            </a:r>
          </a:p>
          <a:p>
            <a:endParaRPr lang="es-ES" sz="2400" dirty="0"/>
          </a:p>
          <a:p>
            <a:r>
              <a:rPr lang="es-ES" sz="2400" dirty="0" smtClean="0"/>
              <a:t>Calcular la probabilidad de que una noticia N2 sea falsa si los </a:t>
            </a:r>
            <a:r>
              <a:rPr lang="es-ES" sz="2400" dirty="0" smtClean="0">
                <a:solidFill>
                  <a:srgbClr val="00B050"/>
                </a:solidFill>
              </a:rPr>
              <a:t>esquemas semánticos </a:t>
            </a:r>
            <a:r>
              <a:rPr lang="es-ES" sz="2400" dirty="0" smtClean="0"/>
              <a:t>de noticias falsas son equivalentes en un 64% </a:t>
            </a:r>
          </a:p>
          <a:p>
            <a:endParaRPr lang="es-ES" sz="2400" dirty="0"/>
          </a:p>
          <a:p>
            <a:r>
              <a:rPr lang="es-ES" sz="2400" dirty="0" smtClean="0">
                <a:solidFill>
                  <a:srgbClr val="00B050"/>
                </a:solidFill>
              </a:rPr>
              <a:t>Probabilidad</a:t>
            </a:r>
            <a:r>
              <a:rPr lang="es-ES" sz="2400" dirty="0" smtClean="0"/>
              <a:t> de que una noticia sea falsa si </a:t>
            </a:r>
            <a:r>
              <a:rPr lang="es-ES" sz="2400" dirty="0" smtClean="0">
                <a:solidFill>
                  <a:srgbClr val="00B050"/>
                </a:solidFill>
              </a:rPr>
              <a:t>la fuente</a:t>
            </a:r>
            <a:r>
              <a:rPr lang="es-ES" sz="2400" dirty="0" smtClean="0"/>
              <a:t> publicó un 68% de </a:t>
            </a:r>
            <a:r>
              <a:rPr lang="es-ES" sz="2400" dirty="0" smtClean="0">
                <a:solidFill>
                  <a:srgbClr val="00B050"/>
                </a:solidFill>
              </a:rPr>
              <a:t>noticias falsas</a:t>
            </a:r>
          </a:p>
        </p:txBody>
      </p:sp>
    </p:spTree>
    <p:extLst>
      <p:ext uri="{BB962C8B-B14F-4D97-AF65-F5344CB8AC3E}">
        <p14:creationId xmlns:p14="http://schemas.microsoft.com/office/powerpoint/2010/main" val="12946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Contramedidas para publicar noticias falsas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3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Contramedidas para publicar Fake news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rgbClr val="0070C0"/>
                </a:solidFill>
              </a:rPr>
              <a:t>análisis del texto es la principal debilidad</a:t>
            </a:r>
            <a:r>
              <a:rPr lang="es-ES" sz="2400" dirty="0" smtClean="0"/>
              <a:t>. Es posible camuflar noticias falsas, usando el mismo estilo lingüístico y cambiar levemente el orden de las palabras</a:t>
            </a:r>
          </a:p>
          <a:p>
            <a:endParaRPr lang="es-ES" sz="2400" dirty="0"/>
          </a:p>
          <a:p>
            <a:r>
              <a:rPr lang="es-ES" sz="2400" dirty="0" smtClean="0"/>
              <a:t>Las </a:t>
            </a:r>
            <a:r>
              <a:rPr lang="es-ES" sz="2400" b="1" dirty="0" smtClean="0">
                <a:solidFill>
                  <a:srgbClr val="0070C0"/>
                </a:solidFill>
              </a:rPr>
              <a:t>noticias breves o cortas, tienen un índice de detección del 55% </a:t>
            </a:r>
            <a:r>
              <a:rPr lang="es-ES" sz="2400" dirty="0" smtClean="0"/>
              <a:t>según las últimas investigaciones</a:t>
            </a:r>
          </a:p>
          <a:p>
            <a:endParaRPr lang="es-ES" sz="2400" dirty="0"/>
          </a:p>
          <a:p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rgbClr val="0070C0"/>
                </a:solidFill>
              </a:rPr>
              <a:t>estudio de frecuencias de los términos</a:t>
            </a:r>
            <a:r>
              <a:rPr lang="es-ES" sz="2400" dirty="0" smtClean="0"/>
              <a:t>, recursos y frases, permiten hacer </a:t>
            </a:r>
            <a:r>
              <a:rPr lang="es-ES" sz="2400" b="1" dirty="0" smtClean="0">
                <a:solidFill>
                  <a:srgbClr val="0070C0"/>
                </a:solidFill>
              </a:rPr>
              <a:t>ingeniería inversa </a:t>
            </a:r>
            <a:r>
              <a:rPr lang="es-ES" sz="2400" dirty="0" smtClean="0"/>
              <a:t>de la información, para situar una noticia en la media</a:t>
            </a:r>
          </a:p>
          <a:p>
            <a:endParaRPr lang="es-ES" sz="2400" dirty="0"/>
          </a:p>
          <a:p>
            <a:r>
              <a:rPr lang="es-ES" sz="2400" dirty="0" smtClean="0"/>
              <a:t> El </a:t>
            </a:r>
            <a:r>
              <a:rPr lang="es-ES" sz="2400" b="1" dirty="0" smtClean="0">
                <a:solidFill>
                  <a:srgbClr val="0070C0"/>
                </a:solidFill>
              </a:rPr>
              <a:t>presente continuo de la información</a:t>
            </a:r>
            <a:r>
              <a:rPr lang="es-ES" sz="2400" dirty="0" smtClean="0"/>
              <a:t>, “noticias de último minuto” son las </a:t>
            </a:r>
            <a:r>
              <a:rPr lang="es-ES" sz="2400" b="1" dirty="0" smtClean="0">
                <a:solidFill>
                  <a:srgbClr val="0070C0"/>
                </a:solidFill>
              </a:rPr>
              <a:t>más difíciles de detectar</a:t>
            </a:r>
            <a:r>
              <a:rPr lang="es-ES" sz="2400" dirty="0" smtClean="0"/>
              <a:t>, ya que no hay experiencia previa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5569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falsas más creíbles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1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Propuestas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4137308"/>
              </p:ext>
            </p:extLst>
          </p:nvPr>
        </p:nvGraphicFramePr>
        <p:xfrm>
          <a:off x="998920" y="856301"/>
          <a:ext cx="103548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5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2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1/5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14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1) </a:t>
            </a:r>
            <a:r>
              <a:rPr lang="es-ES" b="1" dirty="0" smtClean="0">
                <a:solidFill>
                  <a:srgbClr val="0070C0"/>
                </a:solidFill>
              </a:rPr>
              <a:t>Caracterización</a:t>
            </a:r>
            <a:r>
              <a:rPr lang="es-ES" dirty="0" smtClean="0"/>
              <a:t> de las noticias falsas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966952" y="2554014"/>
            <a:ext cx="10216055" cy="230832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/>
              <a:t>Alteración de los hechos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superfluo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emocional primario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impreciso</a:t>
            </a:r>
          </a:p>
          <a:p>
            <a:pPr marL="285750" indent="-285750">
              <a:buFontTx/>
              <a:buChar char="-"/>
            </a:pPr>
            <a:r>
              <a:rPr lang="es-ES" dirty="0"/>
              <a:t>Exageración, Hipérboles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Circunloquios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Titulares cortos, impactantes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Escaso texto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Incumplimiento 5 W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Ausencia de fuentes y reseñas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Plagio de noticias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Reutilización de recursos 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Descontextualización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Falta de pruebas documentales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Inmediatez de la noticia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Alto nivel de difusión en SN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Comentarios prefabricados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Comentarios sesgados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sesgado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provocador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Discurso que presenta el problema y la solución dirigida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32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2/5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ES" dirty="0" smtClean="0"/>
              <a:t>2) Las noticias falsas son un </a:t>
            </a:r>
            <a:r>
              <a:rPr lang="es-ES" b="1" dirty="0" smtClean="0">
                <a:solidFill>
                  <a:srgbClr val="0070C0"/>
                </a:solidFill>
              </a:rPr>
              <a:t>recurso estratégico 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Influyen en la opinión pública, sociedad, política y economía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Se considera un ciberarma, incluyendo su software de gestión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dirty="0" smtClean="0"/>
              <a:t>3) Las redes sociales son un </a:t>
            </a:r>
            <a:r>
              <a:rPr lang="es-ES" b="1" dirty="0" smtClean="0">
                <a:solidFill>
                  <a:srgbClr val="0070C0"/>
                </a:solidFill>
              </a:rPr>
              <a:t>vector fundamental </a:t>
            </a:r>
            <a:r>
              <a:rPr lang="es-ES" dirty="0" smtClean="0"/>
              <a:t>para las noticias falsas</a:t>
            </a:r>
          </a:p>
          <a:p>
            <a:pPr marL="0" indent="0">
              <a:buNone/>
            </a:pPr>
            <a:r>
              <a:rPr lang="es-ES" sz="2000" dirty="0" smtClean="0"/>
              <a:t>	- Mayor conocimiento psicológico-social de la población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Mensajes a medida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Interrelación social y difusión de las noticias falsas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No hay reglas de verificación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No ayudan a perfeccionar la capacidad crítica de los usuarios</a:t>
            </a:r>
          </a:p>
        </p:txBody>
      </p:sp>
    </p:spTree>
    <p:extLst>
      <p:ext uri="{BB962C8B-B14F-4D97-AF65-F5344CB8AC3E}">
        <p14:creationId xmlns:p14="http://schemas.microsoft.com/office/powerpoint/2010/main" val="30861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3/5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4) Existen otros </a:t>
            </a:r>
            <a:r>
              <a:rPr lang="es-ES" b="1" dirty="0" smtClean="0">
                <a:solidFill>
                  <a:srgbClr val="0070C0"/>
                </a:solidFill>
              </a:rPr>
              <a:t>problemas directamente relacionados</a:t>
            </a:r>
            <a:endParaRPr lang="es-E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2000" dirty="0" smtClean="0"/>
              <a:t>	- Credibilidad y fiabilidad de las fuentes de información</a:t>
            </a:r>
          </a:p>
          <a:p>
            <a:pPr marL="0" indent="0">
              <a:buNone/>
            </a:pPr>
            <a:r>
              <a:rPr lang="es-ES" sz="2000" dirty="0" smtClean="0"/>
              <a:t>	- Contaminación de las fuentes y los flujos de información y re-difusión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Contaminación de los ecosistemas informativos</a:t>
            </a:r>
          </a:p>
          <a:p>
            <a:pPr marL="0" indent="0">
              <a:buNone/>
            </a:pPr>
            <a:r>
              <a:rPr lang="es-ES" sz="2000" dirty="0" smtClean="0"/>
              <a:t>	- Facilidad para manipular las pruebas documentales en el entorno digital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Dificultad para contrastar la información</a:t>
            </a:r>
          </a:p>
          <a:p>
            <a:pPr marL="0" indent="0">
              <a:buNone/>
            </a:pPr>
            <a:r>
              <a:rPr lang="es-ES" sz="2000" dirty="0"/>
              <a:t>	</a:t>
            </a:r>
            <a:r>
              <a:rPr lang="es-ES" sz="2000" dirty="0" smtClean="0"/>
              <a:t>- Falta de retrospectiva e hilos conductores en las noticias</a:t>
            </a:r>
          </a:p>
          <a:p>
            <a:pPr marL="0" indent="0">
              <a:buNone/>
            </a:pPr>
            <a:r>
              <a:rPr lang="es-ES" dirty="0" smtClean="0"/>
              <a:t>5) Una fuente de noticias falsas es la publicación de rumores e informaciones sin confirmar. </a:t>
            </a:r>
            <a:r>
              <a:rPr lang="es-ES" b="1" dirty="0" smtClean="0">
                <a:solidFill>
                  <a:srgbClr val="0070C0"/>
                </a:solidFill>
              </a:rPr>
              <a:t>El periodismo debe regular mejor estos supuestos</a:t>
            </a:r>
            <a:endParaRPr lang="es-E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5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4/5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6) Los sistemas de detección y machine learning disponibles </a:t>
            </a:r>
            <a:r>
              <a:rPr lang="es-ES" b="1" dirty="0" smtClean="0">
                <a:solidFill>
                  <a:srgbClr val="0070C0"/>
                </a:solidFill>
              </a:rPr>
              <a:t>no son suficientes para asegurar un filtrado eficaz en un entorno abierto de noticias</a:t>
            </a:r>
            <a:r>
              <a:rPr lang="es-ES" dirty="0" smtClean="0"/>
              <a:t>. Se han obtenido éxitos, en áreas y temáticas específicas, pero ello no garantiza la superación de las posibles contramedidas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7) El cálculo de frecuencias y similaridades, </a:t>
            </a:r>
            <a:r>
              <a:rPr lang="es-ES" b="1" dirty="0" smtClean="0">
                <a:solidFill>
                  <a:srgbClr val="0070C0"/>
                </a:solidFill>
              </a:rPr>
              <a:t>pueden ser usadas tanto para detectar noticias falsas, como para evitar los sistemas de detección</a:t>
            </a:r>
            <a:r>
              <a:rPr lang="es-ES" dirty="0" smtClean="0"/>
              <a:t> y machine learning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20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5/5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8) El principal reto de los sistemas de detección de noticias falsas, son </a:t>
            </a:r>
            <a:r>
              <a:rPr lang="es-ES" b="1" dirty="0" smtClean="0">
                <a:solidFill>
                  <a:srgbClr val="0070C0"/>
                </a:solidFill>
              </a:rPr>
              <a:t>las noticias en tiempo real</a:t>
            </a:r>
            <a:r>
              <a:rPr lang="es-ES" dirty="0" smtClean="0"/>
              <a:t>, cuya publicación es inmediata. Ya que,</a:t>
            </a:r>
            <a:r>
              <a:rPr lang="es-ES" b="1" dirty="0" smtClean="0">
                <a:solidFill>
                  <a:srgbClr val="0070C0"/>
                </a:solidFill>
              </a:rPr>
              <a:t> no existe forma de verificar la veracidad de los hechos</a:t>
            </a:r>
            <a:r>
              <a:rPr lang="es-ES" dirty="0" smtClean="0"/>
              <a:t>. La inmediatez es aliada de la noticia falsa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9) Es necesario realizar una inversión importante para atajar el problema, así como </a:t>
            </a:r>
            <a:r>
              <a:rPr lang="es-ES" b="1" dirty="0" smtClean="0">
                <a:solidFill>
                  <a:srgbClr val="0070C0"/>
                </a:solidFill>
              </a:rPr>
              <a:t>desarrollar las tecnologías necesarias para la detección, prevención y predicción de las noticias falsas</a:t>
            </a:r>
            <a:endParaRPr lang="es-E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3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1/5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 err="1"/>
              <a:t>Allcott</a:t>
            </a:r>
            <a:r>
              <a:rPr lang="es-ES" dirty="0"/>
              <a:t>, H., &amp; </a:t>
            </a:r>
            <a:r>
              <a:rPr lang="es-ES" dirty="0" err="1"/>
              <a:t>Gentzkow</a:t>
            </a:r>
            <a:r>
              <a:rPr lang="es-ES" dirty="0"/>
              <a:t>, M. (2017). </a:t>
            </a:r>
            <a:r>
              <a:rPr lang="en-US" dirty="0"/>
              <a:t>Social media and fake news in the 2016 election. </a:t>
            </a:r>
            <a:r>
              <a:rPr lang="es-ES" dirty="0"/>
              <a:t>Journal of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Perspectives</a:t>
            </a:r>
            <a:r>
              <a:rPr lang="es-ES" dirty="0"/>
              <a:t>, 31(2), 211-36.</a:t>
            </a:r>
          </a:p>
          <a:p>
            <a:r>
              <a:rPr lang="es-ES" dirty="0"/>
              <a:t>Álvarez, R. (2018). La privacidad en Facebook no existe: </a:t>
            </a:r>
            <a:r>
              <a:rPr lang="es-ES" dirty="0" err="1"/>
              <a:t>Zuckerberg</a:t>
            </a:r>
            <a:r>
              <a:rPr lang="es-ES" dirty="0"/>
              <a:t> conoce (casi) todo de sus usuarios, hasta sus llamadas y SMS si tienen Android. En: </a:t>
            </a:r>
            <a:r>
              <a:rPr lang="es-ES" dirty="0" err="1"/>
              <a:t>Xataka</a:t>
            </a:r>
            <a:r>
              <a:rPr lang="es-ES" dirty="0"/>
              <a:t>.  </a:t>
            </a:r>
            <a:r>
              <a:rPr lang="es-ES" u="sng" dirty="0">
                <a:hlinkClick r:id="rId2"/>
              </a:rPr>
              <a:t>https://www.xataka.com/privacidad/la-privacidad-en-facebook-no-existe-zuckerberg-conoce-casi-todo-de-sus-usuarios-hasta-sus-llamadas-y-sms-si-tienen-android</a:t>
            </a:r>
            <a:r>
              <a:rPr lang="es-ES" dirty="0"/>
              <a:t> [Consulta 14-04-2018]</a:t>
            </a:r>
          </a:p>
          <a:p>
            <a:r>
              <a:rPr lang="en-US" dirty="0" err="1"/>
              <a:t>Aro</a:t>
            </a:r>
            <a:r>
              <a:rPr lang="en-US" dirty="0"/>
              <a:t>, J. (2016). The cyberspace war: propaganda and trolling as warfare tools. European View, 15(1), 121-132.</a:t>
            </a:r>
            <a:endParaRPr lang="es-ES" dirty="0"/>
          </a:p>
          <a:p>
            <a:r>
              <a:rPr lang="en-US" dirty="0" err="1"/>
              <a:t>Bakir</a:t>
            </a:r>
            <a:r>
              <a:rPr lang="en-US" dirty="0"/>
              <a:t>, V., &amp; </a:t>
            </a:r>
            <a:r>
              <a:rPr lang="en-US" dirty="0" err="1"/>
              <a:t>McStay</a:t>
            </a:r>
            <a:r>
              <a:rPr lang="en-US" dirty="0"/>
              <a:t>, A. (2018). Fake news and the economy of emotions: Problems, causes, solutions. Digital Journalism, 6(2), 154-175.</a:t>
            </a:r>
            <a:endParaRPr lang="es-ES" dirty="0"/>
          </a:p>
          <a:p>
            <a:r>
              <a:rPr lang="en-US" dirty="0" err="1"/>
              <a:t>Błachnio</a:t>
            </a:r>
            <a:r>
              <a:rPr lang="en-US" dirty="0"/>
              <a:t>, A., </a:t>
            </a:r>
            <a:r>
              <a:rPr lang="en-US" dirty="0" err="1"/>
              <a:t>Przepiorka</a:t>
            </a:r>
            <a:r>
              <a:rPr lang="en-US" dirty="0"/>
              <a:t>, A., &amp; </a:t>
            </a:r>
            <a:r>
              <a:rPr lang="en-US" dirty="0" err="1"/>
              <a:t>Pantic</a:t>
            </a:r>
            <a:r>
              <a:rPr lang="en-US" dirty="0"/>
              <a:t>, I. (2016). Association between Facebook addiction, self-esteem and life satisfaction: A cross-sectional study. Computers in Human Behavior, 55, 701-705.</a:t>
            </a:r>
            <a:endParaRPr lang="es-ES" dirty="0"/>
          </a:p>
          <a:p>
            <a:r>
              <a:rPr lang="en-US" dirty="0" err="1"/>
              <a:t>Bollen</a:t>
            </a:r>
            <a:r>
              <a:rPr lang="en-US" dirty="0"/>
              <a:t>, J., Mao, H., &amp; Zeng, X. (2011). Twitter mood predicts the stock market. Journal of computational science, 2(1), 1-8.</a:t>
            </a:r>
            <a:endParaRPr lang="es-ES" dirty="0"/>
          </a:p>
          <a:p>
            <a:r>
              <a:rPr lang="en-US" dirty="0" err="1"/>
              <a:t>Bordino</a:t>
            </a:r>
            <a:r>
              <a:rPr lang="en-US" dirty="0"/>
              <a:t>, I., </a:t>
            </a:r>
            <a:r>
              <a:rPr lang="en-US" dirty="0" err="1"/>
              <a:t>Battiston</a:t>
            </a:r>
            <a:r>
              <a:rPr lang="en-US" dirty="0"/>
              <a:t>, S., </a:t>
            </a:r>
            <a:r>
              <a:rPr lang="en-US" dirty="0" err="1"/>
              <a:t>Caldarelli</a:t>
            </a:r>
            <a:r>
              <a:rPr lang="en-US" dirty="0"/>
              <a:t>, G., </a:t>
            </a:r>
            <a:r>
              <a:rPr lang="en-US" dirty="0" err="1"/>
              <a:t>Cristelli</a:t>
            </a:r>
            <a:r>
              <a:rPr lang="en-US" dirty="0"/>
              <a:t>, M., </a:t>
            </a:r>
            <a:r>
              <a:rPr lang="en-US" dirty="0" err="1"/>
              <a:t>Ukkonen</a:t>
            </a:r>
            <a:r>
              <a:rPr lang="en-US" dirty="0"/>
              <a:t>, A., &amp; Weber, I. (2012). Web search queries can predict stock market volumes. </a:t>
            </a:r>
            <a:r>
              <a:rPr lang="en-US" dirty="0" err="1"/>
              <a:t>PloS</a:t>
            </a:r>
            <a:r>
              <a:rPr lang="en-US" dirty="0"/>
              <a:t> one, 7(7), e40014.</a:t>
            </a:r>
            <a:endParaRPr lang="es-ES" dirty="0"/>
          </a:p>
          <a:p>
            <a:r>
              <a:rPr lang="en-US" dirty="0" err="1"/>
              <a:t>Bowley</a:t>
            </a:r>
            <a:r>
              <a:rPr lang="en-US" dirty="0"/>
              <a:t>, G. (2010). „Computers That Trade on the News‟. New York Times, 22(12), 2010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890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2/5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Carey, J. W. (1974). The problem of journalism history. Journalism History, 1(1), 3.</a:t>
            </a:r>
            <a:endParaRPr lang="es-ES" dirty="0"/>
          </a:p>
          <a:p>
            <a:r>
              <a:rPr lang="en-US" dirty="0"/>
              <a:t>Chen, R., &amp; </a:t>
            </a:r>
            <a:r>
              <a:rPr lang="en-US" dirty="0" err="1"/>
              <a:t>Lazer</a:t>
            </a:r>
            <a:r>
              <a:rPr lang="en-US" dirty="0"/>
              <a:t>, M. (2013). Sentiment analysis of twitter feeds for the prediction of stock market movement. </a:t>
            </a:r>
            <a:r>
              <a:rPr lang="en-US" dirty="0" err="1"/>
              <a:t>stanford</a:t>
            </a:r>
            <a:r>
              <a:rPr lang="en-US" dirty="0"/>
              <a:t>. </a:t>
            </a:r>
            <a:r>
              <a:rPr lang="en-US" dirty="0" err="1"/>
              <a:t>edu</a:t>
            </a:r>
            <a:r>
              <a:rPr lang="en-US" dirty="0"/>
              <a:t>. Retrieved January, 25, 2013.</a:t>
            </a:r>
            <a:endParaRPr lang="es-ES" dirty="0"/>
          </a:p>
          <a:p>
            <a:r>
              <a:rPr lang="en-US" dirty="0"/>
              <a:t>Conroy, M., </a:t>
            </a:r>
            <a:r>
              <a:rPr lang="en-US" dirty="0" err="1"/>
              <a:t>Feezell</a:t>
            </a:r>
            <a:r>
              <a:rPr lang="en-US" dirty="0"/>
              <a:t>, J. T., &amp; Guerrero, M. (2012). Facebook and political engagement: A study of online political group membership and offline political engagement. </a:t>
            </a:r>
            <a:r>
              <a:rPr lang="es-ES" dirty="0" err="1"/>
              <a:t>Computers</a:t>
            </a:r>
            <a:r>
              <a:rPr lang="es-ES" dirty="0"/>
              <a:t> in Human </a:t>
            </a:r>
            <a:r>
              <a:rPr lang="es-ES" dirty="0" err="1"/>
              <a:t>behavior</a:t>
            </a:r>
            <a:r>
              <a:rPr lang="es-ES" dirty="0"/>
              <a:t>, 28(5), 1535-1546.</a:t>
            </a:r>
          </a:p>
          <a:p>
            <a:r>
              <a:rPr lang="es-ES" dirty="0"/>
              <a:t>Desantes, J. M. (1976). La verdad en la información. Valladolid: SP Diputación Provincial de Valladolid.</a:t>
            </a:r>
          </a:p>
          <a:p>
            <a:r>
              <a:rPr lang="en-US" dirty="0"/>
              <a:t>Dewey, C. (2016). 98 personal data points that Facebook uses to target ads to you. En: Washington Post. </a:t>
            </a:r>
            <a:r>
              <a:rPr lang="en-US" u="sng" dirty="0">
                <a:hlinkClick r:id="rId2"/>
              </a:rPr>
              <a:t>https://www.washingtonpost.com/news/the-intersect/wp/2016/08/19/98-personal-data-points-that-facebook-uses-to-target-ads-to-you/?noredirect=on&amp;utm_term=.d6905783c21c</a:t>
            </a:r>
            <a:r>
              <a:rPr lang="en-US" dirty="0"/>
              <a:t> [</a:t>
            </a:r>
            <a:r>
              <a:rPr lang="en-US" dirty="0" err="1"/>
              <a:t>Consulta</a:t>
            </a:r>
            <a:r>
              <a:rPr lang="en-US" dirty="0"/>
              <a:t> 14-04-2018]</a:t>
            </a:r>
            <a:endParaRPr lang="es-ES" dirty="0"/>
          </a:p>
          <a:p>
            <a:r>
              <a:rPr lang="es-ES" dirty="0"/>
              <a:t>Espiritusanto, O., &amp; Rodríguez, P. G. (2011). Periodismo ciudadano: evolución positiva de la comunicación (Vol. 31). Fundación Telefónica.</a:t>
            </a:r>
          </a:p>
          <a:p>
            <a:r>
              <a:rPr lang="es-ES" dirty="0"/>
              <a:t>Facebook </a:t>
            </a:r>
            <a:r>
              <a:rPr lang="es-ES" dirty="0" err="1"/>
              <a:t>Newsroom</a:t>
            </a:r>
            <a:r>
              <a:rPr lang="es-ES" dirty="0"/>
              <a:t>. (2018). </a:t>
            </a:r>
            <a:r>
              <a:rPr lang="es-ES" u="sng" dirty="0">
                <a:hlinkClick r:id="rId3"/>
              </a:rPr>
              <a:t>https://newsroom.fb.com/company-info/</a:t>
            </a:r>
            <a:r>
              <a:rPr lang="es-ES" dirty="0"/>
              <a:t>  [Consulta 14-04-2018]</a:t>
            </a:r>
          </a:p>
          <a:p>
            <a:r>
              <a:rPr lang="en-US" dirty="0"/>
              <a:t>Facebook. (2018). Facebook for developers: Posting to a Page. </a:t>
            </a:r>
            <a:r>
              <a:rPr lang="es-ES" u="sng" dirty="0">
                <a:hlinkClick r:id="rId4"/>
              </a:rPr>
              <a:t>https://developers.facebook.com/docs/pages/publishing</a:t>
            </a:r>
            <a:r>
              <a:rPr lang="es-ES" dirty="0"/>
              <a:t> [Consulta 14-04-2018</a:t>
            </a:r>
            <a:r>
              <a:rPr lang="es-ES" dirty="0" smtClean="0"/>
              <a:t>]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933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Noticias falsas más creíbles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Las noticias falsas </a:t>
            </a:r>
            <a:r>
              <a:rPr lang="es-ES" sz="2400" b="1" dirty="0" smtClean="0">
                <a:solidFill>
                  <a:srgbClr val="0070C0"/>
                </a:solidFill>
              </a:rPr>
              <a:t>tienen un 70% más de probabilidades</a:t>
            </a:r>
            <a:r>
              <a:rPr lang="es-ES" sz="2400" dirty="0" smtClean="0"/>
              <a:t> de ser </a:t>
            </a:r>
            <a:r>
              <a:rPr lang="es-ES" sz="2400" b="1" dirty="0" smtClean="0">
                <a:solidFill>
                  <a:srgbClr val="0070C0"/>
                </a:solidFill>
              </a:rPr>
              <a:t>compartida y creída</a:t>
            </a:r>
            <a:r>
              <a:rPr lang="es-ES" sz="2400" dirty="0" smtClean="0"/>
              <a:t>, que una noticia verídica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Noticias que apelan a las emociones y </a:t>
            </a:r>
            <a:r>
              <a:rPr lang="es-ES" sz="2400" b="1" dirty="0" smtClean="0">
                <a:solidFill>
                  <a:srgbClr val="0070C0"/>
                </a:solidFill>
              </a:rPr>
              <a:t>sentidos primarios </a:t>
            </a:r>
            <a:r>
              <a:rPr lang="es-ES" sz="2400" dirty="0" smtClean="0"/>
              <a:t>de los lectores, transmitiendo ira, tristeza, miedo, sorpresa… 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Noticias </a:t>
            </a:r>
            <a:r>
              <a:rPr lang="es-ES" sz="2400" b="1" dirty="0" smtClean="0">
                <a:solidFill>
                  <a:srgbClr val="0070C0"/>
                </a:solidFill>
              </a:rPr>
              <a:t>más llamativas, textos cortos, titulares impactantes </a:t>
            </a:r>
            <a:r>
              <a:rPr lang="es-ES" sz="2400" dirty="0" smtClean="0"/>
              <a:t>(exagerados, hipérboles)</a:t>
            </a:r>
          </a:p>
          <a:p>
            <a:endParaRPr lang="es-ES" sz="2400" dirty="0" smtClean="0"/>
          </a:p>
          <a:p>
            <a:r>
              <a:rPr lang="es-ES" sz="2400" dirty="0" smtClean="0"/>
              <a:t>Genera </a:t>
            </a:r>
            <a:r>
              <a:rPr lang="es-ES" sz="2400" b="1" dirty="0" smtClean="0">
                <a:solidFill>
                  <a:srgbClr val="0070C0"/>
                </a:solidFill>
              </a:rPr>
              <a:t>dopamina</a:t>
            </a:r>
            <a:r>
              <a:rPr lang="es-ES" sz="2400" dirty="0" smtClean="0"/>
              <a:t>, adicción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743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3/5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dirty="0"/>
              <a:t>Ferrara, E., </a:t>
            </a:r>
            <a:r>
              <a:rPr lang="es-ES" dirty="0" err="1"/>
              <a:t>Varol</a:t>
            </a:r>
            <a:r>
              <a:rPr lang="es-ES" dirty="0"/>
              <a:t>, O., Davis, C., </a:t>
            </a:r>
            <a:r>
              <a:rPr lang="es-ES" dirty="0" err="1"/>
              <a:t>Menczer</a:t>
            </a:r>
            <a:r>
              <a:rPr lang="es-ES" dirty="0"/>
              <a:t>, F., &amp; </a:t>
            </a:r>
            <a:r>
              <a:rPr lang="es-ES" dirty="0" err="1"/>
              <a:t>Flammini</a:t>
            </a:r>
            <a:r>
              <a:rPr lang="es-ES" dirty="0"/>
              <a:t>, A. (2016). </a:t>
            </a:r>
            <a:r>
              <a:rPr lang="en-US" dirty="0"/>
              <a:t>The rise of social bots. Communications of the ACM, 59(7), 96-104.</a:t>
            </a:r>
            <a:endParaRPr lang="es-ES" dirty="0"/>
          </a:p>
          <a:p>
            <a:r>
              <a:rPr lang="en-US" dirty="0"/>
              <a:t>Ghosh, D., &amp; Scott, B. (2018). The Technologies Behind Precision Propaganda on the Internet.</a:t>
            </a:r>
            <a:endParaRPr lang="es-ES" dirty="0"/>
          </a:p>
          <a:p>
            <a:r>
              <a:rPr lang="es-ES" dirty="0"/>
              <a:t>González, M. (2018). Qué ha pasado con Facebook: del caso Cambridge </a:t>
            </a:r>
            <a:r>
              <a:rPr lang="es-ES" dirty="0" err="1"/>
              <a:t>Analytica</a:t>
            </a:r>
            <a:r>
              <a:rPr lang="es-ES" dirty="0"/>
              <a:t> al resto de polémicas más recientes. En: </a:t>
            </a:r>
            <a:r>
              <a:rPr lang="es-ES" dirty="0" err="1"/>
              <a:t>Xataka</a:t>
            </a:r>
            <a:r>
              <a:rPr lang="es-ES" dirty="0"/>
              <a:t>. </a:t>
            </a:r>
            <a:r>
              <a:rPr lang="es-ES" u="sng" dirty="0">
                <a:hlinkClick r:id="rId2"/>
              </a:rPr>
              <a:t>https://www.xataka.com/legislacion-y-derechos/que-ha-pasado-con-facebook-del-caso-cambridge-analytica-al-resto-de-polemicas-mas-recientes</a:t>
            </a:r>
            <a:r>
              <a:rPr lang="es-ES" dirty="0"/>
              <a:t> [Consulta 14-04-2018]</a:t>
            </a:r>
          </a:p>
          <a:p>
            <a:r>
              <a:rPr lang="en-US" dirty="0"/>
              <a:t>Graham, W. (2008). Facebook API developers guide. </a:t>
            </a:r>
            <a:r>
              <a:rPr lang="en-US" dirty="0" err="1"/>
              <a:t>Infobase</a:t>
            </a:r>
            <a:r>
              <a:rPr lang="en-US" dirty="0"/>
              <a:t> Publishing.</a:t>
            </a:r>
            <a:endParaRPr lang="es-ES" dirty="0"/>
          </a:p>
          <a:p>
            <a:r>
              <a:rPr lang="en-US" dirty="0" err="1"/>
              <a:t>Karabulut</a:t>
            </a:r>
            <a:r>
              <a:rPr lang="en-US" dirty="0"/>
              <a:t>, Y. (2013). Can Facebook predict stock market activity?.</a:t>
            </a:r>
            <a:endParaRPr lang="es-ES" dirty="0"/>
          </a:p>
          <a:p>
            <a:r>
              <a:rPr lang="en-US" dirty="0" err="1"/>
              <a:t>Khaldarova</a:t>
            </a:r>
            <a:r>
              <a:rPr lang="en-US" dirty="0"/>
              <a:t>, I., &amp; </a:t>
            </a:r>
            <a:r>
              <a:rPr lang="en-US" dirty="0" err="1"/>
              <a:t>Pantti</a:t>
            </a:r>
            <a:r>
              <a:rPr lang="en-US" dirty="0"/>
              <a:t>, M. (2016). Fake news: The narrative battle over the Ukrainian conflict. Journalism Practice, 10(7), 891-901.</a:t>
            </a:r>
            <a:endParaRPr lang="es-ES" dirty="0"/>
          </a:p>
          <a:p>
            <a:r>
              <a:rPr lang="en-US" dirty="0" err="1"/>
              <a:t>Kogan</a:t>
            </a:r>
            <a:r>
              <a:rPr lang="en-US" dirty="0"/>
              <a:t>, S., Moskowitz, T. J., &amp; </a:t>
            </a:r>
            <a:r>
              <a:rPr lang="en-US" dirty="0" err="1"/>
              <a:t>Niessner</a:t>
            </a:r>
            <a:r>
              <a:rPr lang="en-US" dirty="0"/>
              <a:t>, M. (2017). Fake News in Financial Markets.</a:t>
            </a:r>
            <a:endParaRPr lang="es-ES" dirty="0"/>
          </a:p>
          <a:p>
            <a:r>
              <a:rPr lang="en-US" dirty="0" err="1"/>
              <a:t>Larcker</a:t>
            </a:r>
            <a:r>
              <a:rPr lang="en-US" dirty="0"/>
              <a:t>, D. F., &amp; </a:t>
            </a:r>
            <a:r>
              <a:rPr lang="en-US" dirty="0" err="1"/>
              <a:t>Zakolyukina</a:t>
            </a:r>
            <a:r>
              <a:rPr lang="en-US" dirty="0"/>
              <a:t>, A. A. (2012). Detecting deceptive discussions in conference calls. Journal of Accounting Research, 50(2), 495-540.</a:t>
            </a:r>
            <a:endParaRPr lang="es-ES" dirty="0"/>
          </a:p>
          <a:p>
            <a:r>
              <a:rPr lang="en-US" dirty="0" err="1"/>
              <a:t>Lerman</a:t>
            </a:r>
            <a:r>
              <a:rPr lang="en-US" dirty="0"/>
              <a:t>, K., &amp; Ghosh, R. (2010). Information contagion: An empirical study of the spread of news on Digg and Twitter social networks. </a:t>
            </a:r>
            <a:r>
              <a:rPr lang="en-US" dirty="0" err="1"/>
              <a:t>Icwsm</a:t>
            </a:r>
            <a:r>
              <a:rPr lang="en-US" dirty="0"/>
              <a:t>, 10, 90-97</a:t>
            </a:r>
            <a:r>
              <a:rPr lang="en-U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771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4/5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Lin, T. C. (2016). The new market manipulation. Emory LJ, 66, 1253.</a:t>
            </a:r>
            <a:endParaRPr lang="es-ES" dirty="0"/>
          </a:p>
          <a:p>
            <a:r>
              <a:rPr lang="en-US" dirty="0" err="1"/>
              <a:t>Makice</a:t>
            </a:r>
            <a:r>
              <a:rPr lang="en-US" dirty="0"/>
              <a:t>, K. (2009). Twitter API: Up and running: Learn how to build applications with the Twitter API. " O'Reilly Media, Inc.".</a:t>
            </a:r>
            <a:endParaRPr lang="es-ES" dirty="0"/>
          </a:p>
          <a:p>
            <a:r>
              <a:rPr lang="en-US" dirty="0"/>
              <a:t>Markowitz, D. M., &amp; Hancock, J. T. (2014). Linguistic traces of a scientific fraud: The case of </a:t>
            </a:r>
            <a:r>
              <a:rPr lang="en-US" dirty="0" err="1"/>
              <a:t>Diederik</a:t>
            </a:r>
            <a:r>
              <a:rPr lang="en-US" dirty="0"/>
              <a:t> </a:t>
            </a:r>
            <a:r>
              <a:rPr lang="en-US" dirty="0" err="1"/>
              <a:t>Stapel</a:t>
            </a:r>
            <a:r>
              <a:rPr lang="en-US" dirty="0"/>
              <a:t>. </a:t>
            </a:r>
            <a:r>
              <a:rPr lang="en-US" dirty="0" err="1"/>
              <a:t>PloS</a:t>
            </a:r>
            <a:r>
              <a:rPr lang="en-US" dirty="0"/>
              <a:t> one, 9(8), e105937.</a:t>
            </a:r>
            <a:endParaRPr lang="es-ES" dirty="0"/>
          </a:p>
          <a:p>
            <a:r>
              <a:rPr lang="en-US" dirty="0"/>
              <a:t>Miller, G. R., &amp; Stiff, J. B. (1993). Deceptive communication. Sage Publications, Inc.</a:t>
            </a:r>
            <a:endParaRPr lang="es-ES" dirty="0"/>
          </a:p>
          <a:p>
            <a:r>
              <a:rPr lang="en-US" dirty="0"/>
              <a:t>Mittal, A., &amp; </a:t>
            </a:r>
            <a:r>
              <a:rPr lang="en-US" dirty="0" err="1"/>
              <a:t>Goel</a:t>
            </a:r>
            <a:r>
              <a:rPr lang="en-US" dirty="0"/>
              <a:t>, A. (2012). Stock prediction using twitter sentiment analysis. </a:t>
            </a:r>
            <a:r>
              <a:rPr lang="en-US" dirty="0" err="1"/>
              <a:t>Standford</a:t>
            </a:r>
            <a:r>
              <a:rPr lang="en-US" dirty="0"/>
              <a:t> University, CS229 (2011 http://cs229. </a:t>
            </a:r>
            <a:r>
              <a:rPr lang="en-US" dirty="0" err="1"/>
              <a:t>stanford</a:t>
            </a:r>
            <a:r>
              <a:rPr lang="en-US" dirty="0"/>
              <a:t>. </a:t>
            </a:r>
            <a:r>
              <a:rPr lang="en-US" dirty="0" err="1"/>
              <a:t>edu</a:t>
            </a:r>
            <a:r>
              <a:rPr lang="en-US" dirty="0"/>
              <a:t>/proj2011/</a:t>
            </a:r>
            <a:r>
              <a:rPr lang="en-US" dirty="0" err="1"/>
              <a:t>GoelMittal-StockMarketPredictionUsingTwitterSentimentAnalysis</a:t>
            </a:r>
            <a:r>
              <a:rPr lang="en-US" dirty="0"/>
              <a:t>. pdf), 15.</a:t>
            </a:r>
            <a:endParaRPr lang="es-ES" dirty="0"/>
          </a:p>
          <a:p>
            <a:r>
              <a:rPr lang="en-US" dirty="0"/>
              <a:t>Radinsky, K., &amp; Horvitz, E. (2013, February). Mining the web to predict future events. In Proceedings of the sixth ACM international conference on Web search and data mining (pp. 255-264). ACM.</a:t>
            </a:r>
            <a:endParaRPr lang="es-ES" dirty="0"/>
          </a:p>
          <a:p>
            <a:r>
              <a:rPr lang="en-US" dirty="0"/>
              <a:t>Rao, T., &amp; Srivastava, S. (2012, August). Analyzing stock market movements using twitter sentiment analysis. In Proceedings of the 2012 International Conference on Advances in Social Networks Analysis and Mining (ASONAM 2012) (pp. 119-123). IEEE Computer Society</a:t>
            </a:r>
            <a:r>
              <a:rPr lang="en-US" dirty="0" smtClean="0"/>
              <a:t>.</a:t>
            </a:r>
          </a:p>
          <a:p>
            <a:r>
              <a:rPr lang="en-US" dirty="0"/>
              <a:t>Rubin, V. L., &amp; </a:t>
            </a:r>
            <a:r>
              <a:rPr lang="en-US" dirty="0" err="1"/>
              <a:t>Lukoianova</a:t>
            </a:r>
            <a:r>
              <a:rPr lang="en-US" dirty="0"/>
              <a:t>, T. (2015). Truth and deception at the rhetorical structure level. Journal of the Association for Information Science and Technology, 66(5), 905-917</a:t>
            </a:r>
            <a:r>
              <a:rPr lang="en-US" dirty="0" smtClean="0"/>
              <a:t>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78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5/5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Rudd, K. (2009). The global financial crisis. Monthly, The, (Feb 2009), 20.</a:t>
            </a:r>
            <a:endParaRPr lang="es-ES" sz="1800" dirty="0"/>
          </a:p>
          <a:p>
            <a:r>
              <a:rPr lang="en-US" sz="1800" dirty="0"/>
              <a:t>Shao, C., </a:t>
            </a:r>
            <a:r>
              <a:rPr lang="en-US" sz="1800" dirty="0" err="1"/>
              <a:t>Ciampaglia</a:t>
            </a:r>
            <a:r>
              <a:rPr lang="en-US" sz="1800" dirty="0"/>
              <a:t>, G. L., </a:t>
            </a:r>
            <a:r>
              <a:rPr lang="en-US" sz="1800" dirty="0" err="1"/>
              <a:t>Varol</a:t>
            </a:r>
            <a:r>
              <a:rPr lang="en-US" sz="1800" dirty="0"/>
              <a:t>, O., </a:t>
            </a:r>
            <a:r>
              <a:rPr lang="en-US" sz="1800" dirty="0" err="1"/>
              <a:t>Flammini</a:t>
            </a:r>
            <a:r>
              <a:rPr lang="en-US" sz="1800" dirty="0"/>
              <a:t>, A., &amp; </a:t>
            </a:r>
            <a:r>
              <a:rPr lang="en-US" sz="1800" dirty="0" err="1"/>
              <a:t>Menczer</a:t>
            </a:r>
            <a:r>
              <a:rPr lang="en-US" sz="1800" dirty="0"/>
              <a:t>, F. (2017). The spread of fake news by social bots. </a:t>
            </a:r>
            <a:r>
              <a:rPr lang="en-US" sz="1800" dirty="0" err="1"/>
              <a:t>arXiv</a:t>
            </a:r>
            <a:r>
              <a:rPr lang="en-US" sz="1800" dirty="0"/>
              <a:t> preprint arXiv:1707.07592.</a:t>
            </a:r>
            <a:endParaRPr lang="es-ES" sz="1800" dirty="0"/>
          </a:p>
          <a:p>
            <a:r>
              <a:rPr lang="es-ES" sz="1800" dirty="0"/>
              <a:t>Steinberg, F. (2008). La crisis financiera global y las relaciones económicas entre Estados Unidos y China. Anuario Asia Pacífico 2008.</a:t>
            </a:r>
          </a:p>
          <a:p>
            <a:r>
              <a:rPr lang="es-ES" sz="1800" dirty="0" err="1"/>
              <a:t>Turel</a:t>
            </a:r>
            <a:r>
              <a:rPr lang="es-ES" sz="1800" dirty="0"/>
              <a:t>, O., He, Q., </a:t>
            </a:r>
            <a:r>
              <a:rPr lang="es-ES" sz="1800" dirty="0" err="1"/>
              <a:t>Xue</a:t>
            </a:r>
            <a:r>
              <a:rPr lang="es-ES" sz="1800" dirty="0"/>
              <a:t>, G., </a:t>
            </a:r>
            <a:r>
              <a:rPr lang="es-ES" sz="1800" dirty="0" err="1"/>
              <a:t>Xiao</a:t>
            </a:r>
            <a:r>
              <a:rPr lang="es-ES" sz="1800" dirty="0"/>
              <a:t>, L., &amp; </a:t>
            </a:r>
            <a:r>
              <a:rPr lang="es-ES" sz="1800" dirty="0" err="1"/>
              <a:t>Bechara</a:t>
            </a:r>
            <a:r>
              <a:rPr lang="es-ES" sz="1800" dirty="0"/>
              <a:t>, A. (2014). </a:t>
            </a:r>
            <a:r>
              <a:rPr lang="en-US" sz="1800" dirty="0"/>
              <a:t>Examination of neural systems sub-serving Facebook “addiction”. Psychological Reports, 115(3), 675-695.</a:t>
            </a:r>
            <a:endParaRPr lang="es-ES" sz="1800" dirty="0"/>
          </a:p>
          <a:p>
            <a:r>
              <a:rPr lang="en-US" sz="1800" dirty="0" err="1"/>
              <a:t>Vedwan</a:t>
            </a:r>
            <a:r>
              <a:rPr lang="en-US" sz="1800" dirty="0"/>
              <a:t>, N. (2013). Does Facebook Make Us Happy? Happiness in an Age of Hyper-connectedness. Anthropology Now, 5(2), 87-92.</a:t>
            </a:r>
            <a:endParaRPr lang="es-ES" sz="1800" dirty="0"/>
          </a:p>
          <a:p>
            <a:r>
              <a:rPr lang="en-US" sz="1800" dirty="0" err="1"/>
              <a:t>Vosoughi</a:t>
            </a:r>
            <a:r>
              <a:rPr lang="en-US" sz="1800" dirty="0"/>
              <a:t>, S., Roy, D., &amp; Aral, S. (2018). The spread of true and false news online. </a:t>
            </a:r>
            <a:r>
              <a:rPr lang="es-ES" sz="1800" dirty="0" err="1"/>
              <a:t>Science</a:t>
            </a:r>
            <a:r>
              <a:rPr lang="es-ES" sz="1800" dirty="0"/>
              <a:t>, 359(6380), 1146-1151.</a:t>
            </a:r>
          </a:p>
          <a:p>
            <a:r>
              <a:rPr lang="en-US" sz="1800" dirty="0"/>
              <a:t>Wang, X., Gerber, M. S., &amp; Brown, D. E. (2012, April). Automatic crime prediction using events extracted from twitter posts. In International conference on social computing, behavioral-cultural modeling, and prediction (pp. 231-238). </a:t>
            </a:r>
            <a:r>
              <a:rPr lang="es-ES" sz="1800" dirty="0" err="1"/>
              <a:t>Springer</a:t>
            </a:r>
            <a:r>
              <a:rPr lang="es-ES" sz="1800" dirty="0"/>
              <a:t>, </a:t>
            </a:r>
            <a:r>
              <a:rPr lang="es-ES" sz="1800" dirty="0" err="1"/>
              <a:t>Berlin</a:t>
            </a:r>
            <a:r>
              <a:rPr lang="es-ES" sz="1800" dirty="0"/>
              <a:t>, Heidelberg</a:t>
            </a:r>
            <a:r>
              <a:rPr lang="es-ES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2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621911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100015" y="3920359"/>
            <a:ext cx="7315200" cy="1664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dirty="0" smtClean="0"/>
              <a:t>Prof. Manuel Blázquez. Dpto. Biblioteconomía y Documentación. Universidad Complutense de Madrid. </a:t>
            </a:r>
            <a:r>
              <a:rPr lang="es-ES" b="1" dirty="0" smtClean="0"/>
              <a:t>manublaz@ucm.es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309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9293">
            <a:off x="7073193" y="-1125267"/>
            <a:ext cx="4236264" cy="50920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5" y="1450426"/>
            <a:ext cx="3214365" cy="2343808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8576441" y="646944"/>
            <a:ext cx="220717" cy="225413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7005195" y="-174153"/>
            <a:ext cx="1024708" cy="104651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821264" y="1148008"/>
            <a:ext cx="1024708" cy="104651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8198147" y="1196035"/>
            <a:ext cx="1024708" cy="104651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983690" y="-359790"/>
            <a:ext cx="1024708" cy="104651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499655" y="440122"/>
            <a:ext cx="253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Dopamina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01" y="3470110"/>
            <a:ext cx="1996405" cy="1996405"/>
          </a:xfrm>
          <a:prstGeom prst="rect">
            <a:avLst/>
          </a:prstGeom>
        </p:spPr>
      </p:pic>
      <p:sp>
        <p:nvSpPr>
          <p:cNvPr id="15" name="Llamada de nube 14"/>
          <p:cNvSpPr/>
          <p:nvPr/>
        </p:nvSpPr>
        <p:spPr>
          <a:xfrm>
            <a:off x="8844301" y="2091431"/>
            <a:ext cx="2869324" cy="1481767"/>
          </a:xfrm>
          <a:prstGeom prst="cloudCallou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¡Quiero más!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643766" y="2932116"/>
            <a:ext cx="3016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</a:rPr>
              <a:t>Consulto las noticias en el teléfono cada poco tiempo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</a:rPr>
              <a:t>Consulto las redes sociales en cuanto recibo una notificación</a:t>
            </a: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dirty="0" smtClean="0">
                <a:solidFill>
                  <a:schemeClr val="bg1"/>
                </a:solidFill>
              </a:rPr>
              <a:t>Si suena o vibra el teléfono reviso todas las apps</a:t>
            </a:r>
          </a:p>
        </p:txBody>
      </p:sp>
    </p:spTree>
    <p:extLst>
      <p:ext uri="{BB962C8B-B14F-4D97-AF65-F5344CB8AC3E}">
        <p14:creationId xmlns:p14="http://schemas.microsoft.com/office/powerpoint/2010/main" val="18844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529" y="0"/>
            <a:ext cx="13053059" cy="6858000"/>
          </a:xfrm>
        </p:spPr>
      </p:pic>
    </p:spTree>
    <p:extLst>
      <p:ext uri="{BB962C8B-B14F-4D97-AF65-F5344CB8AC3E}">
        <p14:creationId xmlns:p14="http://schemas.microsoft.com/office/powerpoint/2010/main" val="20865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Guerra económica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4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Guerra económica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Se pueden </a:t>
            </a:r>
            <a:r>
              <a:rPr lang="es-ES" sz="2400" b="1" dirty="0" smtClean="0">
                <a:solidFill>
                  <a:srgbClr val="0070C0"/>
                </a:solidFill>
              </a:rPr>
              <a:t>predecir los movimientos bursátiles </a:t>
            </a:r>
            <a:r>
              <a:rPr lang="es-ES" sz="2400" dirty="0" smtClean="0"/>
              <a:t>y sus tendencias a partir del estudio de sentimiento en las redes sociales</a:t>
            </a:r>
          </a:p>
          <a:p>
            <a:endParaRPr lang="es-ES" sz="2400" dirty="0" smtClean="0"/>
          </a:p>
          <a:p>
            <a:r>
              <a:rPr lang="es-ES" sz="2400" dirty="0" smtClean="0"/>
              <a:t>Los bots de inversión HFT, tienen en cuenta el </a:t>
            </a:r>
            <a:r>
              <a:rPr lang="es-ES" sz="2400" b="1" dirty="0" smtClean="0">
                <a:solidFill>
                  <a:srgbClr val="0070C0"/>
                </a:solidFill>
              </a:rPr>
              <a:t>big data financiero y el análisis de las noticias</a:t>
            </a:r>
            <a:r>
              <a:rPr lang="es-ES" sz="2400" dirty="0" smtClean="0"/>
              <a:t> e informaciones en Web y las redes sociales</a:t>
            </a:r>
          </a:p>
          <a:p>
            <a:endParaRPr lang="es-ES" sz="2400" dirty="0" smtClean="0"/>
          </a:p>
          <a:p>
            <a:r>
              <a:rPr lang="es-ES" sz="2400" dirty="0" smtClean="0"/>
              <a:t>Las </a:t>
            </a:r>
            <a:r>
              <a:rPr lang="es-ES" sz="2400" b="1" dirty="0" smtClean="0">
                <a:solidFill>
                  <a:srgbClr val="0070C0"/>
                </a:solidFill>
              </a:rPr>
              <a:t>noticias falsas pueden cambiar el análisis de tendencia </a:t>
            </a:r>
            <a:r>
              <a:rPr lang="es-ES" sz="2400" dirty="0" smtClean="0"/>
              <a:t>de estos programas y provocar importantes pérdidas</a:t>
            </a:r>
          </a:p>
          <a:p>
            <a:endParaRPr lang="es-ES" sz="2400" dirty="0" smtClean="0"/>
          </a:p>
          <a:p>
            <a:r>
              <a:rPr lang="es-ES" sz="2400" dirty="0" smtClean="0"/>
              <a:t>Los bots de inversión HFT y las noticias falsas </a:t>
            </a:r>
            <a:r>
              <a:rPr lang="es-ES" sz="2400" b="1" dirty="0" smtClean="0">
                <a:solidFill>
                  <a:srgbClr val="0070C0"/>
                </a:solidFill>
              </a:rPr>
              <a:t>pueden estar detrás de la gran crisis financiera</a:t>
            </a:r>
            <a:r>
              <a:rPr lang="es-ES" sz="2400" dirty="0" smtClean="0"/>
              <a:t> de 2008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7028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4" y="613268"/>
            <a:ext cx="11844173" cy="5631464"/>
          </a:xfrm>
        </p:spPr>
      </p:pic>
    </p:spTree>
    <p:extLst>
      <p:ext uri="{BB962C8B-B14F-4D97-AF65-F5344CB8AC3E}">
        <p14:creationId xmlns:p14="http://schemas.microsoft.com/office/powerpoint/2010/main" val="7404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561</TotalTime>
  <Words>2874</Words>
  <Application>Microsoft Office PowerPoint</Application>
  <PresentationFormat>Panorámica</PresentationFormat>
  <Paragraphs>250</Paragraphs>
  <Slides>43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0" baseType="lpstr">
      <vt:lpstr>Arial</vt:lpstr>
      <vt:lpstr>Calibri</vt:lpstr>
      <vt:lpstr>Calibri Light</vt:lpstr>
      <vt:lpstr>Corbel</vt:lpstr>
      <vt:lpstr>Wingdings 2</vt:lpstr>
      <vt:lpstr>Tema de Office</vt:lpstr>
      <vt:lpstr>Marco</vt:lpstr>
      <vt:lpstr>El problema de las noticias falsas: detección y contramedidas</vt:lpstr>
      <vt:lpstr>Índice</vt:lpstr>
      <vt:lpstr>Noticias falsas más creíbles</vt:lpstr>
      <vt:lpstr>Noticias falsas más creíbles</vt:lpstr>
      <vt:lpstr>Presentación de PowerPoint</vt:lpstr>
      <vt:lpstr>Presentación de PowerPoint</vt:lpstr>
      <vt:lpstr>Guerra económica</vt:lpstr>
      <vt:lpstr>Guerra económica</vt:lpstr>
      <vt:lpstr>Presentación de PowerPoint</vt:lpstr>
      <vt:lpstr>Noticias falsas o el poder de la influencia</vt:lpstr>
      <vt:lpstr>Noticias falsas o el poder de la influencia 1/4</vt:lpstr>
      <vt:lpstr>Noticias falsas o el poder de la influencia 2/4</vt:lpstr>
      <vt:lpstr>Noticias falsas o el poder de la influencia 3/4</vt:lpstr>
      <vt:lpstr>Noticias falsas o el poder de la influencia 4/4</vt:lpstr>
      <vt:lpstr>Una combinación perfecta: Redes sociales y noticias falsas</vt:lpstr>
      <vt:lpstr>Una combinación perfecta: SN &amp; Fake News</vt:lpstr>
      <vt:lpstr>El problema de las fuentes de información</vt:lpstr>
      <vt:lpstr>El problema de las fuentes de información</vt:lpstr>
      <vt:lpstr>Noticias sin control</vt:lpstr>
      <vt:lpstr>Noticias sin control</vt:lpstr>
      <vt:lpstr>Detectar noticias falsas: Técnicas disponibles</vt:lpstr>
      <vt:lpstr>Detectar noticias falsas – Técnicas disponibles</vt:lpstr>
      <vt:lpstr>Detectar noticias falsas – Resultados 1/3</vt:lpstr>
      <vt:lpstr>Detectar noticias falsas – Resultados 2/3</vt:lpstr>
      <vt:lpstr>Detectar noticias falsas – Resultados 3/3</vt:lpstr>
      <vt:lpstr>Detectar noticias falsas – Supuestos</vt:lpstr>
      <vt:lpstr>Contramedidas para publicar noticias falsas</vt:lpstr>
      <vt:lpstr>Contramedidas para publicar Fake news</vt:lpstr>
      <vt:lpstr>Propuestas</vt:lpstr>
      <vt:lpstr>Propuestas</vt:lpstr>
      <vt:lpstr>Conclusiones</vt:lpstr>
      <vt:lpstr>Conclusiones 1/5</vt:lpstr>
      <vt:lpstr>Conclusiones 2/5</vt:lpstr>
      <vt:lpstr>Conclusiones 3/5</vt:lpstr>
      <vt:lpstr>Conclusiones 4/5</vt:lpstr>
      <vt:lpstr>Conclusiones 5/5</vt:lpstr>
      <vt:lpstr>Bibliografía</vt:lpstr>
      <vt:lpstr>Bibliografía 1/5</vt:lpstr>
      <vt:lpstr>Bibliografía 2/5</vt:lpstr>
      <vt:lpstr>Bibliografía 3/5</vt:lpstr>
      <vt:lpstr>Bibliografía 4/5</vt:lpstr>
      <vt:lpstr>Bibliografía 5/5</vt:lpstr>
      <vt:lpstr>Gracias por su atención</vt:lpstr>
    </vt:vector>
  </TitlesOfParts>
  <Company>Universidad Complutense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problema de las noticias falsas: detección y contramedidas</dc:title>
  <dc:creator>Manuel Blázquez Ochando</dc:creator>
  <cp:lastModifiedBy>mblazquez</cp:lastModifiedBy>
  <cp:revision>35</cp:revision>
  <dcterms:created xsi:type="dcterms:W3CDTF">2018-04-29T16:01:33Z</dcterms:created>
  <dcterms:modified xsi:type="dcterms:W3CDTF">2018-05-13T13:15:56Z</dcterms:modified>
</cp:coreProperties>
</file>