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404050" cy="43205400"/>
  <p:notesSz cx="6797675" cy="9928225"/>
  <p:defaultTextStyle>
    <a:defPPr>
      <a:defRPr lang="pt-BR"/>
    </a:defPPr>
    <a:lvl1pPr algn="l" defTabSz="2152650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panose="020B0604020202020204" pitchFamily="34" charset="0"/>
        <a:ea typeface="Geneva"/>
        <a:cs typeface="Geneva"/>
      </a:defRPr>
    </a:lvl1pPr>
    <a:lvl2pPr marL="2152650" indent="-1246188" algn="l" defTabSz="2152650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panose="020B0604020202020204" pitchFamily="34" charset="0"/>
        <a:ea typeface="Geneva"/>
        <a:cs typeface="Geneva"/>
      </a:defRPr>
    </a:lvl2pPr>
    <a:lvl3pPr marL="4314825" indent="-2501900" algn="l" defTabSz="2152650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panose="020B0604020202020204" pitchFamily="34" charset="0"/>
        <a:ea typeface="Geneva"/>
        <a:cs typeface="Geneva"/>
      </a:defRPr>
    </a:lvl3pPr>
    <a:lvl4pPr marL="6475413" indent="-3752850" algn="l" defTabSz="2152650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panose="020B0604020202020204" pitchFamily="34" charset="0"/>
        <a:ea typeface="Geneva"/>
        <a:cs typeface="Geneva"/>
      </a:defRPr>
    </a:lvl4pPr>
    <a:lvl5pPr marL="8636000" indent="-5008563" algn="l" defTabSz="2152650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panose="020B0604020202020204" pitchFamily="34" charset="0"/>
        <a:ea typeface="Geneva"/>
        <a:cs typeface="Geneva"/>
      </a:defRPr>
    </a:lvl5pPr>
    <a:lvl6pPr marL="2286000" algn="l" defTabSz="914400" rtl="0" eaLnBrk="1" latinLnBrk="0" hangingPunct="1">
      <a:defRPr sz="8500" kern="1200">
        <a:solidFill>
          <a:schemeClr val="tx1"/>
        </a:solidFill>
        <a:latin typeface="Arial" panose="020B0604020202020204" pitchFamily="34" charset="0"/>
        <a:ea typeface="Geneva"/>
        <a:cs typeface="Geneva"/>
      </a:defRPr>
    </a:lvl6pPr>
    <a:lvl7pPr marL="2743200" algn="l" defTabSz="914400" rtl="0" eaLnBrk="1" latinLnBrk="0" hangingPunct="1">
      <a:defRPr sz="8500" kern="1200">
        <a:solidFill>
          <a:schemeClr val="tx1"/>
        </a:solidFill>
        <a:latin typeface="Arial" panose="020B0604020202020204" pitchFamily="34" charset="0"/>
        <a:ea typeface="Geneva"/>
        <a:cs typeface="Geneva"/>
      </a:defRPr>
    </a:lvl7pPr>
    <a:lvl8pPr marL="3200400" algn="l" defTabSz="914400" rtl="0" eaLnBrk="1" latinLnBrk="0" hangingPunct="1">
      <a:defRPr sz="8500" kern="1200">
        <a:solidFill>
          <a:schemeClr val="tx1"/>
        </a:solidFill>
        <a:latin typeface="Arial" panose="020B0604020202020204" pitchFamily="34" charset="0"/>
        <a:ea typeface="Geneva"/>
        <a:cs typeface="Geneva"/>
      </a:defRPr>
    </a:lvl8pPr>
    <a:lvl9pPr marL="3657600" algn="l" defTabSz="914400" rtl="0" eaLnBrk="1" latinLnBrk="0" hangingPunct="1">
      <a:defRPr sz="8500" kern="1200">
        <a:solidFill>
          <a:schemeClr val="tx1"/>
        </a:solidFill>
        <a:latin typeface="Arial" panose="020B0604020202020204" pitchFamily="34" charset="0"/>
        <a:ea typeface="Geneva"/>
        <a:cs typeface="Geneva"/>
      </a:defRPr>
    </a:lvl9pPr>
  </p:defaultTextStyle>
  <p:extLst>
    <p:ext uri="{EFAFB233-063F-42B5-8137-9DF3F51BA10A}">
      <p15:sldGuideLst xmlns:p15="http://schemas.microsoft.com/office/powerpoint/2012/main">
        <p15:guide id="1" orient="horz" pos="1661">
          <p15:clr>
            <a:srgbClr val="A4A3A4"/>
          </p15:clr>
        </p15:guide>
        <p15:guide id="2" pos="200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C3A1"/>
    <a:srgbClr val="0D292E"/>
    <a:srgbClr val="276F73"/>
    <a:srgbClr val="0000CC"/>
    <a:srgbClr val="0C26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4C1146-D59F-48ED-81FA-5C1DEE233FE8}" v="100" dt="2019-05-09T22:29:18.3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225" autoAdjust="0"/>
    <p:restoredTop sz="94660"/>
  </p:normalViewPr>
  <p:slideViewPr>
    <p:cSldViewPr snapToGrid="0">
      <p:cViewPr>
        <p:scale>
          <a:sx n="30" d="100"/>
          <a:sy n="30" d="100"/>
        </p:scale>
        <p:origin x="756" y="24"/>
      </p:cViewPr>
      <p:guideLst>
        <p:guide orient="horz" pos="1661"/>
        <p:guide pos="200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fael Augusto" userId="0458f6b82b12bbde" providerId="LiveId" clId="{D24C1146-D59F-48ED-81FA-5C1DEE233FE8}"/>
    <pc:docChg chg="undo custSel modSld">
      <pc:chgData name="Rafael Augusto" userId="0458f6b82b12bbde" providerId="LiveId" clId="{D24C1146-D59F-48ED-81FA-5C1DEE233FE8}" dt="2019-05-09T22:29:37.188" v="1085" actId="20577"/>
      <pc:docMkLst>
        <pc:docMk/>
      </pc:docMkLst>
      <pc:sldChg chg="modSp">
        <pc:chgData name="Rafael Augusto" userId="0458f6b82b12bbde" providerId="LiveId" clId="{D24C1146-D59F-48ED-81FA-5C1DEE233FE8}" dt="2019-05-09T22:29:37.188" v="1085" actId="20577"/>
        <pc:sldMkLst>
          <pc:docMk/>
          <pc:sldMk cId="0" sldId="256"/>
        </pc:sldMkLst>
        <pc:spChg chg="mod">
          <ac:chgData name="Rafael Augusto" userId="0458f6b82b12bbde" providerId="LiveId" clId="{D24C1146-D59F-48ED-81FA-5C1DEE233FE8}" dt="2019-05-05T21:04:38.818" v="666" actId="20577"/>
          <ac:spMkLst>
            <pc:docMk/>
            <pc:sldMk cId="0" sldId="256"/>
            <ac:spMk id="11" creationId="{BACCE7C9-5F61-4B2B-8753-E9DF99FF2A65}"/>
          </ac:spMkLst>
        </pc:spChg>
        <pc:spChg chg="mod">
          <ac:chgData name="Rafael Augusto" userId="0458f6b82b12bbde" providerId="LiveId" clId="{D24C1146-D59F-48ED-81FA-5C1DEE233FE8}" dt="2019-05-05T21:05:23.139" v="668" actId="113"/>
          <ac:spMkLst>
            <pc:docMk/>
            <pc:sldMk cId="0" sldId="256"/>
            <ac:spMk id="26" creationId="{00000000-0000-0000-0000-000000000000}"/>
          </ac:spMkLst>
        </pc:spChg>
        <pc:spChg chg="mod">
          <ac:chgData name="Rafael Augusto" userId="0458f6b82b12bbde" providerId="LiveId" clId="{D24C1146-D59F-48ED-81FA-5C1DEE233FE8}" dt="2019-05-05T21:05:12.880" v="667" actId="113"/>
          <ac:spMkLst>
            <pc:docMk/>
            <pc:sldMk cId="0" sldId="256"/>
            <ac:spMk id="27" creationId="{00000000-0000-0000-0000-000000000000}"/>
          </ac:spMkLst>
        </pc:spChg>
        <pc:spChg chg="mod">
          <ac:chgData name="Rafael Augusto" userId="0458f6b82b12bbde" providerId="LiveId" clId="{D24C1146-D59F-48ED-81FA-5C1DEE233FE8}" dt="2019-05-09T22:29:37.188" v="1085" actId="20577"/>
          <ac:spMkLst>
            <pc:docMk/>
            <pc:sldMk cId="0" sldId="256"/>
            <ac:spMk id="2051" creationId="{00000000-0000-0000-0000-000000000000}"/>
          </ac:spMkLst>
        </pc:spChg>
        <pc:spChg chg="mod">
          <ac:chgData name="Rafael Augusto" userId="0458f6b82b12bbde" providerId="LiveId" clId="{D24C1146-D59F-48ED-81FA-5C1DEE233FE8}" dt="2019-05-05T21:05:29.657" v="669" actId="113"/>
          <ac:spMkLst>
            <pc:docMk/>
            <pc:sldMk cId="0" sldId="256"/>
            <ac:spMk id="2054" creationId="{00000000-0000-0000-0000-000000000000}"/>
          </ac:spMkLst>
        </pc:spChg>
        <pc:spChg chg="mod">
          <ac:chgData name="Rafael Augusto" userId="0458f6b82b12bbde" providerId="LiveId" clId="{D24C1146-D59F-48ED-81FA-5C1DEE233FE8}" dt="2019-05-06T22:42:20.077" v="741"/>
          <ac:spMkLst>
            <pc:docMk/>
            <pc:sldMk cId="0" sldId="256"/>
            <ac:spMk id="2055" creationId="{00000000-0000-0000-0000-000000000000}"/>
          </ac:spMkLst>
        </pc:spChg>
      </pc:sldChg>
    </pc:docChg>
  </pc:docChgLst>
  <pc:docChgLst>
    <pc:chgData name="Rafael Augusto" userId="0458f6b82b12bbde" providerId="LiveId" clId="{49220E81-944C-4F99-9721-FF850C37F7F3}"/>
    <pc:docChg chg="undo custSel modSld">
      <pc:chgData name="Rafael Augusto" userId="0458f6b82b12bbde" providerId="LiveId" clId="{49220E81-944C-4F99-9721-FF850C37F7F3}" dt="2019-05-04T23:18:51.717" v="57" actId="20577"/>
      <pc:docMkLst>
        <pc:docMk/>
      </pc:docMkLst>
      <pc:sldChg chg="addSp delSp modSp setBg">
        <pc:chgData name="Rafael Augusto" userId="0458f6b82b12bbde" providerId="LiveId" clId="{49220E81-944C-4F99-9721-FF850C37F7F3}" dt="2019-05-04T23:18:51.717" v="57" actId="20577"/>
        <pc:sldMkLst>
          <pc:docMk/>
          <pc:sldMk cId="0" sldId="256"/>
        </pc:sldMkLst>
        <pc:spChg chg="mod">
          <ac:chgData name="Rafael Augusto" userId="0458f6b82b12bbde" providerId="LiveId" clId="{49220E81-944C-4F99-9721-FF850C37F7F3}" dt="2019-05-04T23:13:09.929" v="33" actId="692"/>
          <ac:spMkLst>
            <pc:docMk/>
            <pc:sldMk cId="0" sldId="256"/>
            <ac:spMk id="11" creationId="{BACCE7C9-5F61-4B2B-8753-E9DF99FF2A65}"/>
          </ac:spMkLst>
        </pc:spChg>
        <pc:spChg chg="add del mod">
          <ac:chgData name="Rafael Augusto" userId="0458f6b82b12bbde" providerId="LiveId" clId="{49220E81-944C-4F99-9721-FF850C37F7F3}" dt="2019-05-04T23:17:48.674" v="56" actId="478"/>
          <ac:spMkLst>
            <pc:docMk/>
            <pc:sldMk cId="0" sldId="256"/>
            <ac:spMk id="13" creationId="{B2DC65F3-3FC9-4B13-AA2D-76145880193A}"/>
          </ac:spMkLst>
        </pc:spChg>
        <pc:spChg chg="mod">
          <ac:chgData name="Rafael Augusto" userId="0458f6b82b12bbde" providerId="LiveId" clId="{49220E81-944C-4F99-9721-FF850C37F7F3}" dt="2019-05-04T23:18:51.717" v="57" actId="20577"/>
          <ac:spMkLst>
            <pc:docMk/>
            <pc:sldMk cId="0" sldId="256"/>
            <ac:spMk id="25" creationId="{00000000-0000-0000-0000-000000000000}"/>
          </ac:spMkLst>
        </pc:spChg>
        <pc:spChg chg="mod">
          <ac:chgData name="Rafael Augusto" userId="0458f6b82b12bbde" providerId="LiveId" clId="{49220E81-944C-4F99-9721-FF850C37F7F3}" dt="2019-05-04T23:12:46.419" v="29" actId="692"/>
          <ac:spMkLst>
            <pc:docMk/>
            <pc:sldMk cId="0" sldId="256"/>
            <ac:spMk id="26" creationId="{00000000-0000-0000-0000-000000000000}"/>
          </ac:spMkLst>
        </pc:spChg>
        <pc:spChg chg="mod">
          <ac:chgData name="Rafael Augusto" userId="0458f6b82b12bbde" providerId="LiveId" clId="{49220E81-944C-4F99-9721-FF850C37F7F3}" dt="2019-05-04T23:12:52.206" v="30" actId="692"/>
          <ac:spMkLst>
            <pc:docMk/>
            <pc:sldMk cId="0" sldId="256"/>
            <ac:spMk id="27" creationId="{00000000-0000-0000-0000-000000000000}"/>
          </ac:spMkLst>
        </pc:spChg>
        <pc:spChg chg="mod">
          <ac:chgData name="Rafael Augusto" userId="0458f6b82b12bbde" providerId="LiveId" clId="{49220E81-944C-4F99-9721-FF850C37F7F3}" dt="2019-05-04T23:12:38.849" v="28" actId="692"/>
          <ac:spMkLst>
            <pc:docMk/>
            <pc:sldMk cId="0" sldId="256"/>
            <ac:spMk id="2051" creationId="{00000000-0000-0000-0000-000000000000}"/>
          </ac:spMkLst>
        </pc:spChg>
        <pc:spChg chg="mod">
          <ac:chgData name="Rafael Augusto" userId="0458f6b82b12bbde" providerId="LiveId" clId="{49220E81-944C-4F99-9721-FF850C37F7F3}" dt="2019-05-04T23:13:05.442" v="32" actId="692"/>
          <ac:spMkLst>
            <pc:docMk/>
            <pc:sldMk cId="0" sldId="256"/>
            <ac:spMk id="2054" creationId="{00000000-0000-0000-0000-000000000000}"/>
          </ac:spMkLst>
        </pc:spChg>
        <pc:spChg chg="mod">
          <ac:chgData name="Rafael Augusto" userId="0458f6b82b12bbde" providerId="LiveId" clId="{49220E81-944C-4F99-9721-FF850C37F7F3}" dt="2019-05-04T23:12:58" v="31" actId="692"/>
          <ac:spMkLst>
            <pc:docMk/>
            <pc:sldMk cId="0" sldId="256"/>
            <ac:spMk id="2055" creationId="{00000000-0000-0000-0000-000000000000}"/>
          </ac:spMkLst>
        </pc:spChg>
        <pc:spChg chg="mod">
          <ac:chgData name="Rafael Augusto" userId="0458f6b82b12bbde" providerId="LiveId" clId="{49220E81-944C-4F99-9721-FF850C37F7F3}" dt="2019-05-04T23:17:47.737" v="55" actId="14100"/>
          <ac:spMkLst>
            <pc:docMk/>
            <pc:sldMk cId="0" sldId="256"/>
            <ac:spMk id="13314" creationId="{00000000-0000-0000-0000-000000000000}"/>
          </ac:spMkLst>
        </pc:spChg>
        <pc:picChg chg="mod">
          <ac:chgData name="Rafael Augusto" userId="0458f6b82b12bbde" providerId="LiveId" clId="{49220E81-944C-4F99-9721-FF850C37F7F3}" dt="2019-05-04T23:16:37.385" v="44" actId="14100"/>
          <ac:picMkLst>
            <pc:docMk/>
            <pc:sldMk cId="0" sldId="256"/>
            <ac:picMk id="1026" creationId="{F18FE9AC-5D5F-468E-AAD5-3DDDE73714BA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89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89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03D85-A937-4C6D-9BFB-11A09DA6236B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1329"/>
            <a:ext cx="2945659" cy="4968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31329"/>
            <a:ext cx="2945659" cy="4968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4A362F-12B6-4EBE-B3FB-EC6046882F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46425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89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89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894BA5-0A1B-4117-840E-809352D72DF1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77979"/>
            <a:ext cx="5438140" cy="39088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1329"/>
            <a:ext cx="2945659" cy="4968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31329"/>
            <a:ext cx="2945659" cy="4968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C70CC7-3492-43A3-A329-EFD0234946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7849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70CC7-3492-43A3-A329-EFD02349466A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3448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0305" y="13421682"/>
            <a:ext cx="27543443" cy="92611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60608" y="24483061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599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19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79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39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799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595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194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794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FEF52-39BD-42C9-ADEF-E96460DB64F4}" type="datetime1">
              <a:rPr lang="pt-BR"/>
              <a:pPr>
                <a:defRPr/>
              </a:pPr>
              <a:t>09/05/2019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734E19-3992-4F7B-900B-8CAD269D70E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85253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5CE12-3E4D-4542-A012-416F02D30F08}" type="datetime1">
              <a:rPr lang="pt-BR"/>
              <a:pPr>
                <a:defRPr/>
              </a:pPr>
              <a:t>09/05/2019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A07256-3EE7-419C-830C-4D4559AC2BA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54907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5239405" y="6150774"/>
            <a:ext cx="10936367" cy="131096386"/>
          </a:xfrm>
        </p:spPr>
        <p:txBody>
          <a:bodyPr vert="eaVert"/>
          <a:lstStyle/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30305" y="6150774"/>
            <a:ext cx="32269034" cy="131096386"/>
          </a:xfr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CCDA7-D2D1-4749-AE0D-AA59F65131E0}" type="datetime1">
              <a:rPr lang="pt-BR"/>
              <a:pPr>
                <a:defRPr/>
              </a:pPr>
              <a:t>09/05/2019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485A53-3CFE-473F-BCB4-2A727AA61D6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63510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796D-7949-4E95-91CE-8C14A49C683F}" type="datetime1">
              <a:rPr lang="pt-BR"/>
              <a:pPr>
                <a:defRPr/>
              </a:pPr>
              <a:t>09/05/2019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C928B6-9F0F-4DBD-9F4E-52AAEA2925E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78498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698" y="27763474"/>
            <a:ext cx="27543443" cy="8581072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9698" y="18312296"/>
            <a:ext cx="27543443" cy="9451179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59927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19854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79782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39709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799636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59563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19489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79415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A3071-D46B-4B06-99F5-D68C7D45BC78}" type="datetime1">
              <a:rPr lang="pt-BR"/>
              <a:pPr>
                <a:defRPr/>
              </a:pPr>
              <a:t>09/05/2019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498E73-51A7-425E-AD24-73CD4AA75AF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25843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0304" y="35844484"/>
            <a:ext cx="21602701" cy="101402677"/>
          </a:xfrm>
        </p:spPr>
        <p:txBody>
          <a:bodyPr/>
          <a:lstStyle>
            <a:lvl1pPr>
              <a:defRPr sz="133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573071" y="35844484"/>
            <a:ext cx="21602701" cy="101402677"/>
          </a:xfrm>
        </p:spPr>
        <p:txBody>
          <a:bodyPr/>
          <a:lstStyle>
            <a:lvl1pPr>
              <a:defRPr sz="133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6C1A9-CF07-42B9-B3E3-DF3BAA67A35F}" type="datetime1">
              <a:rPr lang="pt-BR"/>
              <a:pPr>
                <a:defRPr/>
              </a:pPr>
              <a:t>09/05/2019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EF4EF4-A50B-45BA-BF69-2E42962A485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58893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203" y="1730221"/>
            <a:ext cx="29163645" cy="7200901"/>
          </a:xfrm>
        </p:spPr>
        <p:txBody>
          <a:bodyPr/>
          <a:lstStyle>
            <a:lvl1pPr>
              <a:defRPr/>
            </a:lvl1pPr>
          </a:lstStyle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0204" y="9671213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59927" indent="0">
              <a:buNone/>
              <a:defRPr sz="9500" b="1"/>
            </a:lvl2pPr>
            <a:lvl3pPr marL="4319854" indent="0">
              <a:buNone/>
              <a:defRPr sz="8500" b="1"/>
            </a:lvl3pPr>
            <a:lvl4pPr marL="6479782" indent="0">
              <a:buNone/>
              <a:defRPr sz="7600" b="1"/>
            </a:lvl4pPr>
            <a:lvl5pPr marL="8639709" indent="0">
              <a:buNone/>
              <a:defRPr sz="7600" b="1"/>
            </a:lvl5pPr>
            <a:lvl6pPr marL="10799636" indent="0">
              <a:buNone/>
              <a:defRPr sz="7600" b="1"/>
            </a:lvl6pPr>
            <a:lvl7pPr marL="12959563" indent="0">
              <a:buNone/>
              <a:defRPr sz="7600" b="1"/>
            </a:lvl7pPr>
            <a:lvl8pPr marL="15119489" indent="0">
              <a:buNone/>
              <a:defRPr sz="7600" b="1"/>
            </a:lvl8pPr>
            <a:lvl9pPr marL="17279415" indent="0">
              <a:buNone/>
              <a:defRPr sz="7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0204" y="13701716"/>
            <a:ext cx="14317416" cy="24893113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60810" y="9671213"/>
            <a:ext cx="14323041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59927" indent="0">
              <a:buNone/>
              <a:defRPr sz="9500" b="1"/>
            </a:lvl2pPr>
            <a:lvl3pPr marL="4319854" indent="0">
              <a:buNone/>
              <a:defRPr sz="8500" b="1"/>
            </a:lvl3pPr>
            <a:lvl4pPr marL="6479782" indent="0">
              <a:buNone/>
              <a:defRPr sz="7600" b="1"/>
            </a:lvl4pPr>
            <a:lvl5pPr marL="8639709" indent="0">
              <a:buNone/>
              <a:defRPr sz="7600" b="1"/>
            </a:lvl5pPr>
            <a:lvl6pPr marL="10799636" indent="0">
              <a:buNone/>
              <a:defRPr sz="7600" b="1"/>
            </a:lvl6pPr>
            <a:lvl7pPr marL="12959563" indent="0">
              <a:buNone/>
              <a:defRPr sz="7600" b="1"/>
            </a:lvl7pPr>
            <a:lvl8pPr marL="15119489" indent="0">
              <a:buNone/>
              <a:defRPr sz="7600" b="1"/>
            </a:lvl8pPr>
            <a:lvl9pPr marL="17279415" indent="0">
              <a:buNone/>
              <a:defRPr sz="7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60810" y="13701716"/>
            <a:ext cx="14323041" cy="24893113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A08EA-EA7B-4C0A-B48E-A4A86A285FEE}" type="datetime1">
              <a:rPr lang="pt-BR"/>
              <a:pPr>
                <a:defRPr/>
              </a:pPr>
              <a:t>09/05/2019</a:t>
            </a:fld>
            <a:endParaRPr lang="pt-B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3D6B6-2B5A-4C13-99CE-BE6CF1F98A5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77095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08023-4E60-417E-8899-E2E5B1C2E9DF}" type="datetime1">
              <a:rPr lang="pt-BR"/>
              <a:pPr>
                <a:defRPr/>
              </a:pPr>
              <a:t>09/05/2019</a:t>
            </a:fld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1FC43A-4341-4D1B-8F9B-4267C1D5797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59331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30EFF-194E-4B69-BE85-C9740E794E5E}" type="datetime1">
              <a:rPr lang="pt-BR"/>
              <a:pPr>
                <a:defRPr/>
              </a:pPr>
              <a:t>09/05/2019</a:t>
            </a:fld>
            <a:endParaRPr lang="pt-B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A4E262-433D-4E9C-A153-DEA983424DA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97046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206" y="1720216"/>
            <a:ext cx="10660709" cy="7320914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69087" y="1720220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3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20206" y="9041135"/>
            <a:ext cx="10660709" cy="29553698"/>
          </a:xfrm>
        </p:spPr>
        <p:txBody>
          <a:bodyPr/>
          <a:lstStyle>
            <a:lvl1pPr marL="0" indent="0">
              <a:buNone/>
              <a:defRPr sz="6600"/>
            </a:lvl1pPr>
            <a:lvl2pPr marL="2159927" indent="0">
              <a:buNone/>
              <a:defRPr sz="5700"/>
            </a:lvl2pPr>
            <a:lvl3pPr marL="4319854" indent="0">
              <a:buNone/>
              <a:defRPr sz="4800"/>
            </a:lvl3pPr>
            <a:lvl4pPr marL="6479782" indent="0">
              <a:buNone/>
              <a:defRPr sz="4200"/>
            </a:lvl4pPr>
            <a:lvl5pPr marL="8639709" indent="0">
              <a:buNone/>
              <a:defRPr sz="4200"/>
            </a:lvl5pPr>
            <a:lvl6pPr marL="10799636" indent="0">
              <a:buNone/>
              <a:defRPr sz="4200"/>
            </a:lvl6pPr>
            <a:lvl7pPr marL="12959563" indent="0">
              <a:buNone/>
              <a:defRPr sz="4200"/>
            </a:lvl7pPr>
            <a:lvl8pPr marL="15119489" indent="0">
              <a:buNone/>
              <a:defRPr sz="4200"/>
            </a:lvl8pPr>
            <a:lvl9pPr marL="17279415" indent="0">
              <a:buNone/>
              <a:defRPr sz="42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78C42-AE7B-4AB0-8412-C620196889A8}" type="datetime1">
              <a:rPr lang="pt-BR"/>
              <a:pPr>
                <a:defRPr/>
              </a:pPr>
              <a:t>09/05/2019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BA8900-10AE-475D-BD83-873D65321E3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92747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1420" y="30243781"/>
            <a:ext cx="19442430" cy="3570450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351420" y="3860483"/>
            <a:ext cx="19442430" cy="25923240"/>
          </a:xfrm>
        </p:spPr>
        <p:txBody>
          <a:bodyPr rtlCol="0">
            <a:normAutofit/>
          </a:bodyPr>
          <a:lstStyle>
            <a:lvl1pPr marL="0" indent="0">
              <a:buNone/>
              <a:defRPr sz="15100"/>
            </a:lvl1pPr>
            <a:lvl2pPr marL="2159927" indent="0">
              <a:buNone/>
              <a:defRPr sz="13300"/>
            </a:lvl2pPr>
            <a:lvl3pPr marL="4319854" indent="0">
              <a:buNone/>
              <a:defRPr sz="11300"/>
            </a:lvl3pPr>
            <a:lvl4pPr marL="6479782" indent="0">
              <a:buNone/>
              <a:defRPr sz="9500"/>
            </a:lvl4pPr>
            <a:lvl5pPr marL="8639709" indent="0">
              <a:buNone/>
              <a:defRPr sz="9500"/>
            </a:lvl5pPr>
            <a:lvl6pPr marL="10799636" indent="0">
              <a:buNone/>
              <a:defRPr sz="9500"/>
            </a:lvl6pPr>
            <a:lvl7pPr marL="12959563" indent="0">
              <a:buNone/>
              <a:defRPr sz="9500"/>
            </a:lvl7pPr>
            <a:lvl8pPr marL="15119489" indent="0">
              <a:buNone/>
              <a:defRPr sz="9500"/>
            </a:lvl8pPr>
            <a:lvl9pPr marL="17279415" indent="0">
              <a:buNone/>
              <a:defRPr sz="9500"/>
            </a:lvl9pPr>
          </a:lstStyle>
          <a:p>
            <a:pPr lvl="0"/>
            <a:endParaRPr lang="pt-B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1420" y="33814230"/>
            <a:ext cx="19442430" cy="5070630"/>
          </a:xfrm>
        </p:spPr>
        <p:txBody>
          <a:bodyPr/>
          <a:lstStyle>
            <a:lvl1pPr marL="0" indent="0">
              <a:buNone/>
              <a:defRPr sz="6600"/>
            </a:lvl1pPr>
            <a:lvl2pPr marL="2159927" indent="0">
              <a:buNone/>
              <a:defRPr sz="5700"/>
            </a:lvl2pPr>
            <a:lvl3pPr marL="4319854" indent="0">
              <a:buNone/>
              <a:defRPr sz="4800"/>
            </a:lvl3pPr>
            <a:lvl4pPr marL="6479782" indent="0">
              <a:buNone/>
              <a:defRPr sz="4200"/>
            </a:lvl4pPr>
            <a:lvl5pPr marL="8639709" indent="0">
              <a:buNone/>
              <a:defRPr sz="4200"/>
            </a:lvl5pPr>
            <a:lvl6pPr marL="10799636" indent="0">
              <a:buNone/>
              <a:defRPr sz="4200"/>
            </a:lvl6pPr>
            <a:lvl7pPr marL="12959563" indent="0">
              <a:buNone/>
              <a:defRPr sz="4200"/>
            </a:lvl7pPr>
            <a:lvl8pPr marL="15119489" indent="0">
              <a:buNone/>
              <a:defRPr sz="4200"/>
            </a:lvl8pPr>
            <a:lvl9pPr marL="17279415" indent="0">
              <a:buNone/>
              <a:defRPr sz="42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D442F-94AB-42EC-9132-1AA1789696CF}" type="datetime1">
              <a:rPr lang="pt-BR"/>
              <a:pPr>
                <a:defRPr/>
              </a:pPr>
              <a:t>09/05/2019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D34671-3AC4-42B7-8E18-69DAA3532E2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66482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434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619250" y="1728788"/>
            <a:ext cx="29165550" cy="720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1985" tIns="215993" rIns="431985" bIns="21599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Click to edit Master title style</a:t>
            </a:r>
            <a:endParaRPr lang="pt-BR" altLang="pt-BR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619250" y="10080625"/>
            <a:ext cx="29165550" cy="2851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1985" tIns="215993" rIns="431985" bIns="2159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Click to edit Master text styles</a:t>
            </a:r>
          </a:p>
          <a:p>
            <a:pPr lvl="1"/>
            <a:r>
              <a:rPr lang="en-US" altLang="pt-BR"/>
              <a:t>Second level</a:t>
            </a:r>
          </a:p>
          <a:p>
            <a:pPr lvl="2"/>
            <a:r>
              <a:rPr lang="en-US" altLang="pt-BR"/>
              <a:t>Third level</a:t>
            </a:r>
          </a:p>
          <a:p>
            <a:pPr lvl="3"/>
            <a:r>
              <a:rPr lang="en-US" altLang="pt-BR"/>
              <a:t>Fourth level</a:t>
            </a:r>
          </a:p>
          <a:p>
            <a:pPr lvl="4"/>
            <a:r>
              <a:rPr lang="en-US" altLang="pt-BR"/>
              <a:t>Fifth level</a:t>
            </a:r>
            <a:endParaRPr lang="pt-BR" alt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19250" y="40046275"/>
            <a:ext cx="7561263" cy="2298700"/>
          </a:xfrm>
          <a:prstGeom prst="rect">
            <a:avLst/>
          </a:prstGeom>
        </p:spPr>
        <p:txBody>
          <a:bodyPr vert="horz" wrap="square" lIns="431985" tIns="215993" rIns="431985" bIns="215993" numCol="1" anchor="ctr" anchorCtr="0" compatLnSpc="1">
            <a:prstTxWarp prst="textNoShape">
              <a:avLst/>
            </a:prstTxWarp>
          </a:bodyPr>
          <a:lstStyle>
            <a:lvl1pPr defTabSz="2153558">
              <a:defRPr sz="5700">
                <a:solidFill>
                  <a:srgbClr val="898989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39A69734-DDB2-4D3D-A52A-700DACF03FD4}" type="datetime1">
              <a:rPr lang="pt-BR"/>
              <a:pPr>
                <a:defRPr/>
              </a:pPr>
              <a:t>09/05/2019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71225" y="40046275"/>
            <a:ext cx="10261600" cy="2298700"/>
          </a:xfrm>
          <a:prstGeom prst="rect">
            <a:avLst/>
          </a:prstGeom>
        </p:spPr>
        <p:txBody>
          <a:bodyPr vert="horz" wrap="square" lIns="431985" tIns="215993" rIns="431985" bIns="215993" numCol="1" anchor="ctr" anchorCtr="0" compatLnSpc="1">
            <a:prstTxWarp prst="textNoShape">
              <a:avLst/>
            </a:prstTxWarp>
          </a:bodyPr>
          <a:lstStyle>
            <a:lvl1pPr algn="ctr">
              <a:defRPr sz="5700">
                <a:solidFill>
                  <a:srgbClr val="898989"/>
                </a:solidFill>
                <a:latin typeface="Verdana" panose="020B0604030504040204" pitchFamily="34" charset="0"/>
              </a:defRPr>
            </a:lvl1pPr>
          </a:lstStyle>
          <a:p>
            <a:endParaRPr lang="pt-BR" alt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23538" y="40046275"/>
            <a:ext cx="7561262" cy="2298700"/>
          </a:xfrm>
          <a:prstGeom prst="rect">
            <a:avLst/>
          </a:prstGeom>
        </p:spPr>
        <p:txBody>
          <a:bodyPr vert="horz" wrap="square" lIns="431985" tIns="215993" rIns="431985" bIns="215993" numCol="1" anchor="ctr" anchorCtr="0" compatLnSpc="1">
            <a:prstTxWarp prst="textNoShape">
              <a:avLst/>
            </a:prstTxWarp>
          </a:bodyPr>
          <a:lstStyle>
            <a:lvl1pPr algn="r">
              <a:defRPr sz="5700">
                <a:solidFill>
                  <a:srgbClr val="898989"/>
                </a:solidFill>
                <a:latin typeface="Verdana" panose="020B0604030504040204" pitchFamily="34" charset="0"/>
              </a:defRPr>
            </a:lvl1pPr>
          </a:lstStyle>
          <a:p>
            <a:fld id="{BBE4E904-3D93-4E02-921A-BBF890DE0033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52650" rtl="0" eaLnBrk="0" fontAlgn="base" hangingPunct="0">
        <a:spcBef>
          <a:spcPct val="0"/>
        </a:spcBef>
        <a:spcAft>
          <a:spcPct val="0"/>
        </a:spcAft>
        <a:defRPr sz="20900" kern="1200">
          <a:solidFill>
            <a:schemeClr val="tx1"/>
          </a:solidFill>
          <a:latin typeface="+mj-lt"/>
          <a:ea typeface="Geneva" charset="-128"/>
          <a:cs typeface="Geneva"/>
        </a:defRPr>
      </a:lvl1pPr>
      <a:lvl2pPr algn="ctr" defTabSz="2152650" rtl="0" eaLnBrk="0" fontAlgn="base" hangingPunct="0">
        <a:spcBef>
          <a:spcPct val="0"/>
        </a:spcBef>
        <a:spcAft>
          <a:spcPct val="0"/>
        </a:spcAft>
        <a:defRPr sz="20900">
          <a:solidFill>
            <a:schemeClr val="tx1"/>
          </a:solidFill>
          <a:latin typeface="Verdana" charset="0"/>
          <a:ea typeface="Geneva" charset="-128"/>
          <a:cs typeface="Geneva"/>
        </a:defRPr>
      </a:lvl2pPr>
      <a:lvl3pPr algn="ctr" defTabSz="2152650" rtl="0" eaLnBrk="0" fontAlgn="base" hangingPunct="0">
        <a:spcBef>
          <a:spcPct val="0"/>
        </a:spcBef>
        <a:spcAft>
          <a:spcPct val="0"/>
        </a:spcAft>
        <a:defRPr sz="20900">
          <a:solidFill>
            <a:schemeClr val="tx1"/>
          </a:solidFill>
          <a:latin typeface="Verdana" charset="0"/>
          <a:ea typeface="Geneva" charset="-128"/>
          <a:cs typeface="Geneva"/>
        </a:defRPr>
      </a:lvl3pPr>
      <a:lvl4pPr algn="ctr" defTabSz="2152650" rtl="0" eaLnBrk="0" fontAlgn="base" hangingPunct="0">
        <a:spcBef>
          <a:spcPct val="0"/>
        </a:spcBef>
        <a:spcAft>
          <a:spcPct val="0"/>
        </a:spcAft>
        <a:defRPr sz="20900">
          <a:solidFill>
            <a:schemeClr val="tx1"/>
          </a:solidFill>
          <a:latin typeface="Verdana" charset="0"/>
          <a:ea typeface="Geneva" charset="-128"/>
          <a:cs typeface="Geneva"/>
        </a:defRPr>
      </a:lvl4pPr>
      <a:lvl5pPr algn="ctr" defTabSz="2152650" rtl="0" eaLnBrk="0" fontAlgn="base" hangingPunct="0">
        <a:spcBef>
          <a:spcPct val="0"/>
        </a:spcBef>
        <a:spcAft>
          <a:spcPct val="0"/>
        </a:spcAft>
        <a:defRPr sz="20900">
          <a:solidFill>
            <a:schemeClr val="tx1"/>
          </a:solidFill>
          <a:latin typeface="Verdana" charset="0"/>
          <a:ea typeface="Geneva" charset="-128"/>
          <a:cs typeface="Geneva"/>
        </a:defRPr>
      </a:lvl5pPr>
      <a:lvl6pPr marL="907113" algn="ctr" defTabSz="2157545" rtl="0" fontAlgn="base">
        <a:spcBef>
          <a:spcPct val="0"/>
        </a:spcBef>
        <a:spcAft>
          <a:spcPct val="0"/>
        </a:spcAft>
        <a:defRPr sz="20900">
          <a:solidFill>
            <a:schemeClr val="tx1"/>
          </a:solidFill>
          <a:latin typeface="Verdana" charset="0"/>
          <a:ea typeface="Geneva" charset="-128"/>
        </a:defRPr>
      </a:lvl6pPr>
      <a:lvl7pPr marL="1814227" algn="ctr" defTabSz="2157545" rtl="0" fontAlgn="base">
        <a:spcBef>
          <a:spcPct val="0"/>
        </a:spcBef>
        <a:spcAft>
          <a:spcPct val="0"/>
        </a:spcAft>
        <a:defRPr sz="20900">
          <a:solidFill>
            <a:schemeClr val="tx1"/>
          </a:solidFill>
          <a:latin typeface="Verdana" charset="0"/>
          <a:ea typeface="Geneva" charset="-128"/>
        </a:defRPr>
      </a:lvl7pPr>
      <a:lvl8pPr marL="2721340" algn="ctr" defTabSz="2157545" rtl="0" fontAlgn="base">
        <a:spcBef>
          <a:spcPct val="0"/>
        </a:spcBef>
        <a:spcAft>
          <a:spcPct val="0"/>
        </a:spcAft>
        <a:defRPr sz="20900">
          <a:solidFill>
            <a:schemeClr val="tx1"/>
          </a:solidFill>
          <a:latin typeface="Verdana" charset="0"/>
          <a:ea typeface="Geneva" charset="-128"/>
        </a:defRPr>
      </a:lvl8pPr>
      <a:lvl9pPr marL="3628452" algn="ctr" defTabSz="2157545" rtl="0" fontAlgn="base">
        <a:spcBef>
          <a:spcPct val="0"/>
        </a:spcBef>
        <a:spcAft>
          <a:spcPct val="0"/>
        </a:spcAft>
        <a:defRPr sz="20900">
          <a:solidFill>
            <a:schemeClr val="tx1"/>
          </a:solidFill>
          <a:latin typeface="Verdana" charset="0"/>
          <a:ea typeface="Geneva" charset="-128"/>
        </a:defRPr>
      </a:lvl9pPr>
    </p:titleStyle>
    <p:bodyStyle>
      <a:lvl1pPr marL="1616075" indent="-1616075" algn="l" defTabSz="21526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5100" kern="1200">
          <a:solidFill>
            <a:schemeClr val="tx1"/>
          </a:solidFill>
          <a:latin typeface="+mn-lt"/>
          <a:ea typeface="Geneva" charset="-128"/>
          <a:cs typeface="Geneva"/>
        </a:defRPr>
      </a:lvl1pPr>
      <a:lvl2pPr marL="3505200" indent="-1344613" algn="l" defTabSz="21526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3300" kern="1200">
          <a:solidFill>
            <a:schemeClr val="tx1"/>
          </a:solidFill>
          <a:latin typeface="+mn-lt"/>
          <a:ea typeface="Geneva" charset="-128"/>
          <a:cs typeface="Geneva"/>
        </a:defRPr>
      </a:lvl2pPr>
      <a:lvl3pPr marL="5395913" indent="-1073150" algn="l" defTabSz="21526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1300" kern="1200">
          <a:solidFill>
            <a:schemeClr val="tx1"/>
          </a:solidFill>
          <a:latin typeface="+mn-lt"/>
          <a:ea typeface="Geneva" charset="-128"/>
          <a:cs typeface="Geneva"/>
        </a:defRPr>
      </a:lvl3pPr>
      <a:lvl4pPr marL="7556500" indent="-1073150" algn="l" defTabSz="21526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500" kern="1200">
          <a:solidFill>
            <a:schemeClr val="tx1"/>
          </a:solidFill>
          <a:latin typeface="+mn-lt"/>
          <a:ea typeface="Geneva" charset="-128"/>
          <a:cs typeface="Geneva"/>
        </a:defRPr>
      </a:lvl4pPr>
      <a:lvl5pPr marL="9713913" indent="-1073150" algn="l" defTabSz="21526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9500" kern="1200">
          <a:solidFill>
            <a:schemeClr val="tx1"/>
          </a:solidFill>
          <a:latin typeface="+mn-lt"/>
          <a:ea typeface="Geneva" charset="-128"/>
          <a:cs typeface="Geneva"/>
        </a:defRPr>
      </a:lvl5pPr>
      <a:lvl6pPr marL="11879599" indent="-1079963" algn="l" defTabSz="2159927" rtl="0" eaLnBrk="1" latinLnBrk="0" hangingPunct="1">
        <a:spcBef>
          <a:spcPct val="20000"/>
        </a:spcBef>
        <a:buFont typeface="Arial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39526" indent="-1079963" algn="l" defTabSz="2159927" rtl="0" eaLnBrk="1" latinLnBrk="0" hangingPunct="1">
        <a:spcBef>
          <a:spcPct val="20000"/>
        </a:spcBef>
        <a:buFont typeface="Arial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199453" indent="-1079963" algn="l" defTabSz="2159927" rtl="0" eaLnBrk="1" latinLnBrk="0" hangingPunct="1">
        <a:spcBef>
          <a:spcPct val="20000"/>
        </a:spcBef>
        <a:buFont typeface="Arial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59380" indent="-1079963" algn="l" defTabSz="2159927" rtl="0" eaLnBrk="1" latinLnBrk="0" hangingPunct="1">
        <a:spcBef>
          <a:spcPct val="20000"/>
        </a:spcBef>
        <a:buFont typeface="Arial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2159927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59927" algn="l" defTabSz="2159927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19854" algn="l" defTabSz="2159927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79782" algn="l" defTabSz="2159927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39709" algn="l" defTabSz="2159927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799636" algn="l" defTabSz="2159927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59563" algn="l" defTabSz="2159927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19489" algn="l" defTabSz="2159927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79415" algn="l" defTabSz="2159927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4C3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ubtitle 2"/>
          <p:cNvSpPr txBox="1">
            <a:spLocks/>
          </p:cNvSpPr>
          <p:nvPr/>
        </p:nvSpPr>
        <p:spPr bwMode="auto">
          <a:xfrm>
            <a:off x="1709738" y="8850314"/>
            <a:ext cx="14136687" cy="7608886"/>
          </a:xfrm>
          <a:prstGeom prst="rect">
            <a:avLst/>
          </a:prstGeom>
          <a:noFill/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431985" tIns="215993" rIns="431985" bIns="215993"/>
          <a:lstStyle>
            <a:lvl1pPr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5pPr>
            <a:lvl6pPr marL="2514600" indent="-228600" defTabSz="215265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6pPr>
            <a:lvl7pPr marL="2971800" indent="-228600" defTabSz="215265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7pPr>
            <a:lvl8pPr marL="3429000" indent="-228600" defTabSz="215265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8pPr>
            <a:lvl9pPr marL="3886200" indent="-228600" defTabSz="215265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9pPr>
          </a:lstStyle>
          <a:p>
            <a:pPr algn="just" eaLnBrk="1" hangingPunct="1"/>
            <a:r>
              <a:rPr lang="pt-BR" altLang="pt-BR" sz="4000" b="1" dirty="0">
                <a:cs typeface="Arial" panose="020B0604020202020204" pitchFamily="34" charset="0"/>
              </a:rPr>
              <a:t>INTRODUÇÃO</a:t>
            </a:r>
            <a:r>
              <a:rPr lang="pt-BR" altLang="pt-BR" sz="4000" b="1" dirty="0">
                <a:latin typeface="Calibri" panose="020F0502020204030204" pitchFamily="34" charset="0"/>
              </a:rPr>
              <a:t> </a:t>
            </a:r>
          </a:p>
          <a:p>
            <a:pPr algn="just"/>
            <a:r>
              <a:rPr lang="pt-BR" sz="4000"/>
              <a:t>A </a:t>
            </a:r>
            <a:r>
              <a:rPr lang="pt-BR" sz="4000" dirty="0"/>
              <a:t>partir dos documentos de arquivo – informação-como-coisa (</a:t>
            </a:r>
            <a:r>
              <a:rPr lang="pt-BR" sz="4000" dirty="0" err="1"/>
              <a:t>Buckland</a:t>
            </a:r>
            <a:r>
              <a:rPr lang="pt-BR" sz="4000" dirty="0"/>
              <a:t>, 1991) – que representam a materialidade da informação (</a:t>
            </a:r>
            <a:r>
              <a:rPr lang="pt-BR" sz="4000" dirty="0" err="1"/>
              <a:t>Frohmann</a:t>
            </a:r>
            <a:r>
              <a:rPr lang="pt-BR" sz="4000" dirty="0"/>
              <a:t>, 2006) e da filmografia brasileira sobre a ditadura militar, este trabalho apresenta parte da pesquisa de mestrado desenvolvida na Universidade de Brasília, pelos autores, que identificou os arquivos e gêneros de documentos empregados nos filmes brasileiros sobre a ditadura produzidos entre 1985 e 2014.</a:t>
            </a:r>
          </a:p>
          <a:p>
            <a:pPr algn="just" eaLnBrk="1" hangingPunct="1"/>
            <a:endParaRPr lang="pt-BR" altLang="pt-BR" sz="4000" dirty="0">
              <a:cs typeface="Arial" panose="020B0604020202020204" pitchFamily="34" charset="0"/>
            </a:endParaRPr>
          </a:p>
        </p:txBody>
      </p:sp>
      <p:sp>
        <p:nvSpPr>
          <p:cNvPr id="2054" name="Subtitle 2"/>
          <p:cNvSpPr txBox="1">
            <a:spLocks/>
          </p:cNvSpPr>
          <p:nvPr/>
        </p:nvSpPr>
        <p:spPr bwMode="auto">
          <a:xfrm>
            <a:off x="16289338" y="21602700"/>
            <a:ext cx="14630400" cy="6241881"/>
          </a:xfrm>
          <a:prstGeom prst="rect">
            <a:avLst/>
          </a:prstGeom>
          <a:noFill/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431985" tIns="215993" rIns="431985" bIns="215993"/>
          <a:lstStyle>
            <a:lvl1pPr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5pPr>
            <a:lvl6pPr marL="2514600" indent="-228600" defTabSz="215265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6pPr>
            <a:lvl7pPr marL="2971800" indent="-228600" defTabSz="215265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7pPr>
            <a:lvl8pPr marL="3429000" indent="-228600" defTabSz="215265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8pPr>
            <a:lvl9pPr marL="3886200" indent="-228600" defTabSz="215265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9pPr>
          </a:lstStyle>
          <a:p>
            <a:pPr algn="just" eaLnBrk="1" hangingPunct="1"/>
            <a:r>
              <a:rPr lang="pt-BR" altLang="pt-BR" sz="4200" b="1" dirty="0">
                <a:cs typeface="Arial" panose="020B0604020202020204" pitchFamily="34" charset="0"/>
              </a:rPr>
              <a:t>CONSIDERAÇÕES FINAIS</a:t>
            </a:r>
          </a:p>
          <a:p>
            <a:pPr algn="just" eaLnBrk="1" hangingPunct="1"/>
            <a:r>
              <a:rPr lang="pt-BR" sz="4000" dirty="0">
                <a:cs typeface="Arial" panose="020B0604020202020204" pitchFamily="34" charset="0"/>
              </a:rPr>
              <a:t>O uso dos documentos de arquivo de fato vem se tornando mais perceptível como é indicado na bibliografia e na análise da filmografia; entre os gêneros mais buscados nos arquivos para comporem os filmes estão os iconográficos, seguido dos filmográficos – as imagens fixas ou em movimento; os arquivos públicos são referência ao acesso de documentos sobre a ditadura militar brasileira, assim como o são os arquivos pessoais e os arquivos das empresas de mídia. </a:t>
            </a:r>
          </a:p>
          <a:p>
            <a:pPr algn="just" eaLnBrk="1" hangingPunct="1"/>
            <a:endParaRPr lang="pt-BR" altLang="pt-BR" sz="4200" b="1" dirty="0">
              <a:cs typeface="Arial" panose="020B0604020202020204" pitchFamily="34" charset="0"/>
            </a:endParaRPr>
          </a:p>
        </p:txBody>
      </p:sp>
      <p:sp>
        <p:nvSpPr>
          <p:cNvPr id="2055" name="Subtitle 2"/>
          <p:cNvSpPr txBox="1">
            <a:spLocks/>
          </p:cNvSpPr>
          <p:nvPr/>
        </p:nvSpPr>
        <p:spPr bwMode="auto">
          <a:xfrm>
            <a:off x="16289338" y="8850315"/>
            <a:ext cx="14630400" cy="12017599"/>
          </a:xfrm>
          <a:prstGeom prst="rect">
            <a:avLst/>
          </a:prstGeom>
          <a:noFill/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431985" tIns="215993" rIns="431985" bIns="215993"/>
          <a:lstStyle>
            <a:lvl1pPr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5pPr>
            <a:lvl6pPr marL="2514600" indent="-228600" defTabSz="215265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6pPr>
            <a:lvl7pPr marL="2971800" indent="-228600" defTabSz="215265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7pPr>
            <a:lvl8pPr marL="3429000" indent="-228600" defTabSz="215265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8pPr>
            <a:lvl9pPr marL="3886200" indent="-228600" defTabSz="215265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9pPr>
          </a:lstStyle>
          <a:p>
            <a:pPr algn="just" eaLnBrk="1" hangingPunct="1"/>
            <a:r>
              <a:rPr lang="pt-BR" altLang="pt-BR" sz="4200" b="1" dirty="0">
                <a:cs typeface="Arial" panose="020B0604020202020204" pitchFamily="34" charset="0"/>
              </a:rPr>
              <a:t>RESULTADOS</a:t>
            </a:r>
          </a:p>
          <a:p>
            <a:pPr algn="just" eaLnBrk="1" hangingPunct="1"/>
            <a:r>
              <a:rPr lang="pt-BR" sz="4000" dirty="0">
                <a:cs typeface="Arial" panose="020B0604020202020204" pitchFamily="34" charset="0"/>
              </a:rPr>
              <a:t>Entre os arquivos pesquisados, os 21 mais recorrentes nos créditos dos filmes foram: o Arquivo Nacional (20), a Cinemateca Brasileira (17), o Arquivo Público do Estado de São Paulo (12), Jornal do Brasil (12), O Estado de São Paulo (10), TV Cultura (10), </a:t>
            </a:r>
            <a:r>
              <a:rPr lang="pt-BR" sz="4000" dirty="0" err="1">
                <a:cs typeface="Arial" panose="020B0604020202020204" pitchFamily="34" charset="0"/>
              </a:rPr>
              <a:t>Iconographia</a:t>
            </a:r>
            <a:r>
              <a:rPr lang="pt-BR" sz="4000" dirty="0">
                <a:cs typeface="Arial" panose="020B0604020202020204" pitchFamily="34" charset="0"/>
              </a:rPr>
              <a:t> (9), Arquivo Público do Estado do Rio de Janeiro (7), Veja (7), acervos pessoais (6), Folha de São Paulo (6), Renato Tapajós (6), Silvio </a:t>
            </a:r>
            <a:r>
              <a:rPr lang="pt-BR" sz="4000" dirty="0" err="1">
                <a:cs typeface="Arial" panose="020B0604020202020204" pitchFamily="34" charset="0"/>
              </a:rPr>
              <a:t>Tendler</a:t>
            </a:r>
            <a:r>
              <a:rPr lang="pt-BR" sz="4000" dirty="0">
                <a:cs typeface="Arial" panose="020B0604020202020204" pitchFamily="34" charset="0"/>
              </a:rPr>
              <a:t> (6), Agência Estado (5), Biblioteca Nacional (5), Silvio Da-</a:t>
            </a:r>
            <a:r>
              <a:rPr lang="pt-BR" sz="4000" dirty="0" err="1">
                <a:cs typeface="Arial" panose="020B0604020202020204" pitchFamily="34" charset="0"/>
              </a:rPr>
              <a:t>Rin</a:t>
            </a:r>
            <a:r>
              <a:rPr lang="pt-BR" sz="4000" dirty="0">
                <a:cs typeface="Arial" panose="020B0604020202020204" pitchFamily="34" charset="0"/>
              </a:rPr>
              <a:t> (5), </a:t>
            </a:r>
            <a:r>
              <a:rPr lang="pt-BR" sz="4000" dirty="0" err="1">
                <a:cs typeface="Arial" panose="020B0604020202020204" pitchFamily="34" charset="0"/>
              </a:rPr>
              <a:t>Caliban</a:t>
            </a:r>
            <a:r>
              <a:rPr lang="pt-BR" sz="4000" dirty="0">
                <a:cs typeface="Arial" panose="020B0604020202020204" pitchFamily="34" charset="0"/>
              </a:rPr>
              <a:t> (5), Agência o Globo (4), Folha Press (4), Instituto Cubano </a:t>
            </a:r>
            <a:r>
              <a:rPr lang="pt-BR" sz="4000" dirty="0" err="1">
                <a:cs typeface="Arial" panose="020B0604020202020204" pitchFamily="34" charset="0"/>
              </a:rPr>
              <a:t>del</a:t>
            </a:r>
            <a:r>
              <a:rPr lang="pt-BR" sz="4000" dirty="0">
                <a:cs typeface="Arial" panose="020B0604020202020204" pitchFamily="34" charset="0"/>
              </a:rPr>
              <a:t> Arte e Industria </a:t>
            </a:r>
            <a:r>
              <a:rPr lang="pt-BR" sz="4000" dirty="0" err="1">
                <a:cs typeface="Arial" panose="020B0604020202020204" pitchFamily="34" charset="0"/>
              </a:rPr>
              <a:t>Cinematograficos</a:t>
            </a:r>
            <a:r>
              <a:rPr lang="pt-BR" sz="4000" dirty="0">
                <a:cs typeface="Arial" panose="020B0604020202020204" pitchFamily="34" charset="0"/>
              </a:rPr>
              <a:t> (ICAIC) (4) e Senado Federal (4).</a:t>
            </a:r>
          </a:p>
          <a:p>
            <a:pPr algn="just" eaLnBrk="1" hangingPunct="1"/>
            <a:r>
              <a:rPr lang="pt-BR" sz="4000" dirty="0">
                <a:cs typeface="Arial" panose="020B0604020202020204" pitchFamily="34" charset="0"/>
              </a:rPr>
              <a:t>	 Quanto aos gêneros de documentos mais utilizados, estão os iconográficos, 3 651 (39,39%); filmográficos, 3 638 (39,25%); </a:t>
            </a:r>
            <a:r>
              <a:rPr lang="pt-BR" sz="4000" dirty="0" err="1">
                <a:cs typeface="Arial" panose="020B0604020202020204" pitchFamily="34" charset="0"/>
              </a:rPr>
              <a:t>hemerográficos</a:t>
            </a:r>
            <a:r>
              <a:rPr lang="pt-BR" sz="4000" dirty="0">
                <a:cs typeface="Arial" panose="020B0604020202020204" pitchFamily="34" charset="0"/>
              </a:rPr>
              <a:t>, 1 050 (11,33%); textuais, 585 (6,31%); sonoros, 204 (2,20%); e os cartográficos, 141 (1,52%) de um total de 9 269 documentos utilizados. </a:t>
            </a:r>
            <a:endParaRPr lang="pt-BR" altLang="pt-BR" sz="4200" dirty="0">
              <a:cs typeface="Arial" panose="020B0604020202020204" pitchFamily="34" charset="0"/>
            </a:endParaRPr>
          </a:p>
        </p:txBody>
      </p:sp>
      <p:sp>
        <p:nvSpPr>
          <p:cNvPr id="26" name="Subtitle 2"/>
          <p:cNvSpPr txBox="1">
            <a:spLocks/>
          </p:cNvSpPr>
          <p:nvPr/>
        </p:nvSpPr>
        <p:spPr bwMode="auto">
          <a:xfrm>
            <a:off x="1709735" y="16949057"/>
            <a:ext cx="14136687" cy="18190147"/>
          </a:xfrm>
          <a:prstGeom prst="rect">
            <a:avLst/>
          </a:prstGeom>
          <a:noFill/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431985" tIns="215993" rIns="431985" bIns="215993"/>
          <a:lstStyle>
            <a:lvl1pPr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5pPr>
            <a:lvl6pPr marL="2514600" indent="-228600" defTabSz="215265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6pPr>
            <a:lvl7pPr marL="2971800" indent="-228600" defTabSz="215265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7pPr>
            <a:lvl8pPr marL="3429000" indent="-228600" defTabSz="215265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8pPr>
            <a:lvl9pPr marL="3886200" indent="-228600" defTabSz="215265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9pPr>
          </a:lstStyle>
          <a:p>
            <a:pPr algn="just" eaLnBrk="1" hangingPunct="1"/>
            <a:r>
              <a:rPr lang="pt-BR" altLang="pt-BR" sz="4000" b="1" dirty="0">
                <a:cs typeface="Arial" panose="020B0604020202020204" pitchFamily="34" charset="0"/>
              </a:rPr>
              <a:t>REFERENCIAL TEÓRICO</a:t>
            </a:r>
          </a:p>
          <a:p>
            <a:pPr algn="just" eaLnBrk="1" hangingPunct="1"/>
            <a:r>
              <a:rPr lang="pt-BR" altLang="pt-BR" sz="4000" dirty="0">
                <a:cs typeface="Arial" panose="020B0604020202020204" pitchFamily="34" charset="0"/>
              </a:rPr>
              <a:t>Documentos de arquivo têm sido cada vez mais utilizados na construção de narrativas cinematográficas, mais do que em qualquer outra época (Martinez &amp; Silva, 2012; Mello, 2012; </a:t>
            </a:r>
            <a:r>
              <a:rPr lang="pt-BR" altLang="pt-BR" sz="4000" dirty="0" err="1">
                <a:cs typeface="Arial" panose="020B0604020202020204" pitchFamily="34" charset="0"/>
              </a:rPr>
              <a:t>Penkala</a:t>
            </a:r>
            <a:r>
              <a:rPr lang="pt-BR" altLang="pt-BR" sz="4000" dirty="0">
                <a:cs typeface="Arial" panose="020B0604020202020204" pitchFamily="34" charset="0"/>
              </a:rPr>
              <a:t>, 2012). Este uso, principalmente dos iconográficos, pelo cinema na construção de narrativas fílmicas se dá em documentários e, também, em ficções (</a:t>
            </a:r>
            <a:r>
              <a:rPr lang="pt-BR" altLang="pt-BR" sz="4000" dirty="0" err="1">
                <a:cs typeface="Arial" panose="020B0604020202020204" pitchFamily="34" charset="0"/>
              </a:rPr>
              <a:t>Bizello</a:t>
            </a:r>
            <a:r>
              <a:rPr lang="pt-BR" altLang="pt-BR" sz="4000" dirty="0">
                <a:cs typeface="Arial" panose="020B0604020202020204" pitchFamily="34" charset="0"/>
              </a:rPr>
              <a:t>, 2011), ou seja, o uso do documento de arquivo para o processo de criação da arte, conforme </a:t>
            </a:r>
            <a:r>
              <a:rPr lang="pt-BR" altLang="pt-BR" sz="4000" dirty="0" err="1">
                <a:cs typeface="Arial" panose="020B0604020202020204" pitchFamily="34" charset="0"/>
              </a:rPr>
              <a:t>Lemay</a:t>
            </a:r>
            <a:r>
              <a:rPr lang="pt-BR" altLang="pt-BR" sz="4000" dirty="0">
                <a:cs typeface="Arial" panose="020B0604020202020204" pitchFamily="34" charset="0"/>
              </a:rPr>
              <a:t> (2016) e </a:t>
            </a:r>
            <a:r>
              <a:rPr lang="pt-BR" altLang="pt-BR" sz="4000" dirty="0" err="1">
                <a:cs typeface="Arial" panose="020B0604020202020204" pitchFamily="34" charset="0"/>
              </a:rPr>
              <a:t>Laccombe</a:t>
            </a:r>
            <a:r>
              <a:rPr lang="pt-BR" altLang="pt-BR" sz="4000" dirty="0">
                <a:cs typeface="Arial" panose="020B0604020202020204" pitchFamily="34" charset="0"/>
              </a:rPr>
              <a:t> (2016).</a:t>
            </a:r>
          </a:p>
          <a:p>
            <a:pPr algn="just" eaLnBrk="1" hangingPunct="1"/>
            <a:r>
              <a:rPr lang="pt-BR" altLang="pt-BR" sz="4000" dirty="0">
                <a:cs typeface="Arial" panose="020B0604020202020204" pitchFamily="34" charset="0"/>
              </a:rPr>
              <a:t>Ao indagar sobre as memórias da ditadura militar brasileira e considerar a afirmação </a:t>
            </a:r>
            <a:r>
              <a:rPr lang="pt-BR" altLang="pt-BR" sz="4000" dirty="0" err="1">
                <a:cs typeface="Arial" panose="020B0604020202020204" pitchFamily="34" charset="0"/>
              </a:rPr>
              <a:t>Pollak</a:t>
            </a:r>
            <a:r>
              <a:rPr lang="pt-BR" altLang="pt-BR" sz="4000" dirty="0">
                <a:cs typeface="Arial" panose="020B0604020202020204" pitchFamily="34" charset="0"/>
              </a:rPr>
              <a:t>  (1998) que o filme é o melhor objeto de memória para captar lembranças, este trabalho coaduna com Helena </a:t>
            </a:r>
            <a:r>
              <a:rPr lang="pt-BR" altLang="pt-BR" sz="4000" dirty="0" err="1">
                <a:cs typeface="Arial" panose="020B0604020202020204" pitchFamily="34" charset="0"/>
              </a:rPr>
              <a:t>Stigger</a:t>
            </a:r>
            <a:r>
              <a:rPr lang="pt-BR" altLang="pt-BR" sz="4000" dirty="0">
                <a:cs typeface="Arial" panose="020B0604020202020204" pitchFamily="34" charset="0"/>
              </a:rPr>
              <a:t> e Carlos </a:t>
            </a:r>
            <a:r>
              <a:rPr lang="pt-BR" altLang="pt-BR" sz="4000" dirty="0" err="1">
                <a:cs typeface="Arial" panose="020B0604020202020204" pitchFamily="34" charset="0"/>
              </a:rPr>
              <a:t>Gerbase</a:t>
            </a:r>
            <a:r>
              <a:rPr lang="pt-BR" altLang="pt-BR" sz="4000" dirty="0">
                <a:cs typeface="Arial" panose="020B0604020202020204" pitchFamily="34" charset="0"/>
              </a:rPr>
              <a:t> quando ponderam que “o cinema brasileiro está comprometido com uma nova forma de ver e de representar a ditadura militar” (</a:t>
            </a:r>
            <a:r>
              <a:rPr lang="pt-BR" altLang="pt-BR" sz="4000" dirty="0" err="1">
                <a:cs typeface="Arial" panose="020B0604020202020204" pitchFamily="34" charset="0"/>
              </a:rPr>
              <a:t>Stigger</a:t>
            </a:r>
            <a:r>
              <a:rPr lang="pt-BR" altLang="pt-BR" sz="4000" dirty="0">
                <a:cs typeface="Arial" panose="020B0604020202020204" pitchFamily="34" charset="0"/>
              </a:rPr>
              <a:t> &amp; </a:t>
            </a:r>
            <a:r>
              <a:rPr lang="pt-BR" altLang="pt-BR" sz="4000" dirty="0" err="1">
                <a:cs typeface="Arial" panose="020B0604020202020204" pitchFamily="34" charset="0"/>
              </a:rPr>
              <a:t>Gerbase</a:t>
            </a:r>
            <a:r>
              <a:rPr lang="pt-BR" altLang="pt-BR" sz="4000" dirty="0">
                <a:cs typeface="Arial" panose="020B0604020202020204" pitchFamily="34" charset="0"/>
              </a:rPr>
              <a:t>, 2012, p. 110) e que “o cinema passou a retratar claramente o governo militar.” (</a:t>
            </a:r>
            <a:r>
              <a:rPr lang="pt-BR" altLang="pt-BR" sz="4000" dirty="0" err="1">
                <a:cs typeface="Arial" panose="020B0604020202020204" pitchFamily="34" charset="0"/>
              </a:rPr>
              <a:t>Stigger</a:t>
            </a:r>
            <a:r>
              <a:rPr lang="pt-BR" altLang="pt-BR" sz="4000" dirty="0">
                <a:cs typeface="Arial" panose="020B0604020202020204" pitchFamily="34" charset="0"/>
              </a:rPr>
              <a:t> &amp; </a:t>
            </a:r>
            <a:r>
              <a:rPr lang="pt-BR" altLang="pt-BR" sz="4000" dirty="0" err="1">
                <a:cs typeface="Arial" panose="020B0604020202020204" pitchFamily="34" charset="0"/>
              </a:rPr>
              <a:t>Gerbase</a:t>
            </a:r>
            <a:r>
              <a:rPr lang="pt-BR" altLang="pt-BR" sz="4000" dirty="0">
                <a:cs typeface="Arial" panose="020B0604020202020204" pitchFamily="34" charset="0"/>
              </a:rPr>
              <a:t>, 2012, p. 110).</a:t>
            </a:r>
          </a:p>
          <a:p>
            <a:pPr algn="just" eaLnBrk="1" hangingPunct="1"/>
            <a:r>
              <a:rPr lang="pt-BR" altLang="pt-BR" sz="4000" dirty="0">
                <a:cs typeface="Arial" panose="020B0604020202020204" pitchFamily="34" charset="0"/>
              </a:rPr>
              <a:t>Teresinha Silva observa que “a memória, todavia, não se mantém sem suporte. Ela pode ser enquadrada e arquivada em lugares como as bibliotecas e os museus; guardada em monumentos – teatros, catedrais, pirâmides.” (Silva, 2006, p. 315). Concilia-se a essa afirmação a impossibilidade de dissociar a construção de memórias da materialidade da mesma (Sodré &amp; </a:t>
            </a:r>
            <a:r>
              <a:rPr lang="pt-BR" altLang="pt-BR" sz="4000" dirty="0" err="1">
                <a:cs typeface="Arial" panose="020B0604020202020204" pitchFamily="34" charset="0"/>
              </a:rPr>
              <a:t>Roncaglio</a:t>
            </a:r>
            <a:r>
              <a:rPr lang="pt-BR" altLang="pt-BR" sz="4000" dirty="0">
                <a:cs typeface="Arial" panose="020B0604020202020204" pitchFamily="34" charset="0"/>
              </a:rPr>
              <a:t>, 2016).</a:t>
            </a:r>
          </a:p>
          <a:p>
            <a:pPr algn="just" eaLnBrk="1" hangingPunct="1"/>
            <a:endParaRPr lang="pt-BR" altLang="pt-BR" sz="4000" b="1" dirty="0">
              <a:cs typeface="Arial" panose="020B0604020202020204" pitchFamily="34" charset="0"/>
            </a:endParaRPr>
          </a:p>
        </p:txBody>
      </p:sp>
      <p:sp>
        <p:nvSpPr>
          <p:cNvPr id="27" name="Subtitle 2"/>
          <p:cNvSpPr txBox="1">
            <a:spLocks/>
          </p:cNvSpPr>
          <p:nvPr/>
        </p:nvSpPr>
        <p:spPr bwMode="auto">
          <a:xfrm>
            <a:off x="1709734" y="35690792"/>
            <a:ext cx="14136687" cy="6293851"/>
          </a:xfrm>
          <a:prstGeom prst="rect">
            <a:avLst/>
          </a:prstGeom>
          <a:noFill/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431985" tIns="215993" rIns="431985" bIns="215993"/>
          <a:lstStyle>
            <a:lvl1pPr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5pPr>
            <a:lvl6pPr marL="2514600" indent="-228600" defTabSz="215265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6pPr>
            <a:lvl7pPr marL="2971800" indent="-228600" defTabSz="215265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7pPr>
            <a:lvl8pPr marL="3429000" indent="-228600" defTabSz="215265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8pPr>
            <a:lvl9pPr marL="3886200" indent="-228600" defTabSz="215265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9pPr>
          </a:lstStyle>
          <a:p>
            <a:pPr algn="just" eaLnBrk="1" hangingPunct="1"/>
            <a:r>
              <a:rPr lang="pt-BR" altLang="pt-BR" sz="4000" b="1" dirty="0">
                <a:cs typeface="Arial" panose="020B0604020202020204" pitchFamily="34" charset="0"/>
              </a:rPr>
              <a:t>MATERIAL E MÉTODOS</a:t>
            </a:r>
          </a:p>
          <a:p>
            <a:pPr algn="just" eaLnBrk="1" hangingPunct="1"/>
            <a:r>
              <a:rPr lang="pt-BR" sz="4000" dirty="0">
                <a:cs typeface="Arial" panose="020B0604020202020204" pitchFamily="34" charset="0"/>
              </a:rPr>
              <a:t>A pesquisa levantou e selecionou os filmes produzidos entre 1985 e 2014, que usaram documentos de arquivo, em narrativas sobre a ditadura. Foram identificados, a partir de um formulário de análise fílmica: os arquivos, entidades e pessoas custodiadoras creditadas nos filmes analisados, assim como os gêneros dos documentos usados. </a:t>
            </a:r>
            <a:endParaRPr lang="pt-BR" altLang="pt-BR" sz="4000" dirty="0">
              <a:cs typeface="Arial" panose="020B0604020202020204" pitchFamily="34" charset="0"/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0" y="42115871"/>
            <a:ext cx="32404050" cy="108952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pt-BR" sz="7200" b="1" dirty="0">
                <a:latin typeface="Calibri" panose="020F0502020204030204" pitchFamily="34" charset="0"/>
                <a:cs typeface="Calibri" panose="020F0502020204030204" pitchFamily="34" charset="0"/>
              </a:rPr>
              <a:t>IV ISKO </a:t>
            </a:r>
            <a:r>
              <a:rPr lang="pt-BR" sz="7200" b="1" dirty="0" err="1">
                <a:latin typeface="Calibri" panose="020F0502020204030204" pitchFamily="34" charset="0"/>
                <a:cs typeface="Calibri" panose="020F0502020204030204" pitchFamily="34" charset="0"/>
              </a:rPr>
              <a:t>España</a:t>
            </a:r>
            <a:r>
              <a:rPr lang="pt-BR" sz="7200" b="1" dirty="0">
                <a:latin typeface="Calibri" panose="020F0502020204030204" pitchFamily="34" charset="0"/>
                <a:cs typeface="Calibri" panose="020F0502020204030204" pitchFamily="34" charset="0"/>
              </a:rPr>
              <a:t> – Portugal (XIV ISKO </a:t>
            </a:r>
            <a:r>
              <a:rPr lang="pt-BR" sz="7200" b="1" dirty="0" err="1">
                <a:latin typeface="Calibri" panose="020F0502020204030204" pitchFamily="34" charset="0"/>
                <a:cs typeface="Calibri" panose="020F0502020204030204" pitchFamily="34" charset="0"/>
              </a:rPr>
              <a:t>España</a:t>
            </a:r>
            <a:r>
              <a:rPr lang="pt-BR" sz="7200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25" name="Subtitle 2"/>
          <p:cNvSpPr txBox="1">
            <a:spLocks/>
          </p:cNvSpPr>
          <p:nvPr/>
        </p:nvSpPr>
        <p:spPr bwMode="auto">
          <a:xfrm>
            <a:off x="1560224" y="5805425"/>
            <a:ext cx="29458227" cy="2845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31985" tIns="215993" rIns="431985" bIns="215993">
            <a:noAutofit/>
          </a:bodyPr>
          <a:lstStyle/>
          <a:p>
            <a:pPr algn="ctr" defTabSz="8570330">
              <a:defRPr/>
            </a:pPr>
            <a:r>
              <a:rPr lang="pt-BR" sz="4000" b="1" dirty="0">
                <a:cs typeface="Arial" panose="020B0604020202020204" pitchFamily="34" charset="0"/>
              </a:rPr>
              <a:t>Rafael Augusto Mendes Rosa – rafamendes89@gmail..com</a:t>
            </a:r>
          </a:p>
          <a:p>
            <a:pPr algn="ctr" defTabSz="8570330">
              <a:defRPr/>
            </a:pPr>
            <a:r>
              <a:rPr lang="pt-BR" sz="4000" b="1" dirty="0" err="1">
                <a:cs typeface="Arial" panose="020B0604020202020204" pitchFamily="34" charset="0"/>
              </a:rPr>
              <a:t>Georgete</a:t>
            </a:r>
            <a:r>
              <a:rPr lang="pt-BR" sz="4000" b="1" dirty="0">
                <a:cs typeface="Arial" panose="020B0604020202020204" pitchFamily="34" charset="0"/>
              </a:rPr>
              <a:t> </a:t>
            </a:r>
            <a:r>
              <a:rPr lang="pt-BR" sz="4000" b="1" dirty="0" err="1">
                <a:cs typeface="Arial" panose="020B0604020202020204" pitchFamily="34" charset="0"/>
              </a:rPr>
              <a:t>Medleg</a:t>
            </a:r>
            <a:r>
              <a:rPr lang="pt-BR" sz="4000" b="1" dirty="0">
                <a:cs typeface="Arial" panose="020B0604020202020204" pitchFamily="34" charset="0"/>
              </a:rPr>
              <a:t> Rodrigues – medleg.georgete@gmail.com</a:t>
            </a:r>
          </a:p>
          <a:p>
            <a:pPr algn="ctr" defTabSz="8570330">
              <a:defRPr/>
            </a:pPr>
            <a:r>
              <a:rPr lang="pt-BR" sz="4000" b="1" dirty="0">
                <a:cs typeface="Arial" panose="020B0604020202020204" pitchFamily="34" charset="0"/>
              </a:rPr>
              <a:t>Miriam Paula Manini – mpmanini@uol.com.br</a:t>
            </a:r>
          </a:p>
          <a:p>
            <a:pPr algn="ctr" defTabSz="8570330">
              <a:defRPr/>
            </a:pPr>
            <a:r>
              <a:rPr lang="pt-BR" sz="4000" b="1" dirty="0">
                <a:cs typeface="Arial" panose="020B0604020202020204" pitchFamily="34" charset="0"/>
              </a:rPr>
              <a:t>Universidade de Brasília</a:t>
            </a:r>
          </a:p>
          <a:p>
            <a:pPr algn="ctr" defTabSz="8570330">
              <a:defRPr/>
            </a:pPr>
            <a:endParaRPr lang="pt-BR" sz="4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87312" y="4102105"/>
            <a:ext cx="32404050" cy="1812132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pt-BR" sz="6000" b="1" dirty="0">
                <a:solidFill>
                  <a:srgbClr val="00000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Documentos de arquivo na filmografia brasileira sobre a ditadura militar.</a:t>
            </a:r>
            <a:endParaRPr lang="pt-BR" sz="2800" dirty="0">
              <a:solidFill>
                <a:srgbClr val="00000A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BACCE7C9-5F61-4B2B-8753-E9DF99FF2A65}"/>
              </a:ext>
            </a:extLst>
          </p:cNvPr>
          <p:cNvSpPr txBox="1">
            <a:spLocks/>
          </p:cNvSpPr>
          <p:nvPr/>
        </p:nvSpPr>
        <p:spPr bwMode="auto">
          <a:xfrm>
            <a:off x="16289337" y="28186242"/>
            <a:ext cx="14579600" cy="13798401"/>
          </a:xfrm>
          <a:prstGeom prst="rect">
            <a:avLst/>
          </a:prstGeom>
          <a:noFill/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431985" tIns="215993" rIns="431985" bIns="215993"/>
          <a:lstStyle>
            <a:lvl1pPr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5pPr>
            <a:lvl6pPr marL="2514600" indent="-228600" defTabSz="215265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6pPr>
            <a:lvl7pPr marL="2971800" indent="-228600" defTabSz="215265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7pPr>
            <a:lvl8pPr marL="3429000" indent="-228600" defTabSz="215265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8pPr>
            <a:lvl9pPr marL="3886200" indent="-228600" defTabSz="215265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Geneva"/>
                <a:cs typeface="Geneva"/>
              </a:defRPr>
            </a:lvl9pPr>
          </a:lstStyle>
          <a:p>
            <a:pPr algn="just" eaLnBrk="1" hangingPunct="1"/>
            <a:r>
              <a:rPr lang="pt-BR" altLang="pt-BR" sz="4200" b="1" dirty="0">
                <a:cs typeface="Arial" panose="020B0604020202020204" pitchFamily="34" charset="0"/>
              </a:rPr>
              <a:t>REFERÊNCIAS (Amostra)</a:t>
            </a:r>
          </a:p>
          <a:p>
            <a:r>
              <a:rPr lang="pt-BR" sz="3000" dirty="0" err="1"/>
              <a:t>Buckland</a:t>
            </a:r>
            <a:r>
              <a:rPr lang="pt-BR" sz="3000" dirty="0"/>
              <a:t>, M. K. </a:t>
            </a:r>
            <a:r>
              <a:rPr lang="pt-BR" sz="3000" dirty="0" err="1"/>
              <a:t>Information</a:t>
            </a:r>
            <a:r>
              <a:rPr lang="pt-BR" sz="3000" dirty="0"/>
              <a:t> as </a:t>
            </a:r>
            <a:r>
              <a:rPr lang="pt-BR" sz="3000" dirty="0" err="1"/>
              <a:t>thing</a:t>
            </a:r>
            <a:r>
              <a:rPr lang="pt-BR" sz="3000" dirty="0"/>
              <a:t>. </a:t>
            </a:r>
            <a:r>
              <a:rPr lang="pt-BR" sz="3000" i="1" dirty="0" err="1"/>
              <a:t>Journal</a:t>
            </a:r>
            <a:r>
              <a:rPr lang="pt-BR" sz="3000" i="1" dirty="0"/>
              <a:t> </a:t>
            </a:r>
            <a:r>
              <a:rPr lang="pt-BR" sz="3000" i="1" dirty="0" err="1"/>
              <a:t>of</a:t>
            </a:r>
            <a:r>
              <a:rPr lang="pt-BR" sz="3000" i="1" dirty="0"/>
              <a:t> </a:t>
            </a:r>
            <a:r>
              <a:rPr lang="pt-BR" sz="3000" i="1" dirty="0" err="1"/>
              <a:t>the</a:t>
            </a:r>
            <a:r>
              <a:rPr lang="pt-BR" sz="3000" i="1" dirty="0"/>
              <a:t> American Society for 	</a:t>
            </a:r>
            <a:r>
              <a:rPr lang="pt-BR" sz="3000" i="1" dirty="0" err="1"/>
              <a:t>Information</a:t>
            </a:r>
            <a:r>
              <a:rPr lang="pt-BR" sz="3000" i="1" dirty="0"/>
              <a:t> 	Science</a:t>
            </a:r>
            <a:r>
              <a:rPr lang="pt-BR" sz="3000" dirty="0"/>
              <a:t>, v. 	45, n. 5, p. 351-360, 1991.</a:t>
            </a:r>
          </a:p>
          <a:p>
            <a:pPr algn="just" eaLnBrk="1" hangingPunct="1"/>
            <a:r>
              <a:rPr lang="pt-BR" sz="3000" dirty="0" err="1"/>
              <a:t>Frohmann</a:t>
            </a:r>
            <a:r>
              <a:rPr lang="pt-BR" sz="3000" dirty="0"/>
              <a:t>, B. O caráter social, material e público da informação. In: 	Encontro Nacional de 	Pesquisa em Ciência da 	Informação, 7., 	19 a 22 nov. 2006, Marília. </a:t>
            </a:r>
            <a:r>
              <a:rPr lang="pt-BR" sz="3000" i="1" dirty="0"/>
              <a:t>Anais</a:t>
            </a:r>
            <a:r>
              <a:rPr lang="pt-BR" sz="3000" dirty="0"/>
              <a:t>... Marília: ANCIB; UNESP, 2006.</a:t>
            </a:r>
          </a:p>
          <a:p>
            <a:r>
              <a:rPr lang="pt-BR" sz="3000" dirty="0"/>
              <a:t>Martinez, M., Silva, P. C. Imagens de arquivo e narrativas 	contemporâneas 	em Hemingway &amp; </a:t>
            </a:r>
            <a:r>
              <a:rPr lang="pt-BR" sz="3000" dirty="0" err="1"/>
              <a:t>Gellhorn</a:t>
            </a:r>
            <a:r>
              <a:rPr lang="pt-BR" sz="3000" dirty="0"/>
              <a:t>: quando o real e a ilusão se fundem. 	</a:t>
            </a:r>
            <a:r>
              <a:rPr lang="pt-BR" sz="3000" i="1" dirty="0"/>
              <a:t>DOC On-line</a:t>
            </a:r>
            <a:r>
              <a:rPr lang="pt-BR" sz="3000" dirty="0"/>
              <a:t>: Revista Digital de Cinema Documentário, n. 13, 	p. 	172-	207, 2012.</a:t>
            </a:r>
          </a:p>
          <a:p>
            <a:r>
              <a:rPr lang="pt-BR" sz="3000" dirty="0"/>
              <a:t>Mello, J. G. A apropriação de imagens de arquivo na obra de 	</a:t>
            </a:r>
            <a:r>
              <a:rPr lang="pt-BR" sz="3000" dirty="0" err="1"/>
              <a:t>Harun</a:t>
            </a:r>
            <a:r>
              <a:rPr lang="pt-BR" sz="3000" dirty="0"/>
              <a:t> </a:t>
            </a:r>
            <a:r>
              <a:rPr lang="pt-BR" sz="3000" dirty="0" err="1"/>
              <a:t>Farocki</a:t>
            </a:r>
            <a:r>
              <a:rPr lang="pt-BR" sz="3000" dirty="0"/>
              <a:t> e 	Péter </a:t>
            </a:r>
            <a:r>
              <a:rPr lang="pt-BR" sz="3000" dirty="0" err="1"/>
              <a:t>Forgács</a:t>
            </a:r>
            <a:r>
              <a:rPr lang="pt-BR" sz="3000" dirty="0"/>
              <a:t>. </a:t>
            </a:r>
            <a:r>
              <a:rPr lang="pt-BR" sz="3000" i="1" dirty="0"/>
              <a:t>DOC </a:t>
            </a:r>
            <a:r>
              <a:rPr lang="pt-BR" sz="3000" i="1" dirty="0" err="1"/>
              <a:t>On</a:t>
            </a:r>
            <a:r>
              <a:rPr lang="pt-BR" sz="3000" i="1" dirty="0"/>
              <a:t>-	</a:t>
            </a:r>
            <a:r>
              <a:rPr lang="pt-BR" sz="3000" i="1" dirty="0" err="1"/>
              <a:t>line</a:t>
            </a:r>
            <a:r>
              <a:rPr lang="pt-BR" sz="3000" dirty="0"/>
              <a:t>: Revista Digital de Cinema 	Documentário, n. 13, p. 71-88, 2012.</a:t>
            </a:r>
          </a:p>
          <a:p>
            <a:r>
              <a:rPr lang="pt-BR" sz="3000" dirty="0" err="1"/>
              <a:t>Penkala</a:t>
            </a:r>
            <a:r>
              <a:rPr lang="pt-BR" sz="3000" dirty="0"/>
              <a:t>, A. P. A imagem-objeto e a memória: uma reflexão sobre linguagem a 	partir das imagens de arquivo em documentários. </a:t>
            </a:r>
            <a:r>
              <a:rPr lang="pt-BR" sz="3000" i="1" dirty="0"/>
              <a:t>DOC On-line</a:t>
            </a:r>
            <a:r>
              <a:rPr lang="pt-BR" sz="3000" dirty="0"/>
              <a:t>: 	Revista Digital de Cinema Documentário, n. 13, p. 89-130, 2012.</a:t>
            </a:r>
          </a:p>
          <a:p>
            <a:r>
              <a:rPr lang="pt-BR" sz="3000" dirty="0" err="1"/>
              <a:t>Pollak</a:t>
            </a:r>
            <a:r>
              <a:rPr lang="pt-BR" sz="3000" dirty="0"/>
              <a:t>, M. Memória, esquecimento, silêncio. </a:t>
            </a:r>
            <a:r>
              <a:rPr lang="pt-BR" sz="3000" i="1" dirty="0"/>
              <a:t>Estudos Históricos</a:t>
            </a:r>
            <a:r>
              <a:rPr lang="pt-BR" sz="3000" dirty="0"/>
              <a:t>. Rio de Janeiro 	v. 2, n. 3, 1998, p. 3-15. </a:t>
            </a:r>
          </a:p>
          <a:p>
            <a:r>
              <a:rPr lang="pt-BR" sz="3000" dirty="0"/>
              <a:t>Silva, T. E. Livro e cinema: intertextualidade e memória. </a:t>
            </a:r>
            <a:r>
              <a:rPr lang="pt-BR" sz="3000" i="1" dirty="0"/>
              <a:t>Em Questão</a:t>
            </a:r>
            <a:r>
              <a:rPr lang="pt-BR" sz="3000" dirty="0"/>
              <a:t>, v. 12, n. 2, 	2006.</a:t>
            </a:r>
          </a:p>
          <a:p>
            <a:r>
              <a:rPr lang="pt-BR" sz="3000" dirty="0"/>
              <a:t>Sodré, C. A., </a:t>
            </a:r>
            <a:r>
              <a:rPr lang="pt-BR" sz="3000" dirty="0" err="1"/>
              <a:t>Roncaglio</a:t>
            </a:r>
            <a:r>
              <a:rPr lang="pt-BR" sz="3000" dirty="0"/>
              <a:t>, C. Arquivo, memória e verdade: a contribuição da 	organização dos acervos DOPS para a constituição da história da 	ditadura militar In: </a:t>
            </a:r>
            <a:r>
              <a:rPr lang="pt-BR" sz="3000" dirty="0" err="1"/>
              <a:t>EEncontro</a:t>
            </a:r>
            <a:r>
              <a:rPr lang="pt-BR" sz="3000" dirty="0"/>
              <a:t> Nacional de Pesquisa em Ciência da 	Informação , 17., 2016, Salvador. </a:t>
            </a:r>
            <a:r>
              <a:rPr lang="pt-BR" sz="3000" i="1" dirty="0"/>
              <a:t>Anais...</a:t>
            </a:r>
            <a:r>
              <a:rPr lang="pt-BR" sz="3000" dirty="0"/>
              <a:t> Salvador: ANCIB, 2016. </a:t>
            </a:r>
          </a:p>
          <a:p>
            <a:r>
              <a:rPr lang="pt-BR" sz="3000" dirty="0" err="1"/>
              <a:t>Stigger</a:t>
            </a:r>
            <a:r>
              <a:rPr lang="pt-BR" sz="3000" dirty="0"/>
              <a:t>, H, </a:t>
            </a:r>
            <a:r>
              <a:rPr lang="pt-BR" sz="3000" dirty="0" err="1"/>
              <a:t>Gerbase</a:t>
            </a:r>
            <a:r>
              <a:rPr lang="pt-BR" sz="3000" dirty="0"/>
              <a:t>, C. Cinema brasileiro e a experiência da ditadura militar. 	</a:t>
            </a:r>
            <a:r>
              <a:rPr lang="pt-BR" sz="3000" i="1" dirty="0"/>
              <a:t>Alceu</a:t>
            </a:r>
            <a:r>
              <a:rPr lang="pt-BR" sz="3000" dirty="0"/>
              <a:t>, v. 13, n.25, p. 110 - 122, jul./dez. 2012</a:t>
            </a:r>
          </a:p>
          <a:p>
            <a:endParaRPr lang="pt-BR" sz="3000" dirty="0"/>
          </a:p>
          <a:p>
            <a:endParaRPr lang="pt-BR" sz="3000" dirty="0"/>
          </a:p>
          <a:p>
            <a:endParaRPr lang="pt-BR" sz="4000" dirty="0"/>
          </a:p>
          <a:p>
            <a:pPr algn="just" eaLnBrk="1" hangingPunct="1"/>
            <a:endParaRPr lang="pt-BR" altLang="pt-BR" sz="4200" b="1" dirty="0">
              <a:cs typeface="Arial" panose="020B0604020202020204" pitchFamily="34" charset="0"/>
            </a:endParaRPr>
          </a:p>
        </p:txBody>
      </p:sp>
      <p:pic>
        <p:nvPicPr>
          <p:cNvPr id="1026" name="Picture 2" descr="InÃ­cio">
            <a:extLst>
              <a:ext uri="{FF2B5EF4-FFF2-40B4-BE49-F238E27FC236}">
                <a16:creationId xmlns:a16="http://schemas.microsoft.com/office/drawing/2014/main" id="{F18FE9AC-5D5F-468E-AAD5-3DDDE73714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380514" cy="3791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B2DC65F3-3FC9-4B13-AA2D-76145880193A}"/>
              </a:ext>
            </a:extLst>
          </p:cNvPr>
          <p:cNvSpPr txBox="1">
            <a:spLocks/>
          </p:cNvSpPr>
          <p:nvPr/>
        </p:nvSpPr>
        <p:spPr bwMode="auto">
          <a:xfrm>
            <a:off x="9826913" y="405465"/>
            <a:ext cx="21191538" cy="2124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1985" tIns="215993" rIns="431985" bIns="215993" numCol="1" anchor="ctr" anchorCtr="0" compatLnSpc="1">
            <a:prstTxWarp prst="textNoShape">
              <a:avLst/>
            </a:prstTxWarp>
          </a:bodyPr>
          <a:lstStyle>
            <a:lvl1pPr algn="ctr" defTabSz="2152650" rtl="0" eaLnBrk="0" fontAlgn="base" hangingPunct="0">
              <a:spcBef>
                <a:spcPct val="0"/>
              </a:spcBef>
              <a:spcAft>
                <a:spcPct val="0"/>
              </a:spcAft>
              <a:defRPr sz="20900" kern="1200">
                <a:solidFill>
                  <a:schemeClr val="tx1"/>
                </a:solidFill>
                <a:latin typeface="+mj-lt"/>
                <a:ea typeface="Geneva" charset="-128"/>
                <a:cs typeface="Geneva"/>
              </a:defRPr>
            </a:lvl1pPr>
            <a:lvl2pPr algn="ctr" defTabSz="2152650" rtl="0" eaLnBrk="0" fontAlgn="base" hangingPunct="0">
              <a:spcBef>
                <a:spcPct val="0"/>
              </a:spcBef>
              <a:spcAft>
                <a:spcPct val="0"/>
              </a:spcAft>
              <a:defRPr sz="20900">
                <a:solidFill>
                  <a:schemeClr val="tx1"/>
                </a:solidFill>
                <a:latin typeface="Verdana" charset="0"/>
                <a:ea typeface="Geneva" charset="-128"/>
                <a:cs typeface="Geneva"/>
              </a:defRPr>
            </a:lvl2pPr>
            <a:lvl3pPr algn="ctr" defTabSz="2152650" rtl="0" eaLnBrk="0" fontAlgn="base" hangingPunct="0">
              <a:spcBef>
                <a:spcPct val="0"/>
              </a:spcBef>
              <a:spcAft>
                <a:spcPct val="0"/>
              </a:spcAft>
              <a:defRPr sz="20900">
                <a:solidFill>
                  <a:schemeClr val="tx1"/>
                </a:solidFill>
                <a:latin typeface="Verdana" charset="0"/>
                <a:ea typeface="Geneva" charset="-128"/>
                <a:cs typeface="Geneva"/>
              </a:defRPr>
            </a:lvl3pPr>
            <a:lvl4pPr algn="ctr" defTabSz="2152650" rtl="0" eaLnBrk="0" fontAlgn="base" hangingPunct="0">
              <a:spcBef>
                <a:spcPct val="0"/>
              </a:spcBef>
              <a:spcAft>
                <a:spcPct val="0"/>
              </a:spcAft>
              <a:defRPr sz="20900">
                <a:solidFill>
                  <a:schemeClr val="tx1"/>
                </a:solidFill>
                <a:latin typeface="Verdana" charset="0"/>
                <a:ea typeface="Geneva" charset="-128"/>
                <a:cs typeface="Geneva"/>
              </a:defRPr>
            </a:lvl4pPr>
            <a:lvl5pPr algn="ctr" defTabSz="2152650" rtl="0" eaLnBrk="0" fontAlgn="base" hangingPunct="0">
              <a:spcBef>
                <a:spcPct val="0"/>
              </a:spcBef>
              <a:spcAft>
                <a:spcPct val="0"/>
              </a:spcAft>
              <a:defRPr sz="20900">
                <a:solidFill>
                  <a:schemeClr val="tx1"/>
                </a:solidFill>
                <a:latin typeface="Verdana" charset="0"/>
                <a:ea typeface="Geneva" charset="-128"/>
                <a:cs typeface="Geneva"/>
              </a:defRPr>
            </a:lvl5pPr>
            <a:lvl6pPr marL="907113" algn="ctr" defTabSz="2157545" rtl="0" fontAlgn="base">
              <a:spcBef>
                <a:spcPct val="0"/>
              </a:spcBef>
              <a:spcAft>
                <a:spcPct val="0"/>
              </a:spcAft>
              <a:defRPr sz="20900">
                <a:solidFill>
                  <a:schemeClr val="tx1"/>
                </a:solidFill>
                <a:latin typeface="Verdana" charset="0"/>
                <a:ea typeface="Geneva" charset="-128"/>
              </a:defRPr>
            </a:lvl6pPr>
            <a:lvl7pPr marL="1814227" algn="ctr" defTabSz="2157545" rtl="0" fontAlgn="base">
              <a:spcBef>
                <a:spcPct val="0"/>
              </a:spcBef>
              <a:spcAft>
                <a:spcPct val="0"/>
              </a:spcAft>
              <a:defRPr sz="20900">
                <a:solidFill>
                  <a:schemeClr val="tx1"/>
                </a:solidFill>
                <a:latin typeface="Verdana" charset="0"/>
                <a:ea typeface="Geneva" charset="-128"/>
              </a:defRPr>
            </a:lvl7pPr>
            <a:lvl8pPr marL="2721340" algn="ctr" defTabSz="2157545" rtl="0" fontAlgn="base">
              <a:spcBef>
                <a:spcPct val="0"/>
              </a:spcBef>
              <a:spcAft>
                <a:spcPct val="0"/>
              </a:spcAft>
              <a:defRPr sz="20900">
                <a:solidFill>
                  <a:schemeClr val="tx1"/>
                </a:solidFill>
                <a:latin typeface="Verdana" charset="0"/>
                <a:ea typeface="Geneva" charset="-128"/>
              </a:defRPr>
            </a:lvl8pPr>
            <a:lvl9pPr marL="3628452" algn="ctr" defTabSz="2157545" rtl="0" fontAlgn="base">
              <a:spcBef>
                <a:spcPct val="0"/>
              </a:spcBef>
              <a:spcAft>
                <a:spcPct val="0"/>
              </a:spcAft>
              <a:defRPr sz="20900">
                <a:solidFill>
                  <a:schemeClr val="tx1"/>
                </a:solidFill>
                <a:latin typeface="Verdana" charset="0"/>
                <a:ea typeface="Geneva" charset="-128"/>
              </a:defRPr>
            </a:lvl9pPr>
          </a:lstStyle>
          <a:p>
            <a:pPr defTabSz="2157545" eaLnBrk="1" hangingPunct="1">
              <a:defRPr/>
            </a:pPr>
            <a:br>
              <a:rPr lang="es-ES" sz="9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9600" dirty="0">
                <a:latin typeface="Arial" panose="020B0604020202020204" pitchFamily="34" charset="0"/>
                <a:cs typeface="Arial" panose="020B0604020202020204" pitchFamily="34" charset="0"/>
              </a:rPr>
              <a:t>IV Congreso ISKO España-Portugal (Barcelona, 11-12 Julio de 2019)</a:t>
            </a:r>
            <a:endParaRPr lang="pt-BR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4973</TotalTime>
  <Words>704</Words>
  <Application>Microsoft Office PowerPoint</Application>
  <PresentationFormat>Personalizar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Office Theme</vt:lpstr>
      <vt:lpstr>Documentos de arquivo na filmografia brasileira sobre a ditadura militar.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XVIII_ENANCIB_Template_Apresentação_Poster</dc:title>
  <dc:creator>XVIII ENANCIB</dc:creator>
  <cp:lastModifiedBy>Rafael Augusto</cp:lastModifiedBy>
  <cp:revision>48</cp:revision>
  <cp:lastPrinted>2017-10-15T15:02:27Z</cp:lastPrinted>
  <dcterms:created xsi:type="dcterms:W3CDTF">2012-09-20T19:36:03Z</dcterms:created>
  <dcterms:modified xsi:type="dcterms:W3CDTF">2019-05-09T22:29:39Z</dcterms:modified>
</cp:coreProperties>
</file>