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16"/>
  </p:notesMasterIdLst>
  <p:sldIdLst>
    <p:sldId id="256" r:id="rId2"/>
    <p:sldId id="258" r:id="rId3"/>
    <p:sldId id="272" r:id="rId4"/>
    <p:sldId id="274" r:id="rId5"/>
    <p:sldId id="273" r:id="rId6"/>
    <p:sldId id="263" r:id="rId7"/>
    <p:sldId id="264" r:id="rId8"/>
    <p:sldId id="280" r:id="rId9"/>
    <p:sldId id="276" r:id="rId10"/>
    <p:sldId id="281" r:id="rId11"/>
    <p:sldId id="277" r:id="rId12"/>
    <p:sldId id="278" r:id="rId13"/>
    <p:sldId id="279" r:id="rId14"/>
    <p:sldId id="271" r:id="rId15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238" autoAdjust="0"/>
  </p:normalViewPr>
  <p:slideViewPr>
    <p:cSldViewPr>
      <p:cViewPr>
        <p:scale>
          <a:sx n="69" d="100"/>
          <a:sy n="69" d="100"/>
        </p:scale>
        <p:origin x="-1212" y="-4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40A7A-4A3F-40DD-BB40-09026B7DB703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AF85E0-431E-4F96-B4A3-9F0F2A57A4A8}">
      <dgm:prSet phldrT="[Texto]"/>
      <dgm:spPr/>
      <dgm:t>
        <a:bodyPr/>
        <a:lstStyle/>
        <a:p>
          <a:r>
            <a:rPr lang="es-ES" dirty="0" smtClean="0"/>
            <a:t>ROL TRADICIONAL</a:t>
          </a:r>
          <a:endParaRPr lang="es-ES" dirty="0"/>
        </a:p>
      </dgm:t>
    </dgm:pt>
    <dgm:pt modelId="{81ECE8A9-CF6F-4941-8EBA-862343D28E7B}" type="parTrans" cxnId="{1BA1D7F8-80CE-446E-8712-C652457EBBD9}">
      <dgm:prSet/>
      <dgm:spPr/>
      <dgm:t>
        <a:bodyPr/>
        <a:lstStyle/>
        <a:p>
          <a:endParaRPr lang="es-ES"/>
        </a:p>
      </dgm:t>
    </dgm:pt>
    <dgm:pt modelId="{AB2C76B3-2FE5-47F3-BE28-F0B2189316BC}" type="sibTrans" cxnId="{1BA1D7F8-80CE-446E-8712-C652457EBBD9}">
      <dgm:prSet/>
      <dgm:spPr/>
      <dgm:t>
        <a:bodyPr/>
        <a:lstStyle/>
        <a:p>
          <a:endParaRPr lang="es-ES"/>
        </a:p>
      </dgm:t>
    </dgm:pt>
    <dgm:pt modelId="{83E0EB05-4919-410D-83B3-FA6372FC5CC7}">
      <dgm:prSet phldrT="[Texto]"/>
      <dgm:spPr/>
      <dgm:t>
        <a:bodyPr/>
        <a:lstStyle/>
        <a:p>
          <a:r>
            <a:rPr lang="es-ES" dirty="0" smtClean="0"/>
            <a:t>NUEVO ROL</a:t>
          </a:r>
          <a:endParaRPr lang="es-ES" dirty="0"/>
        </a:p>
      </dgm:t>
    </dgm:pt>
    <dgm:pt modelId="{3C2AFDAE-9962-452C-8287-64B68C106618}" type="parTrans" cxnId="{D604EE36-52E1-4C0C-BDE2-BB03DFED737F}">
      <dgm:prSet/>
      <dgm:spPr/>
      <dgm:t>
        <a:bodyPr/>
        <a:lstStyle/>
        <a:p>
          <a:endParaRPr lang="es-ES"/>
        </a:p>
      </dgm:t>
    </dgm:pt>
    <dgm:pt modelId="{D4FD6A40-10DD-4242-89D6-74F8EF0072F4}" type="sibTrans" cxnId="{D604EE36-52E1-4C0C-BDE2-BB03DFED737F}">
      <dgm:prSet/>
      <dgm:spPr/>
      <dgm:t>
        <a:bodyPr/>
        <a:lstStyle/>
        <a:p>
          <a:endParaRPr lang="es-ES"/>
        </a:p>
      </dgm:t>
    </dgm:pt>
    <dgm:pt modelId="{28272A3F-3678-4484-9098-A8AECFF42A4D}">
      <dgm:prSet phldrT="[Texto]"/>
      <dgm:spPr/>
      <dgm:t>
        <a:bodyPr/>
        <a:lstStyle/>
        <a:p>
          <a:endParaRPr lang="es-ES" dirty="0"/>
        </a:p>
      </dgm:t>
    </dgm:pt>
    <dgm:pt modelId="{25F2270E-A622-4925-B606-FE48FD81E1CA}" type="parTrans" cxnId="{CA2EE36C-27E5-4EF8-B362-E68115E2197A}">
      <dgm:prSet/>
      <dgm:spPr/>
      <dgm:t>
        <a:bodyPr/>
        <a:lstStyle/>
        <a:p>
          <a:endParaRPr lang="es-ES"/>
        </a:p>
      </dgm:t>
    </dgm:pt>
    <dgm:pt modelId="{33060776-89DA-4BB3-8B63-26DEC28656DA}" type="sibTrans" cxnId="{CA2EE36C-27E5-4EF8-B362-E68115E2197A}">
      <dgm:prSet/>
      <dgm:spPr/>
      <dgm:t>
        <a:bodyPr/>
        <a:lstStyle/>
        <a:p>
          <a:endParaRPr lang="es-ES"/>
        </a:p>
      </dgm:t>
    </dgm:pt>
    <dgm:pt modelId="{F01BA58B-619C-4720-AB12-C376F75F2E8C}" type="pres">
      <dgm:prSet presAssocID="{B6540A7A-4A3F-40DD-BB40-09026B7DB703}" presName="compositeShape" presStyleCnt="0">
        <dgm:presLayoutVars>
          <dgm:chMax val="2"/>
          <dgm:dir/>
          <dgm:resizeHandles val="exact"/>
        </dgm:presLayoutVars>
      </dgm:prSet>
      <dgm:spPr/>
    </dgm:pt>
    <dgm:pt modelId="{F20B44FD-4C68-4F85-AB86-F281705734FB}" type="pres">
      <dgm:prSet presAssocID="{B6540A7A-4A3F-40DD-BB40-09026B7DB703}" presName="divider" presStyleLbl="fgShp" presStyleIdx="0" presStyleCnt="1"/>
      <dgm:spPr>
        <a:solidFill>
          <a:srgbClr val="EB9435"/>
        </a:solidFill>
        <a:ln>
          <a:solidFill>
            <a:srgbClr val="EB9435"/>
          </a:solidFill>
        </a:ln>
      </dgm:spPr>
    </dgm:pt>
    <dgm:pt modelId="{A6D8ACCB-C21C-4BA5-8056-17AB25E532C5}" type="pres">
      <dgm:prSet presAssocID="{0AAF85E0-431E-4F96-B4A3-9F0F2A57A4A8}" presName="downArrow" presStyleLbl="node1" presStyleIdx="0" presStyleCnt="2" custScaleX="206293" custLinFactNeighborX="-53574" custLinFactNeighborY="3572"/>
      <dgm:spPr/>
    </dgm:pt>
    <dgm:pt modelId="{6927AB93-1AC0-4D2C-8F87-AFC554058A60}" type="pres">
      <dgm:prSet presAssocID="{0AAF85E0-431E-4F96-B4A3-9F0F2A57A4A8}" presName="downArrowText" presStyleLbl="revTx" presStyleIdx="0" presStyleCnt="2" custLinFactNeighborX="38814" custLinFactNeighborY="76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E59C24-8D69-4FAD-983C-0622D4751D18}" type="pres">
      <dgm:prSet presAssocID="{83E0EB05-4919-410D-83B3-FA6372FC5CC7}" presName="upArrow" presStyleLbl="node1" presStyleIdx="1" presStyleCnt="2" custScaleX="212524"/>
      <dgm:spPr/>
    </dgm:pt>
    <dgm:pt modelId="{A37AB700-2D70-45C3-B071-F049B912B067}" type="pres">
      <dgm:prSet presAssocID="{83E0EB05-4919-410D-83B3-FA6372FC5CC7}" presName="upArrowText" presStyleLbl="revTx" presStyleIdx="1" presStyleCnt="2" custLinFactNeighborX="-32272" custLinFactNeighborY="50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A1D7F8-80CE-446E-8712-C652457EBBD9}" srcId="{B6540A7A-4A3F-40DD-BB40-09026B7DB703}" destId="{0AAF85E0-431E-4F96-B4A3-9F0F2A57A4A8}" srcOrd="0" destOrd="0" parTransId="{81ECE8A9-CF6F-4941-8EBA-862343D28E7B}" sibTransId="{AB2C76B3-2FE5-47F3-BE28-F0B2189316BC}"/>
    <dgm:cxn modelId="{CA2EE36C-27E5-4EF8-B362-E68115E2197A}" srcId="{B6540A7A-4A3F-40DD-BB40-09026B7DB703}" destId="{28272A3F-3678-4484-9098-A8AECFF42A4D}" srcOrd="2" destOrd="0" parTransId="{25F2270E-A622-4925-B606-FE48FD81E1CA}" sibTransId="{33060776-89DA-4BB3-8B63-26DEC28656DA}"/>
    <dgm:cxn modelId="{D604EE36-52E1-4C0C-BDE2-BB03DFED737F}" srcId="{B6540A7A-4A3F-40DD-BB40-09026B7DB703}" destId="{83E0EB05-4919-410D-83B3-FA6372FC5CC7}" srcOrd="1" destOrd="0" parTransId="{3C2AFDAE-9962-452C-8287-64B68C106618}" sibTransId="{D4FD6A40-10DD-4242-89D6-74F8EF0072F4}"/>
    <dgm:cxn modelId="{B05FAFF6-801D-4CB9-BA9F-3DBBC8DA149F}" type="presOf" srcId="{83E0EB05-4919-410D-83B3-FA6372FC5CC7}" destId="{A37AB700-2D70-45C3-B071-F049B912B067}" srcOrd="0" destOrd="0" presId="urn:microsoft.com/office/officeart/2005/8/layout/arrow3"/>
    <dgm:cxn modelId="{43FF9D1F-4552-46BF-979F-267626F7AE25}" type="presOf" srcId="{B6540A7A-4A3F-40DD-BB40-09026B7DB703}" destId="{F01BA58B-619C-4720-AB12-C376F75F2E8C}" srcOrd="0" destOrd="0" presId="urn:microsoft.com/office/officeart/2005/8/layout/arrow3"/>
    <dgm:cxn modelId="{C2E38FDD-5E6F-4848-A303-1925580FFA44}" type="presOf" srcId="{0AAF85E0-431E-4F96-B4A3-9F0F2A57A4A8}" destId="{6927AB93-1AC0-4D2C-8F87-AFC554058A60}" srcOrd="0" destOrd="0" presId="urn:microsoft.com/office/officeart/2005/8/layout/arrow3"/>
    <dgm:cxn modelId="{57781177-CD3C-40ED-BAF7-6FF8B4D63320}" type="presParOf" srcId="{F01BA58B-619C-4720-AB12-C376F75F2E8C}" destId="{F20B44FD-4C68-4F85-AB86-F281705734FB}" srcOrd="0" destOrd="0" presId="urn:microsoft.com/office/officeart/2005/8/layout/arrow3"/>
    <dgm:cxn modelId="{25F9249B-A176-4AF1-BD3B-CDD47D58706A}" type="presParOf" srcId="{F01BA58B-619C-4720-AB12-C376F75F2E8C}" destId="{A6D8ACCB-C21C-4BA5-8056-17AB25E532C5}" srcOrd="1" destOrd="0" presId="urn:microsoft.com/office/officeart/2005/8/layout/arrow3"/>
    <dgm:cxn modelId="{31B33EBB-ECD2-49A3-9B8F-3CC43F135F42}" type="presParOf" srcId="{F01BA58B-619C-4720-AB12-C376F75F2E8C}" destId="{6927AB93-1AC0-4D2C-8F87-AFC554058A60}" srcOrd="2" destOrd="0" presId="urn:microsoft.com/office/officeart/2005/8/layout/arrow3"/>
    <dgm:cxn modelId="{1F9FCFF7-F3E4-41DC-8F84-88C33943EE2F}" type="presParOf" srcId="{F01BA58B-619C-4720-AB12-C376F75F2E8C}" destId="{A4E59C24-8D69-4FAD-983C-0622D4751D18}" srcOrd="3" destOrd="0" presId="urn:microsoft.com/office/officeart/2005/8/layout/arrow3"/>
    <dgm:cxn modelId="{35528877-B849-4F1A-82E0-711249C1F056}" type="presParOf" srcId="{F01BA58B-619C-4720-AB12-C376F75F2E8C}" destId="{A37AB700-2D70-45C3-B071-F049B912B06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B44FD-4C68-4F85-AB86-F281705734FB}">
      <dsp:nvSpPr>
        <dsp:cNvPr id="0" name=""/>
        <dsp:cNvSpPr/>
      </dsp:nvSpPr>
      <dsp:spPr>
        <a:xfrm rot="21300000">
          <a:off x="23644" y="1801685"/>
          <a:ext cx="7657567" cy="876907"/>
        </a:xfrm>
        <a:prstGeom prst="mathMinus">
          <a:avLst/>
        </a:prstGeom>
        <a:solidFill>
          <a:srgbClr val="EB9435"/>
        </a:solidFill>
        <a:ln w="55000" cap="flat" cmpd="thickThin" algn="ctr">
          <a:solidFill>
            <a:srgbClr val="EB94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8ACCB-C21C-4BA5-8056-17AB25E532C5}">
      <dsp:nvSpPr>
        <dsp:cNvPr id="0" name=""/>
        <dsp:cNvSpPr/>
      </dsp:nvSpPr>
      <dsp:spPr>
        <a:xfrm>
          <a:off x="-303875" y="288028"/>
          <a:ext cx="4768373" cy="179211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7AB93-1AC0-4D2C-8F87-AFC554058A60}">
      <dsp:nvSpPr>
        <dsp:cNvPr id="0" name=""/>
        <dsp:cNvSpPr/>
      </dsp:nvSpPr>
      <dsp:spPr>
        <a:xfrm>
          <a:off x="5040553" y="144007"/>
          <a:ext cx="2465553" cy="188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ROL TRADICIONAL</a:t>
          </a:r>
          <a:endParaRPr lang="es-ES" sz="2400" kern="1200" dirty="0"/>
        </a:p>
      </dsp:txBody>
      <dsp:txXfrm>
        <a:off x="5040553" y="144007"/>
        <a:ext cx="2465553" cy="1881716"/>
      </dsp:txXfrm>
    </dsp:sp>
    <dsp:sp modelId="{A4E59C24-8D69-4FAD-983C-0622D4751D18}">
      <dsp:nvSpPr>
        <dsp:cNvPr id="0" name=""/>
        <dsp:cNvSpPr/>
      </dsp:nvSpPr>
      <dsp:spPr>
        <a:xfrm>
          <a:off x="3168344" y="2464152"/>
          <a:ext cx="4912400" cy="179211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AB700-2D70-45C3-B071-F049B912B067}">
      <dsp:nvSpPr>
        <dsp:cNvPr id="0" name=""/>
        <dsp:cNvSpPr/>
      </dsp:nvSpPr>
      <dsp:spPr>
        <a:xfrm>
          <a:off x="360044" y="2598561"/>
          <a:ext cx="2465553" cy="188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NUEVO ROL</a:t>
          </a:r>
          <a:endParaRPr lang="es-ES" sz="2400" kern="1200" dirty="0"/>
        </a:p>
      </dsp:txBody>
      <dsp:txXfrm>
        <a:off x="360044" y="2598561"/>
        <a:ext cx="2465553" cy="1881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5447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fernando__lope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fernando__lope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5688384" y="5508029"/>
            <a:ext cx="3672408" cy="5945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200" i="1" dirty="0"/>
              <a:t>Carolina De Volder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400" dirty="0"/>
              <a:t>IIGG- </a:t>
            </a:r>
            <a:r>
              <a:rPr lang="es-ES" sz="2400" dirty="0" err="1"/>
              <a:t>Fsoc</a:t>
            </a:r>
            <a:r>
              <a:rPr lang="es-ES" sz="2400" dirty="0"/>
              <a:t> (UBA)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i="1" u="sng" dirty="0">
                <a:solidFill>
                  <a:schemeClr val="hlink"/>
                </a:solidFill>
                <a:hlinkClick r:id="rId3"/>
              </a:rPr>
              <a:t>c</a:t>
            </a:r>
            <a:r>
              <a:rPr lang="es-ES" sz="1800" i="1" u="sng" strike="noStrike" cap="none" dirty="0" smtClean="0">
                <a:solidFill>
                  <a:schemeClr val="hlink"/>
                </a:solidFill>
                <a:sym typeface="Arial"/>
                <a:hlinkClick r:id="rId3"/>
              </a:rPr>
              <a:t>arolina_devolder@yahoo.com.ar</a:t>
            </a:r>
            <a:endParaRPr lang="es-ES" sz="1800" i="1" u="sng" strike="noStrike" cap="none" dirty="0">
              <a:solidFill>
                <a:schemeClr val="hlink"/>
              </a:solidFill>
              <a:sym typeface="Arial"/>
              <a:hlinkClick r:id="rId3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443737" y="2555701"/>
            <a:ext cx="9648000" cy="1152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800" b="1" i="0" u="none" strike="noStrike" cap="none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Servicios editoriales científicos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ES"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88" y="269046"/>
            <a:ext cx="3309165" cy="9404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947171" y="3275780"/>
            <a:ext cx="679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4">
                    <a:lumMod val="75000"/>
                  </a:schemeClr>
                </a:solidFill>
              </a:rPr>
              <a:t>Oportunidades y desafíos para las bibliotecas de investigación</a:t>
            </a:r>
            <a:endParaRPr lang="es-E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Resultado de imagen para 50 reunion abg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55951"/>
            <a:ext cx="4099911" cy="136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0" y="277200"/>
            <a:ext cx="10080600" cy="1035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600" b="1" dirty="0" smtClean="0"/>
              <a:t>2) ¿Dónde publico?</a:t>
            </a:r>
            <a:endParaRPr lang="es-ES" sz="3600" b="1" dirty="0"/>
          </a:p>
        </p:txBody>
      </p:sp>
      <p:sp>
        <p:nvSpPr>
          <p:cNvPr id="4" name="3 Flecha izquierda"/>
          <p:cNvSpPr/>
          <p:nvPr/>
        </p:nvSpPr>
        <p:spPr>
          <a:xfrm rot="16200000">
            <a:off x="7448543" y="1856088"/>
            <a:ext cx="2087997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Alternativas propias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1" t="26973" r="34105" b="11708"/>
          <a:stretch/>
        </p:blipFill>
        <p:spPr bwMode="auto">
          <a:xfrm>
            <a:off x="757544" y="2051645"/>
            <a:ext cx="2143799" cy="24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14428" r="50000" b="15118"/>
          <a:stretch/>
        </p:blipFill>
        <p:spPr bwMode="auto">
          <a:xfrm>
            <a:off x="3948610" y="2096056"/>
            <a:ext cx="3048091" cy="287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81" y="5525285"/>
            <a:ext cx="912155" cy="1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iigg.sociales.uba.ar/wp-content/uploads/sites/49/2011/03/GeorgSimmel_Tapa-214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4" y="5538647"/>
            <a:ext cx="926842" cy="12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igg.sociales.uba.ar/wp-content/uploads/sites/49/2018/04/que-hay-de-politica-en-filosof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32" y="5525286"/>
            <a:ext cx="936104" cy="13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7544" y="165977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Documentos de Trabajo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794752" y="165977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Revistas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316676" y="497540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Libros</a:t>
            </a:r>
            <a:endParaRPr lang="es-ES" b="1" dirty="0"/>
          </a:p>
        </p:txBody>
      </p:sp>
      <p:sp>
        <p:nvSpPr>
          <p:cNvPr id="8" name="AutoShape 11" descr="Resultado de imagen para oj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3" descr="Resultado de imagen para oj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9" name="Picture 15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68" y="537488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8" t="20470" r="36353" b="12295"/>
          <a:stretch/>
        </p:blipFill>
        <p:spPr bwMode="auto">
          <a:xfrm>
            <a:off x="963674" y="4829169"/>
            <a:ext cx="982002" cy="135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614109" y="3552431"/>
            <a:ext cx="1756864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Normas</a:t>
            </a:r>
          </a:p>
          <a:p>
            <a:pPr algn="ctr"/>
            <a:r>
              <a:rPr lang="es-ES" dirty="0" smtClean="0"/>
              <a:t>Acceso Abierto</a:t>
            </a:r>
          </a:p>
          <a:p>
            <a:pPr algn="ctr"/>
            <a:r>
              <a:rPr lang="es-ES" dirty="0" smtClean="0"/>
              <a:t>Licencias CC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7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0" y="277200"/>
            <a:ext cx="10080600" cy="1035600"/>
          </a:xfrm>
          <a:prstGeom prst="rect">
            <a:avLst/>
          </a:prstGeom>
          <a:solidFill>
            <a:srgbClr val="EB9435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/>
            <a:r>
              <a:rPr lang="es-ES" sz="3200" dirty="0"/>
              <a:t>3) ¿Qué revistas son las más citadas o las que </a:t>
            </a:r>
          </a:p>
          <a:p>
            <a:pPr algn="ctr"/>
            <a:r>
              <a:rPr lang="es-ES" sz="3200" dirty="0"/>
              <a:t>tienen mayor puntaje en la evaluación?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312800"/>
            <a:ext cx="7713873" cy="534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36056" y="6566163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/>
              <a:t>Bases para la Categorización de Publicaciones Periódicas en Ciencias Sociales y Humanidades</a:t>
            </a:r>
          </a:p>
        </p:txBody>
      </p:sp>
      <p:sp>
        <p:nvSpPr>
          <p:cNvPr id="4" name="3 Flecha izquierda"/>
          <p:cNvSpPr/>
          <p:nvPr/>
        </p:nvSpPr>
        <p:spPr>
          <a:xfrm>
            <a:off x="8505713" y="2580956"/>
            <a:ext cx="1080120" cy="2160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Nivel 1</a:t>
            </a:r>
          </a:p>
          <a:p>
            <a:pPr algn="ctr"/>
            <a:r>
              <a:rPr lang="es-ES" b="1" dirty="0" smtClean="0"/>
              <a:t>Nivel 2</a:t>
            </a:r>
          </a:p>
          <a:p>
            <a:pPr algn="ctr"/>
            <a:r>
              <a:rPr lang="es-ES" b="1" dirty="0" smtClean="0"/>
              <a:t>Nivel 3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818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0" y="277199"/>
            <a:ext cx="10080600" cy="16304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endParaRPr lang="es-ES" sz="3200" dirty="0" smtClean="0"/>
          </a:p>
          <a:p>
            <a:pPr algn="ctr">
              <a:buSzPct val="25000"/>
            </a:pPr>
            <a:r>
              <a:rPr lang="es-ES" sz="3200" dirty="0" smtClean="0"/>
              <a:t>4</a:t>
            </a:r>
            <a:r>
              <a:rPr lang="es-ES" sz="3200" dirty="0"/>
              <a:t>. ¿Me conviene publicar en acceso abierto? </a:t>
            </a:r>
            <a:endParaRPr lang="es-ES" sz="3200" dirty="0" smtClean="0"/>
          </a:p>
          <a:p>
            <a:pPr algn="ctr">
              <a:buSzPct val="25000"/>
            </a:pPr>
            <a:r>
              <a:rPr lang="es-ES" sz="3200" dirty="0" smtClean="0"/>
              <a:t>¿</a:t>
            </a:r>
            <a:r>
              <a:rPr lang="es-ES" sz="3200" dirty="0"/>
              <a:t>Dónde encuentro revistas en acceso abierto </a:t>
            </a:r>
            <a:endParaRPr lang="es-ES" sz="3200" dirty="0" smtClean="0"/>
          </a:p>
          <a:p>
            <a:pPr algn="ctr">
              <a:buSzPct val="25000"/>
            </a:pPr>
            <a:r>
              <a:rPr lang="es-ES" sz="3200" dirty="0" smtClean="0"/>
              <a:t>que </a:t>
            </a:r>
            <a:r>
              <a:rPr lang="es-ES" sz="3200" dirty="0"/>
              <a:t>sean de calidad?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E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21623" r="62092" b="6217"/>
          <a:stretch/>
        </p:blipFill>
        <p:spPr bwMode="auto">
          <a:xfrm>
            <a:off x="392089" y="1992524"/>
            <a:ext cx="1951629" cy="377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9541" r="25701" b="27428"/>
          <a:stretch/>
        </p:blipFill>
        <p:spPr bwMode="auto">
          <a:xfrm>
            <a:off x="2840090" y="5068961"/>
            <a:ext cx="2627598" cy="139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JornadaAA2016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37" y="2774254"/>
            <a:ext cx="2762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64048" y="4375646"/>
            <a:ext cx="3384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Jornada “Abierto en acción</a:t>
            </a:r>
            <a:r>
              <a:rPr lang="es-ES" b="1" dirty="0" smtClean="0"/>
              <a:t>” 2016</a:t>
            </a:r>
            <a:endParaRPr lang="es-E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t="11775" r="32196" b="24440"/>
          <a:stretch/>
        </p:blipFill>
        <p:spPr bwMode="auto">
          <a:xfrm>
            <a:off x="6408464" y="2327012"/>
            <a:ext cx="2592288" cy="257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izquierda"/>
          <p:cNvSpPr/>
          <p:nvPr/>
        </p:nvSpPr>
        <p:spPr>
          <a:xfrm>
            <a:off x="8784728" y="3635821"/>
            <a:ext cx="1008112" cy="1979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izquierda"/>
          <p:cNvSpPr/>
          <p:nvPr/>
        </p:nvSpPr>
        <p:spPr>
          <a:xfrm>
            <a:off x="8784728" y="3347789"/>
            <a:ext cx="1008112" cy="1979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izquierda"/>
          <p:cNvSpPr/>
          <p:nvPr/>
        </p:nvSpPr>
        <p:spPr>
          <a:xfrm>
            <a:off x="8784728" y="4570119"/>
            <a:ext cx="1008112" cy="1979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AutoShape 8" descr="Resultado de imagen para clac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0" descr="Resultado de imagen para clacs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2" descr="Resultado de imagen para clacs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10" name="Picture 1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25" y="5525751"/>
            <a:ext cx="1238854" cy="10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redaly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0" y="5596668"/>
            <a:ext cx="2003385" cy="9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esultado de imagen para sciel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48" y="6537741"/>
            <a:ext cx="965892" cy="9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0" descr="Resultado de imagen para doaj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22" descr="Resultado de imagen para doaj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20" name="Picture 24" descr="Resultado de imagen para doaj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42" y="653067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Resultado de imagen para perse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28" y="6728953"/>
            <a:ext cx="555952" cy="5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0" y="304050"/>
            <a:ext cx="10080000" cy="10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/>
            <a:endParaRPr lang="es-ES" sz="3200" b="1" dirty="0" smtClean="0"/>
          </a:p>
          <a:p>
            <a:pPr algn="ctr"/>
            <a:r>
              <a:rPr lang="es-ES" sz="3200" dirty="0" smtClean="0"/>
              <a:t>5</a:t>
            </a:r>
            <a:r>
              <a:rPr lang="es-ES" sz="3200" strike="noStrike" dirty="0" smtClean="0">
                <a:sym typeface="Arial"/>
              </a:rPr>
              <a:t>)</a:t>
            </a:r>
            <a:r>
              <a:rPr lang="es-ES" sz="3200" dirty="0" smtClean="0"/>
              <a:t>¿Cómo </a:t>
            </a:r>
            <a:r>
              <a:rPr lang="es-ES" sz="3200" dirty="0"/>
              <a:t>difundo mi producción científica </a:t>
            </a:r>
            <a:endParaRPr lang="es-ES" sz="3200" dirty="0" smtClean="0"/>
          </a:p>
          <a:p>
            <a:pPr algn="ctr"/>
            <a:r>
              <a:rPr lang="es-ES" sz="3200" dirty="0" smtClean="0"/>
              <a:t>y académica para </a:t>
            </a:r>
            <a:r>
              <a:rPr lang="es-ES" sz="3200" dirty="0"/>
              <a:t>que tenga mayor impacto?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ES" sz="3600" b="1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11776" r="11262" b="45610"/>
          <a:stretch/>
        </p:blipFill>
        <p:spPr bwMode="auto">
          <a:xfrm>
            <a:off x="3960192" y="4777373"/>
            <a:ext cx="5485363" cy="164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23586" r="29322" b="33679"/>
          <a:stretch/>
        </p:blipFill>
        <p:spPr bwMode="auto">
          <a:xfrm>
            <a:off x="2880072" y="1710337"/>
            <a:ext cx="4647117" cy="262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22950" r="28150" b="37118"/>
          <a:stretch/>
        </p:blipFill>
        <p:spPr bwMode="auto">
          <a:xfrm>
            <a:off x="461614" y="4772888"/>
            <a:ext cx="3066529" cy="152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 descr="Resultado de imagen para academia.edu 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9" descr="Resultado de imagen para academia.edu r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13" descr="Resultado de imagen para researchga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1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504312" y="2875615"/>
            <a:ext cx="9072000" cy="103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6000" b="1"/>
              <a:t>¡¡ </a:t>
            </a:r>
            <a:r>
              <a:rPr lang="es-ES" sz="60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Muchas Gracias !!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464248" y="4776000"/>
            <a:ext cx="5112064" cy="146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algn="ctr">
              <a:buSzPct val="25000"/>
            </a:pPr>
            <a:r>
              <a:rPr lang="es-ES" sz="3200" i="1" dirty="0"/>
              <a:t>Carolina De </a:t>
            </a:r>
            <a:r>
              <a:rPr lang="es-ES" sz="3200" i="1" dirty="0" smtClean="0"/>
              <a:t>Volder</a:t>
            </a:r>
          </a:p>
          <a:p>
            <a:pPr lvl="0" algn="ctr">
              <a:buSzPct val="25000"/>
            </a:pPr>
            <a:r>
              <a:rPr lang="es-ES" sz="2400" dirty="0" smtClean="0"/>
              <a:t>IIGG- </a:t>
            </a:r>
            <a:r>
              <a:rPr lang="es-ES" sz="2400" dirty="0" err="1"/>
              <a:t>Fsoc</a:t>
            </a:r>
            <a:r>
              <a:rPr lang="es-ES" sz="2400" dirty="0"/>
              <a:t> (UBA)</a:t>
            </a:r>
          </a:p>
          <a:p>
            <a:pPr lvl="0" algn="ctr">
              <a:buSzPct val="25000"/>
            </a:pPr>
            <a:r>
              <a:rPr lang="es-ES" sz="2400" i="1" u="sng" dirty="0">
                <a:solidFill>
                  <a:schemeClr val="hlink"/>
                </a:solidFill>
                <a:hlinkClick r:id="rId3"/>
              </a:rPr>
              <a:t>carolina_devolder@yahoo.com.ar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ES" sz="3200" i="1" dirty="0"/>
          </a:p>
        </p:txBody>
      </p:sp>
      <p:pic>
        <p:nvPicPr>
          <p:cNvPr id="5" name="Picture 4" descr="Resultado de imagen para 50 reunion abg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55951"/>
            <a:ext cx="4099911" cy="136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588" y="269046"/>
            <a:ext cx="3309165" cy="94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0" y="304050"/>
            <a:ext cx="10080000" cy="10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600" b="1" strike="noStrike" dirty="0" smtClean="0">
                <a:latin typeface="Arial"/>
                <a:ea typeface="Arial"/>
                <a:cs typeface="Arial"/>
                <a:sym typeface="Arial"/>
              </a:rPr>
              <a:t>El Instituto</a:t>
            </a:r>
            <a:endParaRPr lang="es-ES" sz="3600" b="1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456" y="1547589"/>
            <a:ext cx="3309165" cy="940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791840" y="2273825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14 Áreas temáticas</a:t>
            </a:r>
          </a:p>
          <a:p>
            <a:endParaRPr lang="es-ES" sz="2800" dirty="0"/>
          </a:p>
          <a:p>
            <a:r>
              <a:rPr lang="es-ES" sz="2800" dirty="0" smtClean="0"/>
              <a:t>216 investigadores</a:t>
            </a:r>
          </a:p>
          <a:p>
            <a:r>
              <a:rPr lang="es-ES" sz="2800" dirty="0" smtClean="0"/>
              <a:t>248 becarios</a:t>
            </a:r>
          </a:p>
          <a:p>
            <a:r>
              <a:rPr lang="es-ES" sz="2800" dirty="0" smtClean="0"/>
              <a:t>144 auxiliares de investigación</a:t>
            </a:r>
          </a:p>
          <a:p>
            <a:endParaRPr lang="es-ES" sz="2800" dirty="0"/>
          </a:p>
          <a:p>
            <a:r>
              <a:rPr lang="es-ES" sz="2800" dirty="0" smtClean="0"/>
              <a:t>                     + </a:t>
            </a:r>
            <a:r>
              <a:rPr lang="es-ES" sz="2800" dirty="0" smtClean="0"/>
              <a:t>de 200 proyectos de investigación</a:t>
            </a:r>
            <a:endParaRPr lang="es-ES" sz="2800" dirty="0"/>
          </a:p>
        </p:txBody>
      </p:sp>
      <p:sp>
        <p:nvSpPr>
          <p:cNvPr id="5" name="4 Cerrar llave"/>
          <p:cNvSpPr/>
          <p:nvPr/>
        </p:nvSpPr>
        <p:spPr>
          <a:xfrm>
            <a:off x="6156436" y="3109265"/>
            <a:ext cx="360040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768504" y="3535708"/>
            <a:ext cx="194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+ de 600</a:t>
            </a:r>
            <a:endParaRPr lang="es-ES" sz="3200" dirty="0"/>
          </a:p>
        </p:txBody>
      </p:sp>
      <p:pic>
        <p:nvPicPr>
          <p:cNvPr id="3074" name="Picture 2" descr="Resultado de imagen para investig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22" y="4620368"/>
            <a:ext cx="25146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0" y="0"/>
            <a:ext cx="10079999" cy="755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2200" i="1" dirty="0">
              <a:solidFill>
                <a:srgbClr val="FFFF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s-ES" sz="2000" dirty="0"/>
              <a:t>El CDI es el nexo de acceso a la información científica para el desarrollo de las actividades académicas de los miembros del Instituto, investigadores y profesionales de posgrado de otras instituciones</a:t>
            </a:r>
            <a:r>
              <a:rPr lang="es-ES" sz="2000" dirty="0" smtClean="0"/>
              <a:t>.</a:t>
            </a:r>
          </a:p>
          <a:p>
            <a:pPr lvl="0" algn="just">
              <a:lnSpc>
                <a:spcPct val="150000"/>
              </a:lnSpc>
            </a:pPr>
            <a:endParaRPr lang="es-ES" sz="2000" b="0" strike="noStrike" dirty="0">
              <a:solidFill>
                <a:srgbClr val="000000"/>
              </a:solidFill>
              <a:sym typeface="Arial"/>
            </a:endParaRPr>
          </a:p>
          <a:p>
            <a:pPr lvl="0" algn="just">
              <a:lnSpc>
                <a:spcPct val="150000"/>
              </a:lnSpc>
            </a:pPr>
            <a:r>
              <a:rPr lang="es-ES" sz="2000" dirty="0" smtClean="0"/>
              <a:t>                     2 bibliotecarios</a:t>
            </a:r>
            <a:endParaRPr sz="2000" b="0" strike="noStrik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0" y="304050"/>
            <a:ext cx="10080000" cy="10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600" b="1" strike="noStrike" dirty="0" smtClean="0">
                <a:latin typeface="Arial"/>
                <a:ea typeface="Arial"/>
                <a:cs typeface="Arial"/>
                <a:sym typeface="Arial"/>
              </a:rPr>
              <a:t>El Centro de Documentación e Información</a:t>
            </a:r>
            <a:endParaRPr lang="es-ES" sz="3600" b="1" strike="noStrik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22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949"/>
            <a:ext cx="1414540" cy="14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Shape 111"/>
          <p:cNvSpPr txBox="1"/>
          <p:nvPr/>
        </p:nvSpPr>
        <p:spPr>
          <a:xfrm>
            <a:off x="0" y="277200"/>
            <a:ext cx="10080600" cy="1035600"/>
          </a:xfrm>
          <a:prstGeom prst="rect">
            <a:avLst/>
          </a:prstGeom>
          <a:solidFill>
            <a:srgbClr val="EB9435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200" dirty="0" smtClean="0"/>
              <a:t>CDI en el Proceso de gestión de la información</a:t>
            </a:r>
            <a:endParaRPr lang="es-ES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6938538"/>
              </p:ext>
            </p:extLst>
          </p:nvPr>
        </p:nvGraphicFramePr>
        <p:xfrm>
          <a:off x="1295896" y="1475581"/>
          <a:ext cx="7704856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304008" y="1979637"/>
            <a:ext cx="2160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Gestores de recursos bibliográficos que 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dan soporte a la investigación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32400" y="4571925"/>
            <a:ext cx="2160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Apoyo en el proceso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d</a:t>
            </a:r>
            <a:r>
              <a:rPr lang="es-ES" sz="1600" b="1" dirty="0" smtClean="0">
                <a:solidFill>
                  <a:schemeClr val="bg1"/>
                </a:solidFill>
              </a:rPr>
              <a:t>e producción 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científica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9832" y="1814733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Investigador</a:t>
            </a:r>
          </a:p>
          <a:p>
            <a:r>
              <a:rPr lang="es-ES" b="1" dirty="0" smtClean="0"/>
              <a:t>Consumidor</a:t>
            </a:r>
            <a:r>
              <a:rPr lang="es-ES" dirty="0" smtClean="0"/>
              <a:t> de información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80672" y="4910479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Investigador</a:t>
            </a:r>
          </a:p>
          <a:p>
            <a:r>
              <a:rPr lang="es-ES" b="1" dirty="0" smtClean="0"/>
              <a:t>Productor </a:t>
            </a:r>
          </a:p>
          <a:p>
            <a:r>
              <a:rPr lang="es-ES" dirty="0" smtClean="0"/>
              <a:t>de información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0198" y="438634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DOBLE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MISIÓN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7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 rot="16200000">
            <a:off x="-2096366" y="2707603"/>
            <a:ext cx="5724700" cy="95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4400" dirty="0" smtClean="0"/>
              <a:t>Análisis FODA</a:t>
            </a:r>
            <a:endParaRPr lang="es-E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288532"/>
            <a:ext cx="7921778" cy="647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24488" y="304532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PERSONAL CAPACITADO Y MOTIVADO</a:t>
            </a:r>
            <a:endParaRPr lang="es-ES" sz="1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977155" y="304468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ESCASOS RECURSOS $$</a:t>
            </a:r>
          </a:p>
          <a:p>
            <a:r>
              <a:rPr lang="es-ES" sz="1200" b="1" dirty="0" smtClean="0"/>
              <a:t>POLÍTICA EDITORIAL INEXISTENTE</a:t>
            </a:r>
            <a:endParaRPr lang="es-ES" sz="1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28144" y="604815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COMPETENCIA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709096" y="604815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COMPETENCIA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9717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0" y="277200"/>
            <a:ext cx="10080600" cy="1035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200" dirty="0" smtClean="0"/>
              <a:t>CDI en el Proceso de gestión de la información</a:t>
            </a:r>
            <a:endParaRPr lang="es-ES" sz="3200" dirty="0"/>
          </a:p>
        </p:txBody>
      </p:sp>
      <p:sp>
        <p:nvSpPr>
          <p:cNvPr id="2" name="1 Rectángulo"/>
          <p:cNvSpPr/>
          <p:nvPr/>
        </p:nvSpPr>
        <p:spPr>
          <a:xfrm>
            <a:off x="467792" y="1691605"/>
            <a:ext cx="91450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/>
              <a:t>La </a:t>
            </a:r>
            <a:r>
              <a:rPr lang="es-ES" sz="1800" b="1" dirty="0" smtClean="0"/>
              <a:t>Gestión de la información </a:t>
            </a:r>
            <a:r>
              <a:rPr lang="es-ES" sz="1800" dirty="0" smtClean="0"/>
              <a:t>comprende: </a:t>
            </a:r>
            <a:endParaRPr lang="es-ES" sz="1800" dirty="0"/>
          </a:p>
          <a:p>
            <a:r>
              <a:rPr lang="es-ES" sz="1800" dirty="0"/>
              <a:t>un conjunto de estrategias que visa identificar las necesidades informacionales, </a:t>
            </a:r>
            <a:r>
              <a:rPr lang="es-ES" sz="1800" dirty="0" smtClean="0"/>
              <a:t>mapear </a:t>
            </a:r>
            <a:r>
              <a:rPr lang="es-ES" sz="1800" dirty="0"/>
              <a:t>los flujos formales de información en los diferentes ambientes de la </a:t>
            </a:r>
            <a:r>
              <a:rPr lang="es-ES" sz="1800" dirty="0" smtClean="0"/>
              <a:t>organización</a:t>
            </a:r>
            <a:r>
              <a:rPr lang="es-ES" sz="1800" dirty="0"/>
              <a:t>, así como su colecta, filtraje, análisis, organización, almacenaje y </a:t>
            </a:r>
            <a:r>
              <a:rPr lang="es-ES" sz="1800" dirty="0" smtClean="0"/>
              <a:t>diseminación</a:t>
            </a:r>
            <a:r>
              <a:rPr lang="es-ES" sz="1800" dirty="0"/>
              <a:t>, objetivando apoyar el desarrollo de las actividades cotidianas y la </a:t>
            </a:r>
            <a:r>
              <a:rPr lang="es-ES" sz="1800" dirty="0" smtClean="0"/>
              <a:t>tomada </a:t>
            </a:r>
            <a:r>
              <a:rPr lang="es-ES" sz="1800" dirty="0"/>
              <a:t>de decisión en el ambiente corporativo (</a:t>
            </a:r>
            <a:r>
              <a:rPr lang="es-ES" sz="1800" dirty="0" err="1"/>
              <a:t>Valentim</a:t>
            </a:r>
            <a:r>
              <a:rPr lang="es-ES" sz="1800" dirty="0"/>
              <a:t>, </a:t>
            </a:r>
            <a:r>
              <a:rPr lang="es-ES" sz="1800" dirty="0" smtClean="0"/>
              <a:t>2004).</a:t>
            </a:r>
          </a:p>
          <a:p>
            <a:endParaRPr lang="es-ES" sz="1800" dirty="0"/>
          </a:p>
          <a:p>
            <a:r>
              <a:rPr lang="es-ES" sz="1800" dirty="0"/>
              <a:t>El </a:t>
            </a:r>
            <a:r>
              <a:rPr lang="es-ES" sz="1800" dirty="0" smtClean="0"/>
              <a:t>objetivo de </a:t>
            </a:r>
            <a:r>
              <a:rPr lang="es-ES" sz="1800" dirty="0"/>
              <a:t>la GI es potencializar los recursos informacionales existentes, ampliando </a:t>
            </a:r>
            <a:r>
              <a:rPr lang="es-ES" sz="1800" dirty="0" smtClean="0"/>
              <a:t>la capacidad </a:t>
            </a:r>
            <a:r>
              <a:rPr lang="es-ES" sz="1800" dirty="0"/>
              <a:t>del aprendizaje organizacional y apoyando el proceso decisorio por medio de </a:t>
            </a:r>
            <a:r>
              <a:rPr lang="es-ES" sz="1800" dirty="0" smtClean="0"/>
              <a:t>las actividades </a:t>
            </a:r>
            <a:r>
              <a:rPr lang="es-ES" sz="1800" dirty="0"/>
              <a:t>desarrolladas por la organización</a:t>
            </a:r>
            <a:r>
              <a:rPr lang="es-ES" sz="1800" dirty="0" smtClean="0"/>
              <a:t>.</a:t>
            </a:r>
          </a:p>
          <a:p>
            <a:endParaRPr lang="es-ES" sz="1800" dirty="0"/>
          </a:p>
          <a:p>
            <a:r>
              <a:rPr lang="es-ES" sz="1800" dirty="0"/>
              <a:t>Gestionar información y contextualizarla para facilitar los flujos y </a:t>
            </a:r>
            <a:r>
              <a:rPr lang="es-ES" sz="1800" dirty="0" smtClean="0"/>
              <a:t>procesos organizacionales</a:t>
            </a:r>
            <a:r>
              <a:rPr lang="es-ES" sz="1800" dirty="0"/>
              <a:t>, se constituyen en acciones informacionales para que </a:t>
            </a:r>
            <a:r>
              <a:rPr lang="es-ES" sz="1800" dirty="0" smtClean="0"/>
              <a:t>las organizaciones actúen </a:t>
            </a:r>
            <a:r>
              <a:rPr lang="es-ES" sz="1800" dirty="0"/>
              <a:t>con seguridad en el mercado global (Santos y </a:t>
            </a:r>
            <a:r>
              <a:rPr lang="es-ES" sz="1800" dirty="0" err="1"/>
              <a:t>Valentim</a:t>
            </a:r>
            <a:r>
              <a:rPr lang="es-ES" sz="1800" dirty="0"/>
              <a:t>, 2015). Es decir, </a:t>
            </a:r>
            <a:r>
              <a:rPr lang="es-ES" sz="1800" dirty="0" smtClean="0"/>
              <a:t>la información </a:t>
            </a:r>
            <a:r>
              <a:rPr lang="es-ES" sz="1800" dirty="0"/>
              <a:t>se torna materia prima importante en las relaciones humanas, </a:t>
            </a:r>
            <a:r>
              <a:rPr lang="es-ES" sz="1800" dirty="0" smtClean="0"/>
              <a:t>sociales, globales </a:t>
            </a:r>
            <a:r>
              <a:rPr lang="es-ES" sz="1800" dirty="0"/>
              <a:t>y empresariales.</a:t>
            </a:r>
          </a:p>
          <a:p>
            <a:r>
              <a:rPr lang="es-ES" sz="1800" dirty="0"/>
              <a:t>Ante el volumen de información existente en los ambientes organizacionales, se </a:t>
            </a:r>
            <a:r>
              <a:rPr lang="es-ES" sz="1800" dirty="0" smtClean="0"/>
              <a:t>entiende que </a:t>
            </a:r>
            <a:r>
              <a:rPr lang="es-ES" sz="1800" dirty="0"/>
              <a:t>para alcanzar la ventaja competitiva deseada es necesario que la información </a:t>
            </a:r>
            <a:r>
              <a:rPr lang="es-ES" sz="1800" dirty="0" smtClean="0"/>
              <a:t>sea valorada </a:t>
            </a:r>
            <a:r>
              <a:rPr lang="es-ES" sz="1800" dirty="0"/>
              <a:t>y “dominada”, siendo gestionada de manera eficaz desde su </a:t>
            </a:r>
            <a:r>
              <a:rPr lang="es-ES" sz="1800" dirty="0" smtClean="0"/>
              <a:t>prospección, selección</a:t>
            </a:r>
            <a:r>
              <a:rPr lang="es-ES" sz="1800" dirty="0"/>
              <a:t>, filtraje, tratamiento, organización, almacenamiento, diseminación y </a:t>
            </a:r>
            <a:r>
              <a:rPr lang="es-ES" sz="1800" dirty="0" smtClean="0"/>
              <a:t>uso, alimentando </a:t>
            </a:r>
            <a:r>
              <a:rPr lang="es-ES" sz="1800" dirty="0"/>
              <a:t>y consolidando la toma de </a:t>
            </a:r>
            <a:r>
              <a:rPr lang="es-ES" sz="1800" dirty="0" err="1"/>
              <a:t>deci</a:t>
            </a:r>
            <a:endParaRPr lang="es-ES" sz="1800" dirty="0"/>
          </a:p>
          <a:p>
            <a:endParaRPr lang="es-E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0" y="277200"/>
            <a:ext cx="10080600" cy="103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200" dirty="0" smtClean="0"/>
              <a:t>Apoyo en el proceso de producción del conocimiento</a:t>
            </a:r>
            <a:endParaRPr lang="es-ES" sz="3200" dirty="0"/>
          </a:p>
        </p:txBody>
      </p:sp>
      <p:pic>
        <p:nvPicPr>
          <p:cNvPr id="3074" name="Picture 2" descr="Resultado de imagen para pregu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1619597"/>
            <a:ext cx="762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77404" y="3347789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1) ¿Cómo cito?</a:t>
            </a:r>
          </a:p>
          <a:p>
            <a:pPr algn="ctr"/>
            <a:r>
              <a:rPr lang="es-ES" sz="2400" dirty="0" smtClean="0"/>
              <a:t>2) ¿Dónde publico?</a:t>
            </a:r>
          </a:p>
          <a:p>
            <a:pPr algn="ctr"/>
            <a:r>
              <a:rPr lang="es-ES" sz="2400" dirty="0" smtClean="0"/>
              <a:t>3) ¿Qué revistas son </a:t>
            </a:r>
            <a:r>
              <a:rPr lang="es-ES" sz="2400" dirty="0" smtClean="0"/>
              <a:t>las </a:t>
            </a:r>
            <a:r>
              <a:rPr lang="es-ES" sz="2400" dirty="0" smtClean="0"/>
              <a:t>más citadas o las que </a:t>
            </a:r>
          </a:p>
          <a:p>
            <a:pPr algn="ctr"/>
            <a:r>
              <a:rPr lang="es-ES" sz="2400" dirty="0" smtClean="0"/>
              <a:t>tienen mayor puntaje en la evaluación?</a:t>
            </a:r>
          </a:p>
          <a:p>
            <a:pPr algn="ctr"/>
            <a:r>
              <a:rPr lang="es-ES" sz="2400" dirty="0" smtClean="0"/>
              <a:t>4)¿Me conviene publicar en acceso abierto? ¿Dónde encuentro revistas en acceso abierto que sean de calidad?</a:t>
            </a:r>
          </a:p>
          <a:p>
            <a:pPr algn="ctr"/>
            <a:r>
              <a:rPr lang="es-ES" sz="2400" dirty="0" smtClean="0"/>
              <a:t>5) ¿Cómo difundo mi producción científica y académica </a:t>
            </a:r>
          </a:p>
          <a:p>
            <a:pPr algn="ctr"/>
            <a:r>
              <a:rPr lang="es-ES" sz="2400" dirty="0" smtClean="0"/>
              <a:t>para que tenga mayor impacto?</a:t>
            </a:r>
          </a:p>
          <a:p>
            <a:pPr algn="ctr"/>
            <a:r>
              <a:rPr lang="es-ES" sz="2400" dirty="0" smtClean="0"/>
              <a:t>¿Cómo cumplo con la Ley 26.899?</a:t>
            </a:r>
            <a:endParaRPr lang="es-E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0" y="304050"/>
            <a:ext cx="10080000" cy="10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600" b="1" strike="noStrike" dirty="0" smtClean="0">
                <a:latin typeface="Arial"/>
                <a:ea typeface="Arial"/>
                <a:cs typeface="Arial"/>
                <a:sym typeface="Arial"/>
              </a:rPr>
              <a:t>1) ¿Cómo cito?</a:t>
            </a:r>
            <a:endParaRPr lang="es-ES" sz="3600" b="1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7" y="2754583"/>
            <a:ext cx="2227443" cy="252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70" y="2010995"/>
            <a:ext cx="2806265" cy="390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0160" y="6097027"/>
            <a:ext cx="53460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http://iigg.sociales.uba.ar/wp-content/uploads/sites/49/2011/03/dcdi.pdf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6044" y="18263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/>
              <a:t>Documentos</a:t>
            </a:r>
            <a:endParaRPr lang="es-ES" sz="1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128544" y="18505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/>
              <a:t>Formación</a:t>
            </a:r>
            <a:endParaRPr lang="es-ES" sz="1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51" y="2627709"/>
            <a:ext cx="3932577" cy="20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16" y="4992314"/>
            <a:ext cx="3118446" cy="22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6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0" y="277200"/>
            <a:ext cx="10080600" cy="1035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600" b="1" dirty="0" smtClean="0"/>
              <a:t>2) ¿Dónde publico?</a:t>
            </a:r>
            <a:endParaRPr lang="es-E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" y="1979637"/>
            <a:ext cx="4824301" cy="409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2952303" y="3337129"/>
            <a:ext cx="2087997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Alternativas propias</a:t>
            </a:r>
            <a:endParaRPr lang="es-E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6" y="4927141"/>
            <a:ext cx="4410837" cy="229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6" y="2237895"/>
            <a:ext cx="2509075" cy="259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8496696" y="1979637"/>
            <a:ext cx="1152128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Alternativas externas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30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294</TotalTime>
  <Words>584</Words>
  <Application>Microsoft Office PowerPoint</Application>
  <PresentationFormat>Personalizado</PresentationFormat>
  <Paragraphs>94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CDI-Biblio</cp:lastModifiedBy>
  <cp:revision>19</cp:revision>
  <dcterms:modified xsi:type="dcterms:W3CDTF">2018-04-24T20:49:29Z</dcterms:modified>
</cp:coreProperties>
</file>