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</p:sldMasterIdLst>
  <p:notesMasterIdLst>
    <p:notesMasterId r:id="rId8"/>
  </p:notesMasterIdLst>
  <p:sldIdLst>
    <p:sldId id="256" r:id="rId2"/>
    <p:sldId id="258" r:id="rId3"/>
    <p:sldId id="282" r:id="rId4"/>
    <p:sldId id="263" r:id="rId5"/>
    <p:sldId id="274" r:id="rId6"/>
    <p:sldId id="271" r:id="rId7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238" autoAdjust="0"/>
  </p:normalViewPr>
  <p:slideViewPr>
    <p:cSldViewPr>
      <p:cViewPr>
        <p:scale>
          <a:sx n="69" d="100"/>
          <a:sy n="69" d="100"/>
        </p:scale>
        <p:origin x="-1212" y="-1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75447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4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es-ES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fernando__lope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fernando__lope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5688384" y="5508029"/>
            <a:ext cx="3672408" cy="59459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1800" i="1" dirty="0"/>
              <a:t>Carolina De Volder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1800" dirty="0"/>
              <a:t>IIGG- </a:t>
            </a:r>
            <a:r>
              <a:rPr lang="es-ES" sz="1800" dirty="0" smtClean="0"/>
              <a:t>FSOC </a:t>
            </a:r>
            <a:r>
              <a:rPr lang="es-ES" sz="1800" dirty="0"/>
              <a:t>(UBA)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1800" i="1" u="sng" dirty="0">
                <a:solidFill>
                  <a:schemeClr val="hlink"/>
                </a:solidFill>
                <a:hlinkClick r:id="rId3"/>
              </a:rPr>
              <a:t>c</a:t>
            </a:r>
            <a:r>
              <a:rPr lang="es-ES" sz="1800" i="1" u="sng" strike="noStrike" cap="none" dirty="0" smtClean="0">
                <a:solidFill>
                  <a:schemeClr val="hlink"/>
                </a:solidFill>
                <a:sym typeface="Arial"/>
                <a:hlinkClick r:id="rId3"/>
              </a:rPr>
              <a:t>arolina_devolder@yahoo.com.ar</a:t>
            </a:r>
            <a:endParaRPr lang="es-ES" sz="1800" i="1" u="sng" strike="noStrike" cap="none" dirty="0">
              <a:solidFill>
                <a:schemeClr val="hlink"/>
              </a:solidFill>
              <a:sym typeface="Arial"/>
              <a:hlinkClick r:id="rId3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443737" y="2555701"/>
            <a:ext cx="9648000" cy="19204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SzPct val="25000"/>
            </a:pPr>
            <a:endParaRPr lang="es-ES" sz="4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588" y="269046"/>
            <a:ext cx="3309165" cy="9404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559325" y="2238632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Investigaciones </a:t>
            </a:r>
            <a:r>
              <a:rPr lang="es-ES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públicas </a:t>
            </a:r>
            <a:endParaRPr lang="es-ES" sz="32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ES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Ediciones privadas? </a:t>
            </a:r>
            <a:endParaRPr lang="es-ES" sz="32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Debates </a:t>
            </a:r>
            <a:r>
              <a:rPr lang="es-ES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torno al acceso abierto </a:t>
            </a:r>
            <a:endParaRPr lang="es-ES" sz="32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derechos de autor </a:t>
            </a:r>
            <a:endParaRPr lang="es-ES" sz="32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ES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publicaciones académicas.</a:t>
            </a:r>
            <a:endParaRPr lang="es-ES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10100" y="376877"/>
            <a:ext cx="5038725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SzPct val="25000"/>
            </a:pPr>
            <a:r>
              <a:rPr lang="es-ES" b="1" i="1" dirty="0"/>
              <a:t>Jornada </a:t>
            </a:r>
            <a:r>
              <a:rPr lang="es-ES" b="1" i="1" dirty="0" smtClean="0"/>
              <a:t>«</a:t>
            </a:r>
            <a:r>
              <a:rPr lang="es-ES" b="1" i="1" u="sng" dirty="0" smtClean="0"/>
              <a:t>Repositorios</a:t>
            </a:r>
            <a:r>
              <a:rPr lang="es-ES" b="1" i="1" u="sng" dirty="0"/>
              <a:t>, libros y revistas. El rol de las instituciones académicas en la publicación de </a:t>
            </a:r>
            <a:r>
              <a:rPr lang="es-ES" b="1" i="1" u="sng" dirty="0" smtClean="0"/>
              <a:t>investigaciones»</a:t>
            </a:r>
            <a:endParaRPr lang="es-E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0" y="304050"/>
            <a:ext cx="10080000" cy="105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1" strike="noStrike" dirty="0" smtClean="0">
                <a:latin typeface="Arial"/>
                <a:ea typeface="Arial"/>
                <a:cs typeface="Arial"/>
                <a:sym typeface="Arial"/>
              </a:rPr>
              <a:t>Algunos interrogantes</a:t>
            </a:r>
            <a:endParaRPr lang="es-ES" sz="3600" b="1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3808" y="1763613"/>
            <a:ext cx="92890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¿Por qué los países y las instituciones deben pagar suscripciones a REVISTAS científicas para acceder a los resultados de investigaciones que los mismos gobiernos e instituciones han financiado con fondos públicos?</a:t>
            </a:r>
          </a:p>
          <a:p>
            <a:endParaRPr lang="es-ES" sz="2800" dirty="0"/>
          </a:p>
          <a:p>
            <a:r>
              <a:rPr lang="es-ES" sz="2800" dirty="0" smtClean="0"/>
              <a:t>¿Por qué las principales productoras de conocimiento científico –las universidades- vienen cediendo hace años la producción de sus investigadores a unas pocas editoriales comerciales que manejan un negocio millonario?</a:t>
            </a:r>
            <a:endParaRPr lang="es-E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0" y="304050"/>
            <a:ext cx="10080000" cy="105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1" strike="noStrike" dirty="0" smtClean="0">
                <a:latin typeface="Arial"/>
                <a:ea typeface="Arial"/>
                <a:cs typeface="Arial"/>
                <a:sym typeface="Arial"/>
              </a:rPr>
              <a:t>Algunos interrogantes</a:t>
            </a:r>
            <a:endParaRPr lang="es-ES" sz="3600" b="1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3808" y="1763613"/>
            <a:ext cx="92890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¿Por qué las comunidades científicas y académicas no pueden organizarse para gestionar la comunicación científica sin necesidad de tercerizar los servicios a estos monopolios editoriales?</a:t>
            </a:r>
          </a:p>
          <a:p>
            <a:endParaRPr lang="es-ES" sz="2800" dirty="0"/>
          </a:p>
          <a:p>
            <a:r>
              <a:rPr lang="es-ES" sz="2800" dirty="0" smtClean="0"/>
              <a:t>¿Por qué los investigadores tienen que elegir en que revistas publicar de acuerdo a unos criterios que ponderan «la calidad, la visibilidad o el impacto» de las revistas por sobre la calidad científica </a:t>
            </a:r>
            <a:r>
              <a:rPr lang="es-ES" sz="2800" dirty="0" smtClean="0"/>
              <a:t>de los artículos</a:t>
            </a:r>
            <a:r>
              <a:rPr lang="es-ES" sz="2800" dirty="0" smtClean="0"/>
              <a:t>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2162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0" y="277200"/>
            <a:ext cx="10080600" cy="1035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200" dirty="0" smtClean="0"/>
              <a:t>¿Interrogantes nuevos? Evolución del AA</a:t>
            </a:r>
            <a:endParaRPr lang="es-ES" sz="3200" dirty="0"/>
          </a:p>
        </p:txBody>
      </p:sp>
      <p:sp>
        <p:nvSpPr>
          <p:cNvPr id="2" name="1 Rectángulo"/>
          <p:cNvSpPr/>
          <p:nvPr/>
        </p:nvSpPr>
        <p:spPr>
          <a:xfrm>
            <a:off x="467792" y="1691605"/>
            <a:ext cx="9145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/>
              <a:t>Stevan</a:t>
            </a:r>
            <a:r>
              <a:rPr lang="es-ES" sz="2400" dirty="0" smtClean="0"/>
              <a:t> </a:t>
            </a:r>
            <a:r>
              <a:rPr lang="es-ES" sz="2400" dirty="0" err="1" smtClean="0"/>
              <a:t>Harnad</a:t>
            </a:r>
            <a:r>
              <a:rPr lang="es-ES" sz="2400" dirty="0" smtClean="0"/>
              <a:t> </a:t>
            </a:r>
            <a:r>
              <a:rPr lang="es-ES" sz="2400" dirty="0" smtClean="0">
                <a:sym typeface="Wingdings" pitchFamily="2" charset="2"/>
              </a:rPr>
              <a:t> Propuesta subversiva (1994)</a:t>
            </a:r>
          </a:p>
          <a:p>
            <a:endParaRPr lang="es-ES" sz="2400" b="1" dirty="0">
              <a:sym typeface="Wingdings" pitchFamily="2" charset="2"/>
            </a:endParaRPr>
          </a:p>
          <a:p>
            <a:r>
              <a:rPr lang="es-ES" sz="2400" b="1" dirty="0" smtClean="0">
                <a:sym typeface="Wingdings" pitchFamily="2" charset="2"/>
              </a:rPr>
              <a:t>Definición del movimiento de acceso abierto  dos vías (verde y dorada)  Repositorios y revistas</a:t>
            </a:r>
          </a:p>
          <a:p>
            <a:endParaRPr lang="es-ES" sz="2400" b="1" dirty="0">
              <a:sym typeface="Wingdings" pitchFamily="2" charset="2"/>
            </a:endParaRPr>
          </a:p>
          <a:p>
            <a:r>
              <a:rPr lang="es-ES" sz="2400" b="1" dirty="0" smtClean="0">
                <a:sym typeface="Wingdings" pitchFamily="2" charset="2"/>
              </a:rPr>
              <a:t>. Portales nacionales, regionales, internacionales de revistas de acceso abierto</a:t>
            </a:r>
          </a:p>
          <a:p>
            <a:endParaRPr lang="es-ES" sz="2400" b="1" dirty="0">
              <a:sym typeface="Wingdings" pitchFamily="2" charset="2"/>
            </a:endParaRPr>
          </a:p>
          <a:p>
            <a:r>
              <a:rPr lang="es-ES" sz="2400" b="1" dirty="0" smtClean="0">
                <a:sym typeface="Wingdings" pitchFamily="2" charset="2"/>
              </a:rPr>
              <a:t>. Repositorios temáticos e institucionales</a:t>
            </a:r>
          </a:p>
          <a:p>
            <a:endParaRPr lang="es-ES" sz="2400" b="1" dirty="0">
              <a:sym typeface="Wingdings" pitchFamily="2" charset="2"/>
            </a:endParaRPr>
          </a:p>
          <a:p>
            <a:r>
              <a:rPr lang="es-ES" sz="2400" b="1" dirty="0" smtClean="0">
                <a:sym typeface="Wingdings" pitchFamily="2" charset="2"/>
              </a:rPr>
              <a:t>Legislación  Leyes (Argentina Ley 26.899 </a:t>
            </a:r>
            <a:r>
              <a:rPr lang="es-ES" sz="2400" dirty="0">
                <a:solidFill>
                  <a:srgbClr val="333333"/>
                </a:solidFill>
                <a:latin typeface="Oswald"/>
              </a:rPr>
              <a:t>de Creación de Repositorios Digitales Institucionales de Acceso </a:t>
            </a:r>
            <a:r>
              <a:rPr lang="es-ES" sz="2400" dirty="0" smtClean="0">
                <a:solidFill>
                  <a:srgbClr val="333333"/>
                </a:solidFill>
                <a:latin typeface="Oswald"/>
              </a:rPr>
              <a:t>Abierto –sancionada en 2013 y reglamentada en 2016-)</a:t>
            </a:r>
            <a:endParaRPr lang="es-ES" sz="2400" b="1" dirty="0" smtClean="0"/>
          </a:p>
        </p:txBody>
      </p:sp>
      <p:pic>
        <p:nvPicPr>
          <p:cNvPr id="1026" name="Picture 2" descr="Resultado de imagen para evolucion del acceso abier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666" y="277200"/>
            <a:ext cx="1061007" cy="166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0" y="277200"/>
            <a:ext cx="10080600" cy="1035600"/>
          </a:xfrm>
          <a:prstGeom prst="rect">
            <a:avLst/>
          </a:prstGeom>
          <a:solidFill>
            <a:srgbClr val="EB9435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200" dirty="0" smtClean="0"/>
              <a:t>ACCIONES que puede realizar la Universidad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304008" y="1979637"/>
            <a:ext cx="2160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Gestores de recursos bibliográficos que </a:t>
            </a:r>
          </a:p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dan soporte a la investigación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32400" y="4571925"/>
            <a:ext cx="2160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Apoyo en el proceso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</a:rPr>
              <a:t>d</a:t>
            </a:r>
            <a:r>
              <a:rPr lang="es-ES" sz="1600" b="1" dirty="0" smtClean="0">
                <a:solidFill>
                  <a:schemeClr val="bg1"/>
                </a:solidFill>
              </a:rPr>
              <a:t>e producción </a:t>
            </a:r>
          </a:p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científica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87785" y="1763613"/>
            <a:ext cx="97928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s-ES" sz="2800" dirty="0" smtClean="0"/>
              <a:t>Crear, gestionar y mantener REPOSITORIOS</a:t>
            </a:r>
          </a:p>
          <a:p>
            <a:pPr marL="514350" indent="-514350">
              <a:buAutoNum type="arabicParenR"/>
            </a:pPr>
            <a:r>
              <a:rPr lang="es-ES" sz="2800" dirty="0" smtClean="0"/>
              <a:t>Desarrollar portales propios de REVISTAS</a:t>
            </a:r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Políticas institucionales y de fortalecimiento</a:t>
            </a:r>
          </a:p>
          <a:p>
            <a:r>
              <a:rPr lang="es-ES" sz="2800" dirty="0" smtClean="0"/>
              <a:t>Sensibilización de la comunidad, capacitación y estimulación </a:t>
            </a:r>
          </a:p>
          <a:p>
            <a:r>
              <a:rPr lang="es-ES" sz="2800" dirty="0" smtClean="0">
                <a:sym typeface="Wingdings" pitchFamily="2" charset="2"/>
              </a:rPr>
              <a:t> Cambio + difícil  Cambio de actitud/prácticas</a:t>
            </a:r>
            <a:endParaRPr lang="es-ES" sz="2800" dirty="0" smtClean="0"/>
          </a:p>
          <a:p>
            <a:pPr marL="514350" indent="-514350">
              <a:buAutoNum type="arabicParenR"/>
            </a:pPr>
            <a:endParaRPr lang="es-ES" sz="2800" dirty="0"/>
          </a:p>
          <a:p>
            <a:r>
              <a:rPr lang="es-ES" sz="2800" dirty="0" smtClean="0"/>
              <a:t>3) Discusión / Revisión de los sistemas de evaluación nacionales de los investigadores</a:t>
            </a:r>
            <a:endParaRPr lang="es-ES" sz="2800" dirty="0"/>
          </a:p>
        </p:txBody>
      </p:sp>
      <p:sp>
        <p:nvSpPr>
          <p:cNvPr id="12" name="11 Flecha abajo"/>
          <p:cNvSpPr/>
          <p:nvPr/>
        </p:nvSpPr>
        <p:spPr>
          <a:xfrm>
            <a:off x="8464641" y="1979636"/>
            <a:ext cx="576064" cy="1323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857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504312" y="2875615"/>
            <a:ext cx="9072000" cy="103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6000" b="1"/>
              <a:t>¡¡ </a:t>
            </a:r>
            <a:r>
              <a:rPr lang="es-ES" sz="6000" b="1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Muchas Gracias !!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464248" y="4776000"/>
            <a:ext cx="5112064" cy="1460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 algn="ctr">
              <a:buSzPct val="25000"/>
            </a:pPr>
            <a:r>
              <a:rPr lang="es-ES" sz="3200" i="1" dirty="0"/>
              <a:t>Carolina De </a:t>
            </a:r>
            <a:r>
              <a:rPr lang="es-ES" sz="3200" i="1" dirty="0" smtClean="0"/>
              <a:t>Volder</a:t>
            </a:r>
          </a:p>
          <a:p>
            <a:pPr lvl="0" algn="ctr">
              <a:buSzPct val="25000"/>
            </a:pPr>
            <a:r>
              <a:rPr lang="es-ES" sz="2400" dirty="0" smtClean="0"/>
              <a:t>IIGG- </a:t>
            </a:r>
            <a:r>
              <a:rPr lang="es-ES" sz="2400" dirty="0" err="1"/>
              <a:t>Fsoc</a:t>
            </a:r>
            <a:r>
              <a:rPr lang="es-ES" sz="2400" dirty="0"/>
              <a:t> (UBA)</a:t>
            </a:r>
          </a:p>
          <a:p>
            <a:pPr lvl="0" algn="ctr">
              <a:buSzPct val="25000"/>
            </a:pPr>
            <a:r>
              <a:rPr lang="es-ES" sz="2400" i="1" u="sng" dirty="0">
                <a:solidFill>
                  <a:schemeClr val="hlink"/>
                </a:solidFill>
                <a:hlinkClick r:id="rId3"/>
              </a:rPr>
              <a:t>carolina_devolder@yahoo.com.ar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s-ES" sz="3200" i="1" dirty="0"/>
          </a:p>
        </p:txBody>
      </p:sp>
      <p:pic>
        <p:nvPicPr>
          <p:cNvPr id="6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588" y="269046"/>
            <a:ext cx="3309165" cy="9404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4610100" y="376877"/>
            <a:ext cx="5038725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SzPct val="25000"/>
            </a:pPr>
            <a:r>
              <a:rPr lang="es-ES" b="1" i="1" dirty="0"/>
              <a:t>Jornada </a:t>
            </a:r>
            <a:r>
              <a:rPr lang="es-ES" b="1" i="1" dirty="0" smtClean="0"/>
              <a:t>«</a:t>
            </a:r>
            <a:r>
              <a:rPr lang="es-ES" b="1" i="1" u="sng" dirty="0" smtClean="0"/>
              <a:t>Repositorios</a:t>
            </a:r>
            <a:r>
              <a:rPr lang="es-ES" b="1" i="1" u="sng" dirty="0"/>
              <a:t>, libros y revistas. El rol de las instituciones académicas en la publicación de </a:t>
            </a:r>
            <a:r>
              <a:rPr lang="es-ES" b="1" i="1" u="sng" dirty="0" smtClean="0"/>
              <a:t>investigaciones»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</TotalTime>
  <Words>363</Words>
  <Application>Microsoft Office PowerPoint</Application>
  <PresentationFormat>Personalizado</PresentationFormat>
  <Paragraphs>47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CDI-Biblio</dc:creator>
  <cp:lastModifiedBy>CDI-Biblio</cp:lastModifiedBy>
  <cp:revision>25</cp:revision>
  <dcterms:modified xsi:type="dcterms:W3CDTF">2018-06-12T18:56:07Z</dcterms:modified>
</cp:coreProperties>
</file>