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2"/>
  </p:notesMasterIdLst>
  <p:sldIdLst>
    <p:sldId id="277" r:id="rId2"/>
    <p:sldId id="258" r:id="rId3"/>
    <p:sldId id="260" r:id="rId4"/>
    <p:sldId id="306" r:id="rId5"/>
    <p:sldId id="308" r:id="rId6"/>
    <p:sldId id="264" r:id="rId7"/>
    <p:sldId id="307" r:id="rId8"/>
    <p:sldId id="296" r:id="rId9"/>
    <p:sldId id="309" r:id="rId10"/>
    <p:sldId id="272" r:id="rId11"/>
  </p:sldIdLst>
  <p:sldSz cx="9144000" cy="6858000" type="screen4x3"/>
  <p:notesSz cx="6858000" cy="9144000"/>
  <p:defaultText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ción" id="{CB6BBEF7-9717-4733-A929-535518E6EBF6}">
          <p14:sldIdLst>
            <p14:sldId id="277"/>
            <p14:sldId id="258"/>
            <p14:sldId id="260"/>
            <p14:sldId id="306"/>
            <p14:sldId id="308"/>
            <p14:sldId id="264"/>
            <p14:sldId id="307"/>
          </p14:sldIdLst>
        </p14:section>
        <p14:section name="Cree su presentación" id="{16378913-E5ED-4281-BAF5-F1F938CB0BED}">
          <p14:sldIdLst>
            <p14:sldId id="296"/>
            <p14:sldId id="309"/>
            <p14:sldId id="272"/>
          </p14:sldIdLst>
        </p14:section>
        <p14:section name="Enriquezca su presentación" id="{E2D565D1-BA5E-44E6-A40E-50A644912248}">
          <p14:sldIdLst/>
        </p14:section>
        <p14:section name="Entregue su presentación" id="{71D59651-8EFA-4415-9623-98B4C4A8699C}">
          <p14:sldIdLst/>
        </p14:section>
        <p14:section name="¡Hay más!" id="{2E16B512-814A-4DC1-A986-25475E10E0EF}">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62" autoAdjust="0"/>
    <p:restoredTop sz="89825" autoAdjust="0"/>
  </p:normalViewPr>
  <p:slideViewPr>
    <p:cSldViewPr>
      <p:cViewPr>
        <p:scale>
          <a:sx n="95" d="100"/>
          <a:sy n="95" d="100"/>
        </p:scale>
        <p:origin x="-534" y="1104"/>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s-ES"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es-ES" sz="1200"/>
            </a:lvl1pPr>
          </a:lstStyle>
          <a:p>
            <a:fld id="{00F830A1-3891-4B82-A120-081866556DA0}" type="datetimeFigureOut">
              <a:pPr/>
              <a:t>12/17/2009</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es-ES"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es-ES" sz="1200"/>
            </a:lvl1pPr>
          </a:lstStyle>
          <a:p>
            <a:fld id="{58CC9574-A819-4FE4-99A7-1E27AD09ADC2}" type="slidenum">
              <a:pPr/>
              <a:t>‹Nº›</a:t>
            </a:fld>
            <a:endParaRPr lang="es-ES"/>
          </a:p>
        </p:txBody>
      </p:sp>
    </p:spTree>
    <p:extLst>
      <p:ext uri="{BB962C8B-B14F-4D97-AF65-F5344CB8AC3E}">
        <p14:creationId xmlns:p14="http://schemas.microsoft.com/office/powerpoint/2010/main" val="2082636109"/>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Este </a:t>
            </a:r>
            <a:r>
              <a:rPr lang="es-ES" dirty="0" smtClean="0"/>
              <a:t>Esta presentación, que se recomienda ver en modo de presentación, muestra las nuevas funciones de PowerPoint. Estas diapositivas están diseñadas para ofrecerle excelentes ideas para las presentaciones que creará en PowerPoint 2010.</a:t>
            </a:r>
          </a:p>
          <a:p>
            <a:endParaRPr lang="es-ES" dirty="0" smtClean="0"/>
          </a:p>
          <a:p>
            <a:r>
              <a:rPr lang="es-ES" dirty="0" smtClean="0"/>
              <a:t>Para obtener más plantillas de muestra, haga clic en la pestaña Archivo y después, en la ficha Nuevo, haga clic en Plantillas de muestra.</a:t>
            </a:r>
          </a:p>
        </p:txBody>
      </p:sp>
      <p:sp>
        <p:nvSpPr>
          <p:cNvPr id="4" name="Slide Number Placeholder 3"/>
          <p:cNvSpPr>
            <a:spLocks noGrp="1"/>
          </p:cNvSpPr>
          <p:nvPr>
            <p:ph type="sldNum" sz="quarter" idx="10"/>
          </p:nvPr>
        </p:nvSpPr>
        <p:spPr/>
        <p:txBody>
          <a:bodyPr/>
          <a:lstStyle/>
          <a:p>
            <a:fld id="{58CC9574-A819-4FE4-99A7-1E27AD09ADC2}" type="slidenum">
              <a:rPr lang="es-ES" smtClean="0"/>
              <a:pPr/>
              <a:t>1</a:t>
            </a:fld>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10</a:t>
            </a:fld>
            <a:endParaRPr lang="es-E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pPr/>
              <a:t>2</a:t>
            </a:fld>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3</a:t>
            </a:fld>
            <a:endParaRPr lang="es-E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4</a:t>
            </a:fld>
            <a:endParaRPr lang="es-E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5</a:t>
            </a:fld>
            <a:endParaRPr lang="es-E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6</a:t>
            </a:fld>
            <a:endParaRPr lang="es-E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7</a:t>
            </a:fld>
            <a:endParaRPr lang="es-E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8</a:t>
            </a:fld>
            <a:endParaRPr lang="es-E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9</a:t>
            </a:fld>
            <a:endParaRPr lang="es-E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a:solidFill>
                <a:srgbClr val="F47F28"/>
              </a:solidFill>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12/17/2009</a:t>
            </a:fld>
            <a:endParaRPr kumimoji="0" lang="es-ES"/>
          </a:p>
        </p:txBody>
      </p:sp>
      <p:sp>
        <p:nvSpPr>
          <p:cNvPr id="5" name="Footer Placeholder 4"/>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es-ES" sz="2200" kern="1200">
                <a:solidFill>
                  <a:schemeClr val="tx1">
                    <a:lumMod val="75000"/>
                    <a:lumOff val="25000"/>
                  </a:schemeClr>
                </a:solidFill>
                <a:latin typeface="Calibri" pitchFamily="34" charset="0"/>
                <a:ea typeface="+mn-ea"/>
                <a:cs typeface="+mn-cs"/>
              </a:defRPr>
            </a:lvl1pPr>
          </a:lstStyle>
          <a:p>
            <a:pPr lvl="0"/>
            <a:r>
              <a:rPr kumimoji="0" lang="es-ES"/>
              <a:t>Haga clic para modificar el estilo de subtítulo del patrón</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es-ES"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es-ES" smtClean="0"/>
              <a:t>Haga clic para modificar el estilo de título del patrón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ido multimedia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12/17/2009</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es-ES"/>
            </a:lvl1pPr>
          </a:lstStyle>
          <a:p>
            <a:pPr eaLnBrk="1" latinLnBrk="0" hangingPunct="1"/>
            <a:r>
              <a:rPr lang="es-ES" smtClean="0"/>
              <a:t>Haga clic en el icono para agregar medios</a:t>
            </a:r>
            <a:endParaRP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es-ES" sz="2400">
                <a:solidFill>
                  <a:schemeClr val="bg1"/>
                </a:solidFill>
              </a:defRPr>
            </a:lvl1pPr>
          </a:lstStyle>
          <a:p>
            <a:pPr lvl="0" eaLnBrk="1" latinLnBrk="0" hangingPunct="1"/>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12/17/2009</a:t>
            </a:fld>
            <a:endParaRPr kumimoji="0" lang="es-ES"/>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ítulo y text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A258050E-B668-4FA7-85AD-C750C80A6E9B}" type="datetimeFigureOut">
              <a:pPr/>
              <a:t>12/17/2009</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240D5ECE-8B49-45CD-BE81-EF81920D1969}" type="slidenum">
              <a:pPr/>
              <a:t>‹Nº›</a:t>
            </a:fld>
            <a:endParaRPr kumimoji="0" lang="es-ES"/>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es-ES" sz="2800" b="1" kern="1200" baseline="0">
                <a:solidFill>
                  <a:schemeClr val="bg1"/>
                </a:solidFill>
                <a:latin typeface="+mn-lt"/>
                <a:ea typeface="+mn-ea"/>
                <a:cs typeface="+mn-cs"/>
              </a:defRPr>
            </a:lvl1pPr>
          </a:lstStyle>
          <a:p>
            <a:r>
              <a:rPr kumimoji="0" lang="es-ES"/>
              <a:t>    Haga clic para modificar el estilo de título del patrón</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Texto y títul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pPr/>
              <a:t>12/17/2009</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En blanco">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pPr/>
              <a:t>12/17/2009</a:t>
            </a:fld>
            <a:endParaRPr kumimoji="0" lang="es-ES"/>
          </a:p>
        </p:txBody>
      </p:sp>
      <p:sp>
        <p:nvSpPr>
          <p:cNvPr id="3" name="Footer Placeholder 2"/>
          <p:cNvSpPr>
            <a:spLocks noGrp="1"/>
          </p:cNvSpPr>
          <p:nvPr>
            <p:ph type="ftr" sz="quarter" idx="11"/>
          </p:nvPr>
        </p:nvSpPr>
        <p:spPr/>
        <p:txBody>
          <a:bodyPr/>
          <a:lstStyle/>
          <a:p>
            <a:endParaRPr kumimoji="0" lang="es-ES"/>
          </a:p>
        </p:txBody>
      </p:sp>
      <p:sp>
        <p:nvSpPr>
          <p:cNvPr id="4" name="Slide Number Placeholder 3"/>
          <p:cNvSpPr>
            <a:spLocks noGrp="1"/>
          </p:cNvSpPr>
          <p:nvPr>
            <p:ph type="sldNum" sz="quarter" idx="12"/>
          </p:nvPr>
        </p:nvSpPr>
        <p:spPr/>
        <p:txBody>
          <a:bodyPr/>
          <a:lstStyle/>
          <a:p>
            <a:fld id="{73820FCD-5F4C-4989-BE05-0A8208BCBC21}" type="slidenum">
              <a:pPr/>
              <a:t>‹Nº›</a:t>
            </a:fld>
            <a:endParaRPr kumimoji="0" lang="es-E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eaLnBrk="1" latinLnBrk="0" hangingPunct="1">
              <a:defRPr kumimoji="0" lang="es-ES" sz="3000" b="1" cap="all"/>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es-ES" sz="1800">
                <a:solidFill>
                  <a:schemeClr val="tx1">
                    <a:lumMod val="65000"/>
                    <a:lumOff val="35000"/>
                  </a:schemeClr>
                </a:solidFill>
              </a:defRPr>
            </a:lvl1pPr>
            <a:lvl2pPr marL="457200" indent="0" eaLnBrk="1" latinLnBrk="0" hangingPunct="1">
              <a:buNone/>
              <a:defRPr kumimoji="0" lang="es-ES" sz="1800">
                <a:solidFill>
                  <a:schemeClr val="tx1">
                    <a:tint val="75000"/>
                  </a:schemeClr>
                </a:solidFill>
              </a:defRPr>
            </a:lvl2pPr>
            <a:lvl3pPr marL="914400" indent="0" eaLnBrk="1" latinLnBrk="0" hangingPunct="1">
              <a:buNone/>
              <a:defRPr kumimoji="0" lang="es-ES" sz="1600">
                <a:solidFill>
                  <a:schemeClr val="tx1">
                    <a:tint val="75000"/>
                  </a:schemeClr>
                </a:solidFill>
              </a:defRPr>
            </a:lvl3pPr>
            <a:lvl4pPr marL="1371600" indent="0" eaLnBrk="1" latinLnBrk="0" hangingPunct="1">
              <a:buNone/>
              <a:defRPr kumimoji="0" lang="es-ES" sz="1400">
                <a:solidFill>
                  <a:schemeClr val="tx1">
                    <a:tint val="75000"/>
                  </a:schemeClr>
                </a:solidFill>
              </a:defRPr>
            </a:lvl4pPr>
            <a:lvl5pPr marL="1828800" indent="0" eaLnBrk="1" latinLnBrk="0" hangingPunct="1">
              <a:buNone/>
              <a:defRPr kumimoji="0" lang="es-ES" sz="1400">
                <a:solidFill>
                  <a:schemeClr val="tx1">
                    <a:tint val="75000"/>
                  </a:schemeClr>
                </a:solidFill>
              </a:defRPr>
            </a:lvl5pPr>
            <a:lvl6pPr marL="2286000" indent="0" eaLnBrk="1" latinLnBrk="0" hangingPunct="1">
              <a:buNone/>
              <a:defRPr kumimoji="0" lang="es-ES" sz="1400">
                <a:solidFill>
                  <a:schemeClr val="tx1">
                    <a:tint val="75000"/>
                  </a:schemeClr>
                </a:solidFill>
              </a:defRPr>
            </a:lvl6pPr>
            <a:lvl7pPr marL="2743200" indent="0" eaLnBrk="1" latinLnBrk="0" hangingPunct="1">
              <a:buNone/>
              <a:defRPr kumimoji="0" lang="es-ES" sz="1400">
                <a:solidFill>
                  <a:schemeClr val="tx1">
                    <a:tint val="75000"/>
                  </a:schemeClr>
                </a:solidFill>
              </a:defRPr>
            </a:lvl7pPr>
            <a:lvl8pPr marL="3200400" indent="0" eaLnBrk="1" latinLnBrk="0" hangingPunct="1">
              <a:buNone/>
              <a:defRPr kumimoji="0" lang="es-ES" sz="1400">
                <a:solidFill>
                  <a:schemeClr val="tx1">
                    <a:tint val="75000"/>
                  </a:schemeClr>
                </a:solidFill>
              </a:defRPr>
            </a:lvl8pPr>
            <a:lvl9pPr marL="3657600" indent="0" eaLnBrk="1" latinLnBrk="0" hangingPunct="1">
              <a:buNone/>
              <a:defRPr kumimoji="0" lang="es-ES" sz="1400">
                <a:solidFill>
                  <a:schemeClr val="tx1">
                    <a:tint val="75000"/>
                  </a:schemeClr>
                </a:solidFill>
              </a:defRPr>
            </a:lvl9pPr>
          </a:lstStyle>
          <a:p>
            <a:pPr lvl="0" eaLnBrk="1" latinLnBrk="0" hangingPunct="1"/>
            <a:r>
              <a:rPr lang="es-ES" smtClean="0"/>
              <a:t>Haga clic para modificar el estilo de texto del patrón</a:t>
            </a:r>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t>       </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ítulo y contenid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es-ES" sz="3000" b="0">
                <a:solidFill>
                  <a:schemeClr val="tx1">
                    <a:lumMod val="85000"/>
                    <a:lumOff val="15000"/>
                  </a:schemeClr>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pPr/>
              <a:t>12/17/2009</a:t>
            </a:fld>
            <a:endParaRPr kumimoji="0" lang="es-ES"/>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contenid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pPr/>
              <a:t>12/17/2009</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Dos objeto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es-ES" sz="2800">
                <a:solidFill>
                  <a:schemeClr val="bg1"/>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A258050E-B668-4FA7-85AD-C750C80A6E9B}" type="datetimeFigureOut">
              <a:pPr/>
              <a:t>12/17/2009</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p>
            <a:fld id="{240D5ECE-8B49-45CD-BE81-EF81920D1969}" type="slidenum">
              <a:pPr/>
              <a:t>‹Nº›</a:t>
            </a:fld>
            <a:endParaRPr kumimoji="0" lang="es-E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12/17/2009</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es-ES"/>
            </a:lvl1pPr>
          </a:lstStyle>
          <a:p>
            <a:pPr eaLnBrk="1" latinLnBrk="0" hangingPunct="1"/>
            <a:r>
              <a:rPr lang="es-ES" smtClean="0"/>
              <a:t>Haga clic para modificar el estilo de título del patrón</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ólo el títul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pPr/>
              <a:t>12/17/2009</a:t>
            </a:fld>
            <a:endParaRPr kumimoji="0" lang="es-ES"/>
          </a:p>
        </p:txBody>
      </p:sp>
      <p:sp>
        <p:nvSpPr>
          <p:cNvPr id="3" name="Footer Placeholder 2"/>
          <p:cNvSpPr>
            <a:spLocks noGrp="1"/>
          </p:cNvSpPr>
          <p:nvPr>
            <p:ph type="ftr" sz="quarter" idx="11"/>
          </p:nvPr>
        </p:nvSpPr>
        <p:spPr/>
        <p:txBody>
          <a:bodyPr/>
          <a:lstStyle/>
          <a:p>
            <a:endParaRPr kumimoji="0" lang="es-ES"/>
          </a:p>
        </p:txBody>
      </p:sp>
      <p:sp>
        <p:nvSpPr>
          <p:cNvPr id="4" name="Slide Number Placeholder 3"/>
          <p:cNvSpPr>
            <a:spLocks noGrp="1"/>
          </p:cNvSpPr>
          <p:nvPr>
            <p:ph type="sldNum" sz="quarter" idx="12"/>
          </p:nvPr>
        </p:nvSpPr>
        <p:spPr/>
        <p:txBody>
          <a:bodyPr/>
          <a:lstStyle/>
          <a:p>
            <a:fld id="{240D5ECE-8B49-45CD-BE81-EF81920D1969}" type="slidenum">
              <a:pPr/>
              <a:t>‹Nº›</a:t>
            </a:fld>
            <a:endParaRPr kumimoji="0" lang="es-ES"/>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es-ES"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es-ES"/>
              <a:t>Haga clic para modificar el estilo de título del patrón</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es-ES" sz="2800" kern="1200">
                <a:solidFill>
                  <a:srgbClr val="2E507A">
                    <a:alpha val="81000"/>
                  </a:srgbClr>
                </a:solidFill>
                <a:latin typeface="+mn-lt"/>
                <a:ea typeface="+mn-ea"/>
                <a:cs typeface="+mn-cs"/>
              </a:defRPr>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ítulo con texto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12/17/2009</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es-ES" sz="4000" kern="1200">
                <a:solidFill>
                  <a:schemeClr val="bg1"/>
                </a:solidFill>
                <a:latin typeface="+mn-lt"/>
                <a:ea typeface="+mn-ea"/>
                <a:cs typeface="+mn-cs"/>
              </a:defRPr>
            </a:lvl1pPr>
          </a:lstStyle>
          <a:p>
            <a:pPr eaLnBrk="1" latinLnBrk="0" hangingPunct="1"/>
            <a:r>
              <a:rPr lang="es-ES" smtClean="0"/>
              <a:t>Haga clic para modificar el estilo de título del patrón</a:t>
            </a:r>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es-ES" sz="1800" b="1" kern="1200">
                <a:solidFill>
                  <a:schemeClr val="bg1">
                    <a:lumMod val="65000"/>
                  </a:schemeClr>
                </a:solidFill>
                <a:latin typeface="Calibri" pitchFamily="34" charset="0"/>
                <a:ea typeface="+mn-ea"/>
                <a:cs typeface="+mn-cs"/>
              </a:defRPr>
            </a:lvl1pPr>
          </a:lstStyle>
          <a:p>
            <a:pPr lvl="0"/>
            <a:r>
              <a:rPr kumimoji="0" lang="es-ES"/>
              <a:t>Haga clic para modificar el estilo de subtítulo del patrón</a:t>
            </a:r>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es-ES" sz="2800">
                <a:solidFill>
                  <a:schemeClr val="bg1"/>
                </a:solidFill>
              </a:defRPr>
            </a:lvl1pPr>
            <a:lvl2pPr eaLnBrk="1" latinLnBrk="0" hangingPunct="1">
              <a:defRPr kumimoji="0" lang="es-ES" sz="2800">
                <a:solidFill>
                  <a:schemeClr val="bg1"/>
                </a:solidFill>
              </a:defRPr>
            </a:lvl2pPr>
            <a:lvl3pPr eaLnBrk="1" latinLnBrk="0" hangingPunct="1">
              <a:defRPr kumimoji="0" lang="es-ES" sz="2400">
                <a:solidFill>
                  <a:schemeClr val="bg1"/>
                </a:solidFill>
              </a:defRPr>
            </a:lvl3pPr>
            <a:lvl4pPr eaLnBrk="1" latinLnBrk="0" hangingPunct="1">
              <a:defRPr kumimoji="0" lang="es-ES" sz="2000">
                <a:solidFill>
                  <a:schemeClr val="bg1"/>
                </a:solidFill>
              </a:defRPr>
            </a:lvl4pPr>
            <a:lvl5pPr eaLnBrk="1" latinLnBrk="0" hangingPunct="1">
              <a:defRPr kumimoji="0" lang="es-ES" sz="2000">
                <a:solidFill>
                  <a:schemeClr val="bg1"/>
                </a:solidFill>
              </a:defRPr>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es-ES" sz="1400">
                <a:solidFill>
                  <a:schemeClr val="tx1">
                    <a:lumMod val="75000"/>
                    <a:lumOff val="25000"/>
                  </a:schemeClr>
                </a:solidFill>
              </a:defRPr>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12/17/2009</a:t>
            </a:fld>
            <a:endParaRPr kumimoji="0" lang="es-ES"/>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A258050E-B668-4FA7-85AD-C750C80A6E9B}" type="datetimeFigureOut">
              <a:pPr/>
              <a:t>12/17/2009</a:t>
            </a:fld>
            <a:endParaRPr kumimoji="0"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kumimoji="0"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240D5ECE-8B49-45CD-BE81-EF81920D1969}" type="slidenum">
              <a:pPr/>
              <a:t>‹Nº›</a:t>
            </a:fld>
            <a:endParaRPr kumimoji="0" lang="es-E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id="1" dur="indefinite" restart="never" nodeType="tmRoot"/>
      </p:par>
    </p:tnLst>
  </p:timing>
  <p:txStyles>
    <p:titleStyle>
      <a:lvl1pPr algn="ctr"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2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video" Target="../media/media1.wmv"/><Relationship Id="rId7" Type="http://schemas.openxmlformats.org/officeDocument/2006/relationships/image" Target="../media/image24.png"/><Relationship Id="rId2" Type="http://schemas.microsoft.com/office/2007/relationships/media" Target="../media/media1.wmv"/><Relationship Id="rId1" Type="http://schemas.openxmlformats.org/officeDocument/2006/relationships/tags" Target="../tags/tag3.xml"/><Relationship Id="rId6" Type="http://schemas.openxmlformats.org/officeDocument/2006/relationships/image" Target="../media/image10.jpeg"/><Relationship Id="rId5" Type="http://schemas.openxmlformats.org/officeDocument/2006/relationships/notesSlide" Target="../notesSlides/notesSlide8.xml"/><Relationship Id="rId4"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video" Target="../media/media1.wmv"/><Relationship Id="rId7" Type="http://schemas.openxmlformats.org/officeDocument/2006/relationships/image" Target="../media/image24.png"/><Relationship Id="rId2" Type="http://schemas.microsoft.com/office/2007/relationships/media" Target="../media/media1.wmv"/><Relationship Id="rId1" Type="http://schemas.openxmlformats.org/officeDocument/2006/relationships/tags" Target="../tags/tag4.xml"/><Relationship Id="rId6" Type="http://schemas.openxmlformats.org/officeDocument/2006/relationships/image" Target="../media/image10.jpeg"/><Relationship Id="rId5" Type="http://schemas.openxmlformats.org/officeDocument/2006/relationships/notesSlide" Target="../notesSlides/notesSlide9.xml"/><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79912" y="332656"/>
            <a:ext cx="4953000" cy="1416269"/>
          </a:xfrm>
        </p:spPr>
        <p:txBody>
          <a:bodyPr>
            <a:normAutofit/>
          </a:bodyPr>
          <a:lstStyle/>
          <a:p>
            <a:r>
              <a:rPr lang="es-ES" sz="4000" dirty="0" smtClean="0"/>
              <a:t>Diálogos 2017</a:t>
            </a:r>
            <a:endParaRPr lang="es-ES" sz="4000" dirty="0"/>
          </a:p>
        </p:txBody>
      </p:sp>
      <p:sp>
        <p:nvSpPr>
          <p:cNvPr id="5" name="Title 4"/>
          <p:cNvSpPr>
            <a:spLocks noGrp="1"/>
          </p:cNvSpPr>
          <p:nvPr>
            <p:ph type="title"/>
          </p:nvPr>
        </p:nvSpPr>
        <p:spPr>
          <a:xfrm>
            <a:off x="228600" y="3048000"/>
            <a:ext cx="7943800" cy="1828800"/>
          </a:xfrm>
        </p:spPr>
        <p:txBody>
          <a:bodyPr>
            <a:normAutofit fontScale="90000"/>
          </a:bodyPr>
          <a:lstStyle/>
          <a:p>
            <a:pPr algn="l"/>
            <a:r>
              <a:rPr lang="es-ES" sz="3200" b="0" dirty="0">
                <a:solidFill>
                  <a:prstClr val="white"/>
                </a:solidFill>
              </a:rPr>
              <a:t>P</a:t>
            </a:r>
            <a:r>
              <a:rPr lang="es-ES" sz="3200" b="0" dirty="0" smtClean="0">
                <a:solidFill>
                  <a:prstClr val="white"/>
                </a:solidFill>
              </a:rPr>
              <a:t>olíticas de evaluación de las revistas científicas y académicas. Tensiones y reflexiones</a:t>
            </a:r>
            <a:r>
              <a:rPr lang="es-ES" sz="2700" b="0" dirty="0" smtClean="0">
                <a:solidFill>
                  <a:prstClr val="white"/>
                </a:solidFill>
              </a:rPr>
              <a:t/>
            </a:r>
            <a:br>
              <a:rPr lang="es-ES" sz="2700" b="0" dirty="0" smtClean="0">
                <a:solidFill>
                  <a:prstClr val="white"/>
                </a:solidFill>
              </a:rPr>
            </a:br>
            <a:r>
              <a:rPr lang="es-ES" sz="2700" b="0" dirty="0" smtClean="0">
                <a:solidFill>
                  <a:prstClr val="white"/>
                </a:solidFill>
              </a:rPr>
              <a:t>                                       </a:t>
            </a:r>
            <a:r>
              <a:rPr lang="es-ES" sz="2800" b="0" dirty="0" smtClean="0">
                <a:solidFill>
                  <a:srgbClr val="7BCF27"/>
                </a:solidFill>
                <a:latin typeface="Calibri" pitchFamily="34" charset="0"/>
              </a:rPr>
              <a:t>Lic. Carolina De Volder</a:t>
            </a:r>
            <a:endParaRPr lang="es-ES" sz="2700" b="0" dirty="0"/>
          </a:p>
        </p:txBody>
      </p:sp>
      <p:pic>
        <p:nvPicPr>
          <p:cNvPr id="4" name="Imagen 11"/>
          <p:cNvPicPr>
            <a:picLocks noChangeAspect="1"/>
          </p:cNvPicPr>
          <p:nvPr/>
        </p:nvPicPr>
        <p:blipFill>
          <a:blip r:embed="rId3"/>
          <a:stretch>
            <a:fillRect/>
          </a:stretch>
        </p:blipFill>
        <p:spPr>
          <a:xfrm>
            <a:off x="755576" y="402126"/>
            <a:ext cx="2109704" cy="1858459"/>
          </a:xfrm>
          <a:prstGeom prst="rect">
            <a:avLst/>
          </a:prstGeom>
          <a:noFill/>
          <a:effectLst>
            <a:glow rad="127000">
              <a:schemeClr val="bg2"/>
            </a:glow>
            <a:outerShdw blurRad="50800" dist="50800" dir="5400000" algn="ctr" rotWithShape="0">
              <a:schemeClr val="accent6">
                <a:lumMod val="20000"/>
                <a:lumOff val="80000"/>
              </a:schemeClr>
            </a:outerShdw>
            <a:softEdge rad="139700"/>
          </a:effectLst>
          <a:scene3d>
            <a:camera prst="orthographicFront"/>
            <a:lightRig rig="flood" dir="t"/>
          </a:scene3d>
        </p:spPr>
      </p:pic>
      <p:sp>
        <p:nvSpPr>
          <p:cNvPr id="6" name="Text Placeholder 2"/>
          <p:cNvSpPr txBox="1">
            <a:spLocks/>
          </p:cNvSpPr>
          <p:nvPr/>
        </p:nvSpPr>
        <p:spPr>
          <a:xfrm>
            <a:off x="5508104" y="6093296"/>
            <a:ext cx="3384376" cy="552173"/>
          </a:xfrm>
          <a:prstGeom prst="rect">
            <a:avLst/>
          </a:prstGeom>
        </p:spPr>
        <p:txBody>
          <a:bodyPr vert="horz" lIns="91440" tIns="45720" rIns="91440" bIns="45720" rtlCol="0" anchor="b">
            <a:normAutofit fontScale="40000" lnSpcReduction="20000"/>
          </a:bodyPr>
          <a:lstStyle>
            <a:lvl1pPr marL="342900" indent="-342900" algn="r" defTabSz="914400" rtl="0" eaLnBrk="1" latinLnBrk="0" hangingPunct="1">
              <a:spcBef>
                <a:spcPct val="20000"/>
              </a:spcBef>
              <a:buFont typeface="Arial" pitchFamily="34" charset="0"/>
              <a:buNone/>
              <a:defRPr kumimoji="0" lang="es-ES" sz="2200" kern="120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r>
              <a:rPr lang="es-ES" sz="4000" b="1" dirty="0" smtClean="0">
                <a:solidFill>
                  <a:schemeClr val="bg1"/>
                </a:solidFill>
              </a:rPr>
              <a:t>5 de Octubre de 2017, Buenos Aires</a:t>
            </a:r>
            <a:endParaRPr lang="es-ES" sz="40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14400" y="4800601"/>
            <a:ext cx="7743825" cy="1508719"/>
          </a:xfrm>
          <a:prstGeom prst="rect">
            <a:avLst/>
          </a:prstGeom>
          <a:noFill/>
        </p:spPr>
        <p:txBody>
          <a:bodyPr wrap="square" rtlCol="0">
            <a:normAutofit/>
          </a:bodyPr>
          <a:lstStyle/>
          <a:p>
            <a:pPr algn="r"/>
            <a:r>
              <a:rPr lang="es-ES" dirty="0">
                <a:solidFill>
                  <a:prstClr val="black">
                    <a:lumMod val="65000"/>
                    <a:lumOff val="35000"/>
                  </a:prstClr>
                </a:solidFill>
              </a:rPr>
              <a:t>				</a:t>
            </a:r>
            <a:r>
              <a:rPr lang="es-ES" sz="2800" b="1" dirty="0" smtClean="0"/>
              <a:t>Lic. Carolina De Volder</a:t>
            </a:r>
          </a:p>
          <a:p>
            <a:pPr algn="r"/>
            <a:r>
              <a:rPr lang="es-ES" sz="2800" dirty="0" smtClean="0">
                <a:solidFill>
                  <a:srgbClr val="0070C0"/>
                </a:solidFill>
              </a:rPr>
              <a:t>carolina_devolder@yahoo.com.ar</a:t>
            </a:r>
            <a:endParaRPr lang="es-ES" sz="2800" dirty="0">
              <a:solidFill>
                <a:srgbClr val="0070C0"/>
              </a:solidFill>
            </a:endParaRPr>
          </a:p>
          <a:p>
            <a:pPr algn="r">
              <a:lnSpc>
                <a:spcPct val="120000"/>
              </a:lnSpc>
            </a:pPr>
            <a:endParaRPr lang="es-ES" dirty="0">
              <a:solidFill>
                <a:prstClr val="black">
                  <a:lumMod val="85000"/>
                  <a:lumOff val="15000"/>
                </a:prstClr>
              </a:solidFill>
            </a:endParaRPr>
          </a:p>
        </p:txBody>
      </p:sp>
      <p:sp>
        <p:nvSpPr>
          <p:cNvPr id="5" name="Title 4"/>
          <p:cNvSpPr>
            <a:spLocks noGrp="1"/>
          </p:cNvSpPr>
          <p:nvPr>
            <p:ph type="title"/>
          </p:nvPr>
        </p:nvSpPr>
        <p:spPr>
          <a:xfrm>
            <a:off x="290400" y="2564904"/>
            <a:ext cx="8686800" cy="1095600"/>
          </a:xfrm>
        </p:spPr>
        <p:txBody>
          <a:bodyPr>
            <a:noAutofit/>
          </a:bodyPr>
          <a:lstStyle/>
          <a:p>
            <a:pPr lvl="0" algn="ctr">
              <a:lnSpc>
                <a:spcPct val="80000"/>
              </a:lnSpc>
              <a:spcBef>
                <a:spcPts val="0"/>
              </a:spcBef>
            </a:pPr>
            <a:r>
              <a:rPr lang="es-ES" sz="7200" dirty="0" smtClean="0">
                <a:ln>
                  <a:gradFill>
                    <a:gsLst>
                      <a:gs pos="0">
                        <a:prstClr val="white"/>
                      </a:gs>
                      <a:gs pos="50000">
                        <a:prstClr val="white">
                          <a:lumMod val="75000"/>
                        </a:prstClr>
                      </a:gs>
                    </a:gsLst>
                    <a:lin ang="5400000" scaled="0"/>
                  </a:gradFill>
                </a:ln>
                <a:gradFill>
                  <a:gsLst>
                    <a:gs pos="11000">
                      <a:prstClr val="white">
                        <a:lumMod val="75000"/>
                      </a:prstClr>
                    </a:gs>
                    <a:gs pos="91000">
                      <a:prstClr val="white"/>
                    </a:gs>
                  </a:gsLst>
                  <a:lin ang="16200000" scaled="1"/>
                </a:gradFill>
              </a:rPr>
              <a:t>Muchas gracias!!!</a:t>
            </a:r>
            <a:r>
              <a:rPr lang="es-ES" sz="7200" dirty="0">
                <a:ln>
                  <a:gradFill>
                    <a:gsLst>
                      <a:gs pos="0">
                        <a:prstClr val="white"/>
                      </a:gs>
                      <a:gs pos="50000">
                        <a:prstClr val="white">
                          <a:lumMod val="75000"/>
                        </a:prstClr>
                      </a:gs>
                    </a:gsLst>
                    <a:lin ang="5400000" scaled="0"/>
                  </a:gradFill>
                </a:ln>
                <a:gradFill>
                  <a:gsLst>
                    <a:gs pos="11000">
                      <a:prstClr val="white">
                        <a:lumMod val="75000"/>
                      </a:prstClr>
                    </a:gs>
                    <a:gs pos="91000">
                      <a:prstClr val="white"/>
                    </a:gs>
                  </a:gsLst>
                  <a:lin ang="16200000" scaled="1"/>
                </a:gradFill>
              </a:rPr>
              <a:t/>
            </a:r>
            <a:br>
              <a:rPr lang="es-ES" sz="7200" dirty="0">
                <a:ln>
                  <a:gradFill>
                    <a:gsLst>
                      <a:gs pos="0">
                        <a:prstClr val="white"/>
                      </a:gs>
                      <a:gs pos="50000">
                        <a:prstClr val="white">
                          <a:lumMod val="75000"/>
                        </a:prstClr>
                      </a:gs>
                    </a:gsLst>
                    <a:lin ang="5400000" scaled="0"/>
                  </a:gradFill>
                </a:ln>
                <a:gradFill>
                  <a:gsLst>
                    <a:gs pos="11000">
                      <a:prstClr val="white">
                        <a:lumMod val="75000"/>
                      </a:prstClr>
                    </a:gs>
                    <a:gs pos="91000">
                      <a:prstClr val="white"/>
                    </a:gs>
                  </a:gsLst>
                  <a:lin ang="16200000" scaled="1"/>
                </a:gradFill>
              </a:rPr>
            </a:br>
            <a:endParaRPr lang="es-ES" sz="4000" dirty="0"/>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fontScale="85000" lnSpcReduction="10000"/>
          </a:bodyPr>
          <a:lstStyle/>
          <a:p>
            <a:r>
              <a:rPr lang="es-ES" sz="4000" b="1" dirty="0" smtClean="0">
                <a:solidFill>
                  <a:schemeClr val="tx1">
                    <a:lumMod val="85000"/>
                    <a:lumOff val="15000"/>
                  </a:schemeClr>
                </a:solidFill>
                <a:latin typeface="+mj-lt"/>
              </a:rPr>
              <a:t>Desarrollo de las revistas latinoamericanas</a:t>
            </a:r>
            <a:endParaRPr lang="es-ES" sz="4000" dirty="0">
              <a:solidFill>
                <a:schemeClr val="tx1">
                  <a:lumMod val="50000"/>
                  <a:lumOff val="50000"/>
                </a:schemeClr>
              </a:solidFill>
              <a:latin typeface="+mj-lt"/>
              <a:cs typeface="Arial" pitchFamily="34" charset="0"/>
            </a:endParaRPr>
          </a:p>
        </p:txBody>
      </p:sp>
      <p:cxnSp>
        <p:nvCxnSpPr>
          <p:cNvPr id="10" name="Straight Connector 9"/>
          <p:cNvCxnSpPr/>
          <p:nvPr/>
        </p:nvCxnSpPr>
        <p:spPr>
          <a:xfrm>
            <a:off x="1905000" y="2936809"/>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0711" y="5127978"/>
            <a:ext cx="7973935" cy="400110"/>
          </a:xfrm>
          <a:prstGeom prst="rect">
            <a:avLst/>
          </a:prstGeom>
          <a:noFill/>
        </p:spPr>
        <p:txBody>
          <a:bodyPr wrap="none" rtlCol="0">
            <a:normAutofit fontScale="92500" lnSpcReduction="10000"/>
          </a:bodyPr>
          <a:lstStyle/>
          <a:p>
            <a:pPr algn="r"/>
            <a:r>
              <a:rPr lang="es-ES" sz="1200" b="1" dirty="0" smtClean="0">
                <a:solidFill>
                  <a:schemeClr val="tx1">
                    <a:lumMod val="75000"/>
                    <a:lumOff val="25000"/>
                  </a:schemeClr>
                </a:solidFill>
              </a:rPr>
              <a:t>Fuente: </a:t>
            </a:r>
            <a:r>
              <a:rPr lang="es-ES" sz="1200" dirty="0" err="1"/>
              <a:t>Alperin</a:t>
            </a:r>
            <a:r>
              <a:rPr lang="es-ES" sz="1200" dirty="0"/>
              <a:t>, J. P., &amp; </a:t>
            </a:r>
            <a:r>
              <a:rPr lang="es-ES" sz="1200" dirty="0" err="1"/>
              <a:t>Rozemblum</a:t>
            </a:r>
            <a:r>
              <a:rPr lang="es-ES" sz="1200" dirty="0"/>
              <a:t>, C. (2017). La reinterpretación de visibilidad y calidad en las nuevas políticas </a:t>
            </a:r>
            <a:r>
              <a:rPr lang="es-ES" sz="1200" dirty="0" smtClean="0"/>
              <a:t>de</a:t>
            </a:r>
          </a:p>
          <a:p>
            <a:pPr algn="r"/>
            <a:r>
              <a:rPr lang="es-ES" sz="1200" dirty="0" smtClean="0"/>
              <a:t> </a:t>
            </a:r>
            <a:r>
              <a:rPr lang="es-ES" sz="1200" dirty="0"/>
              <a:t>evaluación de revistas </a:t>
            </a:r>
            <a:r>
              <a:rPr lang="es-ES" sz="1200" dirty="0" smtClean="0"/>
              <a:t>científicas. Revista </a:t>
            </a:r>
            <a:r>
              <a:rPr lang="es-ES" sz="1200" dirty="0"/>
              <a:t>Interamericana de Bibliotecología, 40(3), 231-241. </a:t>
            </a:r>
            <a:r>
              <a:rPr lang="es-ES" sz="1200" dirty="0" err="1"/>
              <a:t>doi</a:t>
            </a:r>
            <a:r>
              <a:rPr lang="es-ES" sz="1200" dirty="0"/>
              <a:t>: 10.17533/udea.rib.v40n3a04</a:t>
            </a:r>
            <a:endParaRPr lang="es-ES" sz="1200" b="1" dirty="0">
              <a:solidFill>
                <a:schemeClr val="tx1">
                  <a:lumMod val="75000"/>
                  <a:lumOff val="25000"/>
                </a:schemeClr>
              </a:solidFill>
            </a:endParaRPr>
          </a:p>
        </p:txBody>
      </p: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rgbClr val="FF6600"/>
                </a:solidFill>
              </a:rPr>
              <a:t>           </a:t>
            </a:r>
          </a:p>
        </p:txBody>
      </p:sp>
      <p:grpSp>
        <p:nvGrpSpPr>
          <p:cNvPr id="26" name="Group 25"/>
          <p:cNvGrpSpPr/>
          <p:nvPr/>
        </p:nvGrpSpPr>
        <p:grpSpPr>
          <a:xfrm>
            <a:off x="770364" y="1412776"/>
            <a:ext cx="2289468" cy="2880320"/>
            <a:chOff x="762000" y="1557456"/>
            <a:chExt cx="2057400" cy="2708434"/>
          </a:xfrm>
        </p:grpSpPr>
        <p:sp>
          <p:nvSpPr>
            <p:cNvPr id="6"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14" name="TextBox 13"/>
            <p:cNvSpPr txBox="1"/>
            <p:nvPr/>
          </p:nvSpPr>
          <p:spPr>
            <a:xfrm>
              <a:off x="1121392" y="1557456"/>
              <a:ext cx="1219200" cy="2708434"/>
            </a:xfrm>
            <a:prstGeom prst="rect">
              <a:avLst/>
            </a:prstGeom>
            <a:noFill/>
          </p:spPr>
          <p:txBody>
            <a:bodyPr wrap="square" rtlCol="0">
              <a:spAutoFit/>
            </a:bodyPr>
            <a:lstStyle/>
            <a:p>
              <a:r>
                <a:rPr lang="es-ES" sz="17000" b="1" dirty="0">
                  <a:solidFill>
                    <a:srgbClr val="F26200">
                      <a:alpha val="40000"/>
                    </a:srgbClr>
                  </a:solidFill>
                  <a:latin typeface="+mj-lt"/>
                  <a:cs typeface="Arial" pitchFamily="34" charset="0"/>
                </a:rPr>
                <a:t>1</a:t>
              </a:r>
            </a:p>
          </p:txBody>
        </p:sp>
      </p:grpSp>
      <p:grpSp>
        <p:nvGrpSpPr>
          <p:cNvPr id="23" name="Group 22"/>
          <p:cNvGrpSpPr/>
          <p:nvPr/>
        </p:nvGrpSpPr>
        <p:grpSpPr>
          <a:xfrm>
            <a:off x="3543300" y="1412776"/>
            <a:ext cx="2468860" cy="3024336"/>
            <a:chOff x="3543300" y="1591943"/>
            <a:chExt cx="2057400" cy="2708434"/>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15" name="TextBox 14"/>
            <p:cNvSpPr txBox="1"/>
            <p:nvPr/>
          </p:nvSpPr>
          <p:spPr>
            <a:xfrm>
              <a:off x="3933968" y="1591943"/>
              <a:ext cx="1219200" cy="2708434"/>
            </a:xfrm>
            <a:prstGeom prst="rect">
              <a:avLst/>
            </a:prstGeom>
            <a:noFill/>
          </p:spPr>
          <p:txBody>
            <a:bodyPr wrap="square" rtlCol="0">
              <a:spAutoFit/>
            </a:bodyPr>
            <a:lstStyle/>
            <a:p>
              <a:r>
                <a:rPr lang="es-ES" sz="17000" b="1" dirty="0">
                  <a:solidFill>
                    <a:srgbClr val="2A7A9E">
                      <a:alpha val="40000"/>
                    </a:srgbClr>
                  </a:solidFill>
                  <a:latin typeface="+mj-lt"/>
                  <a:cs typeface="Arial" pitchFamily="34" charset="0"/>
                </a:rPr>
                <a:t>2</a:t>
              </a:r>
            </a:p>
          </p:txBody>
        </p:sp>
        <p:sp>
          <p:nvSpPr>
            <p:cNvPr id="16" name="TextBox 15"/>
            <p:cNvSpPr txBox="1"/>
            <p:nvPr/>
          </p:nvSpPr>
          <p:spPr>
            <a:xfrm>
              <a:off x="3543300" y="2701385"/>
              <a:ext cx="1989732" cy="665695"/>
            </a:xfrm>
            <a:prstGeom prst="rect">
              <a:avLst/>
            </a:prstGeom>
            <a:noFill/>
          </p:spPr>
          <p:txBody>
            <a:bodyPr wrap="square" rtlCol="0">
              <a:noAutofit/>
            </a:bodyPr>
            <a:lstStyle/>
            <a:p>
              <a:pPr algn="ctr">
                <a:lnSpc>
                  <a:spcPct val="80000"/>
                </a:lnSpc>
              </a:pPr>
              <a:r>
                <a:rPr lang="es-ES" sz="2300" b="1" spc="60" dirty="0" smtClean="0">
                  <a:solidFill>
                    <a:schemeClr val="bg1"/>
                  </a:solidFill>
                  <a:effectLst>
                    <a:outerShdw blurRad="50800" dist="25400" dir="5400000" algn="t" rotWithShape="0">
                      <a:prstClr val="black">
                        <a:alpha val="15000"/>
                      </a:prstClr>
                    </a:outerShdw>
                  </a:effectLst>
                </a:rPr>
                <a:t>Etapa 2. CONSOLIDACIÓN</a:t>
              </a:r>
              <a:endParaRPr lang="es-ES" sz="2300" b="1" dirty="0">
                <a:solidFill>
                  <a:schemeClr val="bg1"/>
                </a:solidFill>
                <a:effectLst>
                  <a:outerShdw blurRad="50800" dist="25400" dir="5400000" algn="t" rotWithShape="0">
                    <a:prstClr val="black">
                      <a:alpha val="15000"/>
                    </a:prstClr>
                  </a:outerShdw>
                </a:effectLst>
              </a:endParaRPr>
            </a:p>
          </p:txBody>
        </p:sp>
      </p:grpSp>
      <p:grpSp>
        <p:nvGrpSpPr>
          <p:cNvPr id="24" name="Group 23"/>
          <p:cNvGrpSpPr/>
          <p:nvPr/>
        </p:nvGrpSpPr>
        <p:grpSpPr>
          <a:xfrm>
            <a:off x="6324600" y="1412776"/>
            <a:ext cx="2209800" cy="2883169"/>
            <a:chOff x="6324600" y="1587511"/>
            <a:chExt cx="2057400" cy="2708434"/>
          </a:xfrm>
        </p:grpSpPr>
        <p:sp>
          <p:nvSpPr>
            <p:cNvPr id="5"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17" name="TextBox 16"/>
            <p:cNvSpPr txBox="1"/>
            <p:nvPr/>
          </p:nvSpPr>
          <p:spPr>
            <a:xfrm>
              <a:off x="6721604" y="1587511"/>
              <a:ext cx="1219200" cy="2708434"/>
            </a:xfrm>
            <a:prstGeom prst="rect">
              <a:avLst/>
            </a:prstGeom>
            <a:noFill/>
          </p:spPr>
          <p:txBody>
            <a:bodyPr wrap="square" rtlCol="0">
              <a:spAutoFit/>
            </a:bodyPr>
            <a:lstStyle/>
            <a:p>
              <a:r>
                <a:rPr lang="es-ES" sz="17000" b="1" dirty="0">
                  <a:solidFill>
                    <a:srgbClr val="65B131">
                      <a:alpha val="64000"/>
                    </a:srgbClr>
                  </a:solidFill>
                  <a:latin typeface="+mj-lt"/>
                  <a:cs typeface="Arial" pitchFamily="34" charset="0"/>
                </a:rPr>
                <a:t>3</a:t>
              </a:r>
            </a:p>
          </p:txBody>
        </p:sp>
        <p:sp>
          <p:nvSpPr>
            <p:cNvPr id="18" name="TextBox 17"/>
            <p:cNvSpPr txBox="1"/>
            <p:nvPr/>
          </p:nvSpPr>
          <p:spPr>
            <a:xfrm>
              <a:off x="6411810" y="2674651"/>
              <a:ext cx="1931160" cy="665695"/>
            </a:xfrm>
            <a:prstGeom prst="rect">
              <a:avLst/>
            </a:prstGeom>
            <a:noFill/>
          </p:spPr>
          <p:txBody>
            <a:bodyPr wrap="square" rtlCol="0">
              <a:noAutofit/>
            </a:bodyPr>
            <a:lstStyle/>
            <a:p>
              <a:pPr algn="ctr">
                <a:lnSpc>
                  <a:spcPct val="80000"/>
                </a:lnSpc>
              </a:pPr>
              <a:r>
                <a:rPr lang="es-ES" sz="2300" b="1" spc="60" dirty="0" smtClean="0">
                  <a:solidFill>
                    <a:schemeClr val="bg1"/>
                  </a:solidFill>
                  <a:effectLst>
                    <a:outerShdw blurRad="50800" dist="25400" dir="5400000" algn="t" rotWithShape="0">
                      <a:prstClr val="black">
                        <a:alpha val="15000"/>
                      </a:prstClr>
                    </a:outerShdw>
                  </a:effectLst>
                </a:rPr>
                <a:t>Etapa 3. INTERNACIO-</a:t>
              </a:r>
            </a:p>
            <a:p>
              <a:pPr algn="ctr">
                <a:lnSpc>
                  <a:spcPct val="80000"/>
                </a:lnSpc>
              </a:pPr>
              <a:r>
                <a:rPr lang="es-ES" sz="2300" b="1" spc="60" dirty="0" smtClean="0">
                  <a:solidFill>
                    <a:schemeClr val="bg1"/>
                  </a:solidFill>
                  <a:effectLst>
                    <a:outerShdw blurRad="50800" dist="25400" dir="5400000" algn="t" rotWithShape="0">
                      <a:prstClr val="black">
                        <a:alpha val="15000"/>
                      </a:prstClr>
                    </a:outerShdw>
                  </a:effectLst>
                </a:rPr>
                <a:t>NALIZACIÓN</a:t>
              </a:r>
              <a:endParaRPr lang="es-ES" sz="2300" b="1" spc="60" dirty="0">
                <a:solidFill>
                  <a:schemeClr val="bg1"/>
                </a:solidFill>
                <a:effectLst>
                  <a:outerShdw blurRad="50800" dist="25400" dir="5400000" algn="t" rotWithShape="0">
                    <a:prstClr val="black">
                      <a:alpha val="15000"/>
                    </a:prstClr>
                  </a:outerShdw>
                </a:effectLst>
              </a:endParaRPr>
            </a:p>
          </p:txBody>
        </p:sp>
      </p:grpSp>
      <p:sp>
        <p:nvSpPr>
          <p:cNvPr id="22" name="TextBox 15"/>
          <p:cNvSpPr txBox="1"/>
          <p:nvPr/>
        </p:nvSpPr>
        <p:spPr>
          <a:xfrm>
            <a:off x="883075" y="2624198"/>
            <a:ext cx="1931160" cy="665695"/>
          </a:xfrm>
          <a:prstGeom prst="rect">
            <a:avLst/>
          </a:prstGeom>
          <a:noFill/>
        </p:spPr>
        <p:txBody>
          <a:bodyPr wrap="square" rtlCol="0">
            <a:normAutofit/>
          </a:bodyPr>
          <a:lstStyle/>
          <a:p>
            <a:pPr algn="ctr">
              <a:lnSpc>
                <a:spcPct val="80000"/>
              </a:lnSpc>
            </a:pPr>
            <a:r>
              <a:rPr lang="es-ES" sz="2300" b="1" spc="60" dirty="0" smtClean="0">
                <a:solidFill>
                  <a:schemeClr val="bg1"/>
                </a:solidFill>
                <a:effectLst>
                  <a:outerShdw blurRad="50800" dist="25400" dir="5400000" algn="t" rotWithShape="0">
                    <a:prstClr val="black">
                      <a:alpha val="15000"/>
                    </a:prstClr>
                  </a:outerShdw>
                </a:effectLst>
              </a:rPr>
              <a:t>Etapa 1. EMERGENTE</a:t>
            </a:r>
            <a:endParaRPr lang="es-ES" sz="2300" b="1" dirty="0">
              <a:solidFill>
                <a:schemeClr val="bg1"/>
              </a:solidFill>
              <a:effectLst>
                <a:outerShdw blurRad="50800" dist="25400" dir="5400000" algn="t" rotWithShape="0">
                  <a:prstClr val="black">
                    <a:alpha val="15000"/>
                  </a:prst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851920" y="2852936"/>
            <a:ext cx="4680520" cy="2608845"/>
          </a:xfrm>
          <a:prstGeom prst="rect">
            <a:avLst/>
          </a:prstGeom>
          <a:noFill/>
        </p:spPr>
        <p:txBody>
          <a:bodyPr wrap="square" rtlCol="0">
            <a:normAutofit/>
          </a:bodyPr>
          <a:lstStyle/>
          <a:p>
            <a:pPr>
              <a:lnSpc>
                <a:spcPct val="114000"/>
              </a:lnSpc>
            </a:pPr>
            <a:r>
              <a:rPr lang="es-ES" sz="2000" dirty="0" smtClean="0">
                <a:solidFill>
                  <a:prstClr val="black">
                    <a:lumMod val="85000"/>
                    <a:lumOff val="15000"/>
                  </a:prstClr>
                </a:solidFill>
              </a:rPr>
              <a:t>Gobiernos latinoamericanos introducen legislaciones y políticas para apoyar a las revistas científicas.</a:t>
            </a:r>
          </a:p>
          <a:p>
            <a:pPr>
              <a:lnSpc>
                <a:spcPct val="114000"/>
              </a:lnSpc>
            </a:pPr>
            <a:endParaRPr lang="es-ES" sz="2000" dirty="0" smtClean="0">
              <a:solidFill>
                <a:prstClr val="black">
                  <a:lumMod val="85000"/>
                  <a:lumOff val="15000"/>
                </a:prstClr>
              </a:solidFill>
            </a:endParaRPr>
          </a:p>
          <a:p>
            <a:pPr>
              <a:lnSpc>
                <a:spcPct val="114000"/>
              </a:lnSpc>
            </a:pPr>
            <a:r>
              <a:rPr lang="es-ES" sz="2000" dirty="0" smtClean="0">
                <a:solidFill>
                  <a:prstClr val="black">
                    <a:lumMod val="85000"/>
                    <a:lumOff val="15000"/>
                  </a:prstClr>
                </a:solidFill>
              </a:rPr>
              <a:t>Prioridad a la ciencia latinoamericana y a las revistas como medio de comunicación.</a:t>
            </a:r>
            <a:endParaRPr lang="es-ES" sz="2000" dirty="0">
              <a:solidFill>
                <a:prstClr val="black">
                  <a:lumMod val="85000"/>
                  <a:lumOff val="15000"/>
                </a:prstClr>
              </a:solidFill>
            </a:endParaRPr>
          </a:p>
          <a:p>
            <a:endParaRPr lang="es-ES" dirty="0">
              <a:solidFill>
                <a:prstClr val="black">
                  <a:lumMod val="85000"/>
                  <a:lumOff val="15000"/>
                </a:prstClr>
              </a:solidFill>
            </a:endParaRPr>
          </a:p>
        </p:txBody>
      </p:sp>
      <p:sp>
        <p:nvSpPr>
          <p:cNvPr id="11" name="TextBox 10"/>
          <p:cNvSpPr txBox="1"/>
          <p:nvPr/>
        </p:nvSpPr>
        <p:spPr>
          <a:xfrm>
            <a:off x="3779912" y="1628800"/>
            <a:ext cx="5040560" cy="1057672"/>
          </a:xfrm>
          <a:prstGeom prst="rect">
            <a:avLst/>
          </a:prstGeom>
          <a:noFill/>
        </p:spPr>
        <p:txBody>
          <a:bodyPr wrap="square" rtlCol="0">
            <a:noAutofit/>
          </a:bodyPr>
          <a:lstStyle/>
          <a:p>
            <a:pPr>
              <a:lnSpc>
                <a:spcPct val="114000"/>
              </a:lnSpc>
            </a:pPr>
            <a:r>
              <a:rPr lang="es-ES" sz="2800" b="1" dirty="0" smtClean="0">
                <a:solidFill>
                  <a:prstClr val="black">
                    <a:lumMod val="85000"/>
                    <a:lumOff val="15000"/>
                  </a:prstClr>
                </a:solidFill>
              </a:rPr>
              <a:t>ETAPA 1. Emergente (85/95)</a:t>
            </a:r>
            <a:endParaRPr lang="es-ES" sz="2800" b="1" dirty="0">
              <a:solidFill>
                <a:prstClr val="black"/>
              </a:solidFill>
            </a:endParaRPr>
          </a:p>
        </p:txBody>
      </p:sp>
      <p:sp>
        <p:nvSpPr>
          <p:cNvPr id="9" name="Title 8"/>
          <p:cNvSpPr>
            <a:spLocks noGrp="1"/>
          </p:cNvSpPr>
          <p:nvPr>
            <p:ph type="title"/>
          </p:nvPr>
        </p:nvSpPr>
        <p:spPr/>
        <p:txBody>
          <a:bodyPr>
            <a:normAutofit/>
          </a:bodyPr>
          <a:lstStyle/>
          <a:p>
            <a:pPr lvl="0">
              <a:spcBef>
                <a:spcPts val="0"/>
              </a:spcBef>
            </a:pPr>
            <a:r>
              <a:rPr lang="es-ES" sz="1200" dirty="0">
                <a:solidFill>
                  <a:schemeClr val="tx1"/>
                </a:solidFill>
              </a:rPr>
              <a:t>Políticas de evaluación de las revistas científicas y académicas. Tensiones y </a:t>
            </a:r>
            <a:r>
              <a:rPr lang="es-ES" sz="1200" dirty="0" smtClean="0">
                <a:solidFill>
                  <a:schemeClr val="tx1"/>
                </a:solidFill>
              </a:rPr>
              <a:t>reflexiones</a:t>
            </a:r>
            <a:r>
              <a:rPr lang="es-ES" sz="1200" dirty="0">
                <a:solidFill>
                  <a:schemeClr val="tx1"/>
                </a:solidFill>
              </a:rPr>
              <a:t> Políticas de evaluación de las revistas científicas y académicas. Tensiones y reflexiones</a:t>
            </a:r>
            <a:endParaRPr lang="es-ES" sz="1200" dirty="0">
              <a:solidFill>
                <a:schemeClr val="tx1"/>
              </a:solidFill>
              <a:latin typeface="+mn-lt"/>
            </a:endParaRPr>
          </a:p>
        </p:txBody>
      </p:sp>
      <p:grpSp>
        <p:nvGrpSpPr>
          <p:cNvPr id="7" name="Group 25"/>
          <p:cNvGrpSpPr/>
          <p:nvPr/>
        </p:nvGrpSpPr>
        <p:grpSpPr>
          <a:xfrm>
            <a:off x="770364" y="1412776"/>
            <a:ext cx="2289468" cy="2880320"/>
            <a:chOff x="762000" y="1557456"/>
            <a:chExt cx="2057400" cy="2708434"/>
          </a:xfrm>
        </p:grpSpPr>
        <p:sp>
          <p:nvSpPr>
            <p:cNvPr id="10"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12" name="TextBox 13"/>
            <p:cNvSpPr txBox="1"/>
            <p:nvPr/>
          </p:nvSpPr>
          <p:spPr>
            <a:xfrm>
              <a:off x="1121392" y="1557456"/>
              <a:ext cx="1219200" cy="2708434"/>
            </a:xfrm>
            <a:prstGeom prst="rect">
              <a:avLst/>
            </a:prstGeom>
            <a:noFill/>
          </p:spPr>
          <p:txBody>
            <a:bodyPr wrap="square" rtlCol="0">
              <a:spAutoFit/>
            </a:bodyPr>
            <a:lstStyle/>
            <a:p>
              <a:r>
                <a:rPr lang="es-ES" sz="17000" b="1" dirty="0">
                  <a:solidFill>
                    <a:srgbClr val="F26200">
                      <a:alpha val="40000"/>
                    </a:srgbClr>
                  </a:solidFill>
                  <a:latin typeface="+mj-lt"/>
                  <a:cs typeface="Arial" pitchFamily="34" charset="0"/>
                </a:rPr>
                <a:t>1</a:t>
              </a:r>
            </a:p>
          </p:txBody>
        </p:sp>
      </p:grpSp>
      <p:sp>
        <p:nvSpPr>
          <p:cNvPr id="13" name="TextBox 7"/>
          <p:cNvSpPr txBox="1"/>
          <p:nvPr/>
        </p:nvSpPr>
        <p:spPr>
          <a:xfrm>
            <a:off x="611560" y="5013176"/>
            <a:ext cx="7704856" cy="1296144"/>
          </a:xfrm>
          <a:prstGeom prst="rect">
            <a:avLst/>
          </a:prstGeom>
          <a:noFill/>
        </p:spPr>
        <p:txBody>
          <a:bodyPr wrap="square" rtlCol="0">
            <a:normAutofit/>
          </a:bodyPr>
          <a:lstStyle/>
          <a:p>
            <a:pPr>
              <a:lnSpc>
                <a:spcPct val="114000"/>
              </a:lnSpc>
            </a:pPr>
            <a:endParaRPr lang="es-ES" sz="2000" dirty="0" smtClean="0">
              <a:solidFill>
                <a:prstClr val="black">
                  <a:lumMod val="85000"/>
                  <a:lumOff val="15000"/>
                </a:prstClr>
              </a:solidFill>
            </a:endParaRPr>
          </a:p>
          <a:p>
            <a:pPr>
              <a:lnSpc>
                <a:spcPct val="114000"/>
              </a:lnSpc>
            </a:pPr>
            <a:r>
              <a:rPr lang="es-ES" sz="2000" dirty="0" smtClean="0">
                <a:solidFill>
                  <a:prstClr val="black">
                    <a:lumMod val="85000"/>
                    <a:lumOff val="15000"/>
                  </a:prstClr>
                </a:solidFill>
              </a:rPr>
              <a:t>       Cambios en el entorno digital -&gt; Publicación en soporte digital</a:t>
            </a:r>
            <a:endParaRPr lang="es-ES" sz="2000" dirty="0">
              <a:solidFill>
                <a:prstClr val="black">
                  <a:lumMod val="85000"/>
                  <a:lumOff val="15000"/>
                </a:prstClr>
              </a:solidFill>
            </a:endParaRPr>
          </a:p>
          <a:p>
            <a:endParaRPr lang="es-ES" dirty="0">
              <a:solidFill>
                <a:prstClr val="black">
                  <a:lumMod val="85000"/>
                  <a:lumOff val="1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851920" y="2708920"/>
            <a:ext cx="4680520" cy="1728191"/>
          </a:xfrm>
          <a:prstGeom prst="rect">
            <a:avLst/>
          </a:prstGeom>
          <a:noFill/>
        </p:spPr>
        <p:txBody>
          <a:bodyPr wrap="square" rtlCol="0">
            <a:normAutofit/>
          </a:bodyPr>
          <a:lstStyle/>
          <a:p>
            <a:pPr>
              <a:lnSpc>
                <a:spcPct val="114000"/>
              </a:lnSpc>
            </a:pPr>
            <a:r>
              <a:rPr lang="es-ES" sz="2000" dirty="0" smtClean="0">
                <a:solidFill>
                  <a:prstClr val="black">
                    <a:lumMod val="85000"/>
                    <a:lumOff val="15000"/>
                  </a:prstClr>
                </a:solidFill>
              </a:rPr>
              <a:t>Surgen los primeros sistemas de información regionales</a:t>
            </a:r>
          </a:p>
          <a:p>
            <a:pPr>
              <a:lnSpc>
                <a:spcPct val="114000"/>
              </a:lnSpc>
            </a:pPr>
            <a:endParaRPr lang="es-ES" sz="2000" dirty="0">
              <a:solidFill>
                <a:prstClr val="black">
                  <a:lumMod val="85000"/>
                  <a:lumOff val="15000"/>
                </a:prstClr>
              </a:solidFill>
            </a:endParaRPr>
          </a:p>
          <a:p>
            <a:pPr>
              <a:lnSpc>
                <a:spcPct val="114000"/>
              </a:lnSpc>
            </a:pPr>
            <a:r>
              <a:rPr lang="es-ES" sz="2000" dirty="0" smtClean="0">
                <a:solidFill>
                  <a:prstClr val="black">
                    <a:lumMod val="85000"/>
                    <a:lumOff val="15000"/>
                  </a:prstClr>
                </a:solidFill>
              </a:rPr>
              <a:t>Criterios de evaluación propios</a:t>
            </a:r>
          </a:p>
          <a:p>
            <a:endParaRPr lang="es-ES" dirty="0">
              <a:solidFill>
                <a:prstClr val="black">
                  <a:lumMod val="85000"/>
                  <a:lumOff val="15000"/>
                </a:prstClr>
              </a:solidFill>
            </a:endParaRPr>
          </a:p>
        </p:txBody>
      </p:sp>
      <p:sp>
        <p:nvSpPr>
          <p:cNvPr id="11" name="TextBox 10"/>
          <p:cNvSpPr txBox="1"/>
          <p:nvPr/>
        </p:nvSpPr>
        <p:spPr>
          <a:xfrm>
            <a:off x="3779912" y="1628800"/>
            <a:ext cx="5184576" cy="1057672"/>
          </a:xfrm>
          <a:prstGeom prst="rect">
            <a:avLst/>
          </a:prstGeom>
          <a:noFill/>
        </p:spPr>
        <p:txBody>
          <a:bodyPr wrap="square" rtlCol="0">
            <a:noAutofit/>
          </a:bodyPr>
          <a:lstStyle/>
          <a:p>
            <a:pPr>
              <a:lnSpc>
                <a:spcPct val="114000"/>
              </a:lnSpc>
            </a:pPr>
            <a:r>
              <a:rPr lang="es-ES" sz="2800" b="1" dirty="0" smtClean="0">
                <a:solidFill>
                  <a:prstClr val="black">
                    <a:lumMod val="85000"/>
                    <a:lumOff val="15000"/>
                  </a:prstClr>
                </a:solidFill>
              </a:rPr>
              <a:t>ETAPA 2. Consolidación (95/2015)</a:t>
            </a:r>
            <a:endParaRPr lang="es-ES" sz="2800" b="1" dirty="0">
              <a:solidFill>
                <a:prstClr val="black"/>
              </a:solidFill>
            </a:endParaRPr>
          </a:p>
        </p:txBody>
      </p:sp>
      <p:sp>
        <p:nvSpPr>
          <p:cNvPr id="9" name="Title 8"/>
          <p:cNvSpPr>
            <a:spLocks noGrp="1"/>
          </p:cNvSpPr>
          <p:nvPr>
            <p:ph type="title"/>
          </p:nvPr>
        </p:nvSpPr>
        <p:spPr/>
        <p:txBody>
          <a:bodyPr>
            <a:normAutofit/>
          </a:bodyPr>
          <a:lstStyle/>
          <a:p>
            <a:pPr lvl="0">
              <a:spcBef>
                <a:spcPts val="0"/>
              </a:spcBef>
            </a:pPr>
            <a:r>
              <a:rPr lang="es-ES" sz="1200" dirty="0">
                <a:solidFill>
                  <a:schemeClr val="tx1"/>
                </a:solidFill>
              </a:rPr>
              <a:t>Políticas de evaluación de las revistas científicas y académicas. Tensiones y </a:t>
            </a:r>
            <a:r>
              <a:rPr lang="es-ES" sz="1200" dirty="0" smtClean="0">
                <a:solidFill>
                  <a:schemeClr val="tx1"/>
                </a:solidFill>
              </a:rPr>
              <a:t>reflexiones</a:t>
            </a:r>
            <a:r>
              <a:rPr lang="es-ES" sz="1200" dirty="0">
                <a:solidFill>
                  <a:schemeClr val="tx1"/>
                </a:solidFill>
              </a:rPr>
              <a:t> Políticas de evaluación de las revistas científicas y académicas. Tensiones y reflexiones</a:t>
            </a:r>
            <a:endParaRPr lang="es-ES" sz="1200" dirty="0">
              <a:solidFill>
                <a:schemeClr val="tx1"/>
              </a:solidFill>
              <a:latin typeface="+mn-lt"/>
            </a:endParaRPr>
          </a:p>
        </p:txBody>
      </p:sp>
      <p:sp>
        <p:nvSpPr>
          <p:cNvPr id="13" name="TextBox 7"/>
          <p:cNvSpPr txBox="1"/>
          <p:nvPr/>
        </p:nvSpPr>
        <p:spPr>
          <a:xfrm>
            <a:off x="611560" y="4869160"/>
            <a:ext cx="7704856" cy="1440160"/>
          </a:xfrm>
          <a:prstGeom prst="rect">
            <a:avLst/>
          </a:prstGeom>
          <a:noFill/>
        </p:spPr>
        <p:txBody>
          <a:bodyPr wrap="square" rtlCol="0">
            <a:normAutofit/>
          </a:bodyPr>
          <a:lstStyle/>
          <a:p>
            <a:pPr>
              <a:lnSpc>
                <a:spcPct val="114000"/>
              </a:lnSpc>
            </a:pPr>
            <a:endParaRPr lang="es-ES" sz="2000" dirty="0" smtClean="0">
              <a:solidFill>
                <a:prstClr val="black">
                  <a:lumMod val="85000"/>
                  <a:lumOff val="15000"/>
                </a:prstClr>
              </a:solidFill>
            </a:endParaRPr>
          </a:p>
          <a:p>
            <a:pPr>
              <a:lnSpc>
                <a:spcPct val="114000"/>
              </a:lnSpc>
            </a:pPr>
            <a:r>
              <a:rPr lang="es-ES" sz="2000" dirty="0" smtClean="0">
                <a:solidFill>
                  <a:prstClr val="black">
                    <a:lumMod val="85000"/>
                    <a:lumOff val="15000"/>
                  </a:prstClr>
                </a:solidFill>
              </a:rPr>
              <a:t>       </a:t>
            </a:r>
            <a:endParaRPr lang="es-ES" dirty="0">
              <a:solidFill>
                <a:prstClr val="black">
                  <a:lumMod val="85000"/>
                  <a:lumOff val="15000"/>
                </a:prstClr>
              </a:solidFill>
            </a:endParaRPr>
          </a:p>
        </p:txBody>
      </p:sp>
      <p:grpSp>
        <p:nvGrpSpPr>
          <p:cNvPr id="14" name="Group 22"/>
          <p:cNvGrpSpPr/>
          <p:nvPr/>
        </p:nvGrpSpPr>
        <p:grpSpPr>
          <a:xfrm>
            <a:off x="539552" y="1417112"/>
            <a:ext cx="2376264" cy="3164015"/>
            <a:chOff x="3543300" y="1591943"/>
            <a:chExt cx="2057400" cy="2708434"/>
          </a:xfrm>
        </p:grpSpPr>
        <p:sp>
          <p:nvSpPr>
            <p:cNvPr id="15"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16" name="TextBox 14"/>
            <p:cNvSpPr txBox="1"/>
            <p:nvPr/>
          </p:nvSpPr>
          <p:spPr>
            <a:xfrm>
              <a:off x="3933968" y="1591943"/>
              <a:ext cx="1219200" cy="2708434"/>
            </a:xfrm>
            <a:prstGeom prst="rect">
              <a:avLst/>
            </a:prstGeom>
            <a:noFill/>
          </p:spPr>
          <p:txBody>
            <a:bodyPr wrap="square" rtlCol="0">
              <a:spAutoFit/>
            </a:bodyPr>
            <a:lstStyle/>
            <a:p>
              <a:r>
                <a:rPr lang="es-ES" sz="17000" b="1" dirty="0">
                  <a:solidFill>
                    <a:srgbClr val="2A7A9E">
                      <a:alpha val="40000"/>
                    </a:srgbClr>
                  </a:solidFill>
                  <a:latin typeface="+mj-lt"/>
                  <a:cs typeface="Arial" pitchFamily="34" charset="0"/>
                </a:rPr>
                <a:t>2</a:t>
              </a:r>
            </a:p>
          </p:txBody>
        </p:sp>
      </p:grpSp>
      <p:pic>
        <p:nvPicPr>
          <p:cNvPr id="1028" name="Picture 4" descr="Resultado de imagen para sciel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4725144"/>
            <a:ext cx="2066925" cy="9810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redalyc"/>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372200" y="4797152"/>
            <a:ext cx="2248495" cy="104805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para latindex"/>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128903" y="4653136"/>
            <a:ext cx="1807228" cy="1174698"/>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3"/>
          <p:cNvGrpSpPr/>
          <p:nvPr/>
        </p:nvGrpSpPr>
        <p:grpSpPr>
          <a:xfrm>
            <a:off x="251520" y="6111685"/>
            <a:ext cx="8280920" cy="413660"/>
            <a:chOff x="6413721" y="3701144"/>
            <a:chExt cx="2645231" cy="1143000"/>
          </a:xfrm>
        </p:grpSpPr>
        <p:sp>
          <p:nvSpPr>
            <p:cNvPr id="19" name="Rectangle 14"/>
            <p:cNvSpPr/>
            <p:nvPr/>
          </p:nvSpPr>
          <p:spPr>
            <a:xfrm>
              <a:off x="6740294" y="3701144"/>
              <a:ext cx="2318658" cy="1143000"/>
            </a:xfrm>
            <a:prstGeom prst="rect">
              <a:avLst/>
            </a:prstGeom>
            <a:solidFill>
              <a:schemeClr val="bg1">
                <a:lumMod val="95000"/>
              </a:schemeClr>
            </a:solidFill>
            <a:ln w="25400" cmpd="thinThick">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0" name="TextBox 7"/>
            <p:cNvSpPr txBox="1"/>
            <p:nvPr/>
          </p:nvSpPr>
          <p:spPr>
            <a:xfrm>
              <a:off x="6781753" y="3810001"/>
              <a:ext cx="2200998" cy="953813"/>
            </a:xfrm>
            <a:prstGeom prst="rect">
              <a:avLst/>
            </a:prstGeom>
            <a:noFill/>
          </p:spPr>
          <p:txBody>
            <a:bodyPr wrap="square" rtlCol="0" anchor="ctr">
              <a:normAutofit/>
            </a:bodyPr>
            <a:lstStyle/>
            <a:p>
              <a:r>
                <a:rPr lang="es-ES" sz="1500" b="1" dirty="0" smtClean="0"/>
                <a:t>  1995                          /                            1997                            /                           2002</a:t>
              </a:r>
              <a:endParaRPr lang="es-ES" sz="1500" b="1" dirty="0"/>
            </a:p>
          </p:txBody>
        </p:sp>
        <p:cxnSp>
          <p:nvCxnSpPr>
            <p:cNvPr id="21" name="Straight Connector 18"/>
            <p:cNvCxnSpPr/>
            <p:nvPr/>
          </p:nvCxnSpPr>
          <p:spPr>
            <a:xfrm>
              <a:off x="6413721" y="4332767"/>
              <a:ext cx="274320" cy="0"/>
            </a:xfrm>
            <a:prstGeom prst="line">
              <a:avLst/>
            </a:prstGeom>
            <a:ln w="25400" cap="rnd">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17552002"/>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851920" y="2276872"/>
            <a:ext cx="4680520" cy="2304256"/>
          </a:xfrm>
          <a:prstGeom prst="rect">
            <a:avLst/>
          </a:prstGeom>
          <a:noFill/>
        </p:spPr>
        <p:txBody>
          <a:bodyPr wrap="square" rtlCol="0">
            <a:normAutofit fontScale="47500" lnSpcReduction="20000"/>
          </a:bodyPr>
          <a:lstStyle/>
          <a:p>
            <a:pPr>
              <a:lnSpc>
                <a:spcPct val="114000"/>
              </a:lnSpc>
            </a:pPr>
            <a:r>
              <a:rPr lang="es-ES" sz="3300" dirty="0" smtClean="0">
                <a:solidFill>
                  <a:prstClr val="black">
                    <a:lumMod val="85000"/>
                    <a:lumOff val="15000"/>
                  </a:prstClr>
                </a:solidFill>
              </a:rPr>
              <a:t>Surgen varios directorios nacionales de revistas de calidad:</a:t>
            </a:r>
          </a:p>
          <a:p>
            <a:pPr>
              <a:lnSpc>
                <a:spcPct val="114000"/>
              </a:lnSpc>
            </a:pPr>
            <a:endParaRPr lang="es-ES" sz="3300" dirty="0" smtClean="0">
              <a:solidFill>
                <a:prstClr val="black">
                  <a:lumMod val="85000"/>
                  <a:lumOff val="15000"/>
                </a:prstClr>
              </a:solidFill>
            </a:endParaRPr>
          </a:p>
          <a:p>
            <a:pPr marL="342900" indent="-342900">
              <a:lnSpc>
                <a:spcPct val="114000"/>
              </a:lnSpc>
              <a:buFontTx/>
              <a:buChar char="-"/>
            </a:pPr>
            <a:r>
              <a:rPr lang="es-ES" sz="3300" dirty="0" smtClean="0">
                <a:solidFill>
                  <a:prstClr val="black">
                    <a:lumMod val="85000"/>
                    <a:lumOff val="15000"/>
                  </a:prstClr>
                </a:solidFill>
              </a:rPr>
              <a:t>Índice de Revistas Mexicanas de Ciencia y Tecnología CONACYT (1996, México)</a:t>
            </a:r>
          </a:p>
          <a:p>
            <a:pPr marL="342900" indent="-342900">
              <a:lnSpc>
                <a:spcPct val="114000"/>
              </a:lnSpc>
              <a:buFontTx/>
              <a:buChar char="-"/>
            </a:pPr>
            <a:r>
              <a:rPr lang="es-ES" sz="3300" dirty="0" err="1" smtClean="0">
                <a:solidFill>
                  <a:prstClr val="black">
                    <a:lumMod val="85000"/>
                    <a:lumOff val="15000"/>
                  </a:prstClr>
                </a:solidFill>
              </a:rPr>
              <a:t>Publindex</a:t>
            </a:r>
            <a:r>
              <a:rPr lang="es-ES" sz="3300" dirty="0" smtClean="0">
                <a:solidFill>
                  <a:prstClr val="black">
                    <a:lumMod val="85000"/>
                    <a:lumOff val="15000"/>
                  </a:prstClr>
                </a:solidFill>
              </a:rPr>
              <a:t> (1998, Colombia)</a:t>
            </a:r>
          </a:p>
          <a:p>
            <a:pPr marL="342900" indent="-342900">
              <a:lnSpc>
                <a:spcPct val="114000"/>
              </a:lnSpc>
              <a:buFontTx/>
              <a:buChar char="-"/>
            </a:pPr>
            <a:r>
              <a:rPr lang="es-ES" sz="3300" dirty="0" smtClean="0">
                <a:solidFill>
                  <a:prstClr val="black">
                    <a:lumMod val="85000"/>
                    <a:lumOff val="15000"/>
                  </a:prstClr>
                </a:solidFill>
              </a:rPr>
              <a:t>Núcleo Básico de Revistas Científicas Argentinas (1999, Argentina)</a:t>
            </a:r>
          </a:p>
          <a:p>
            <a:pPr marL="342900" indent="-342900">
              <a:lnSpc>
                <a:spcPct val="114000"/>
              </a:lnSpc>
              <a:buFontTx/>
              <a:buChar char="-"/>
            </a:pPr>
            <a:r>
              <a:rPr lang="es-ES" sz="3300" dirty="0" smtClean="0">
                <a:solidFill>
                  <a:prstClr val="black">
                    <a:lumMod val="85000"/>
                    <a:lumOff val="15000"/>
                  </a:prstClr>
                </a:solidFill>
              </a:rPr>
              <a:t>CAPES (2000, Brasil)</a:t>
            </a:r>
          </a:p>
          <a:p>
            <a:pPr marL="285750" indent="-285750">
              <a:lnSpc>
                <a:spcPct val="114000"/>
              </a:lnSpc>
              <a:buFontTx/>
              <a:buChar char="-"/>
            </a:pPr>
            <a:endParaRPr lang="es-ES" dirty="0">
              <a:solidFill>
                <a:prstClr val="black">
                  <a:lumMod val="85000"/>
                  <a:lumOff val="15000"/>
                </a:prstClr>
              </a:solidFill>
            </a:endParaRPr>
          </a:p>
        </p:txBody>
      </p:sp>
      <p:sp>
        <p:nvSpPr>
          <p:cNvPr id="11" name="TextBox 10"/>
          <p:cNvSpPr txBox="1"/>
          <p:nvPr/>
        </p:nvSpPr>
        <p:spPr>
          <a:xfrm>
            <a:off x="3779912" y="1412776"/>
            <a:ext cx="5184576" cy="1057672"/>
          </a:xfrm>
          <a:prstGeom prst="rect">
            <a:avLst/>
          </a:prstGeom>
          <a:noFill/>
        </p:spPr>
        <p:txBody>
          <a:bodyPr wrap="square" rtlCol="0">
            <a:noAutofit/>
          </a:bodyPr>
          <a:lstStyle/>
          <a:p>
            <a:pPr>
              <a:lnSpc>
                <a:spcPct val="114000"/>
              </a:lnSpc>
            </a:pPr>
            <a:r>
              <a:rPr lang="es-ES" sz="2800" b="1" dirty="0" smtClean="0">
                <a:solidFill>
                  <a:prstClr val="black">
                    <a:lumMod val="85000"/>
                    <a:lumOff val="15000"/>
                  </a:prstClr>
                </a:solidFill>
              </a:rPr>
              <a:t>ETAPA 2. Consolidación (95/2015)</a:t>
            </a:r>
            <a:endParaRPr lang="es-ES" sz="2800" b="1" dirty="0">
              <a:solidFill>
                <a:prstClr val="black"/>
              </a:solidFill>
            </a:endParaRPr>
          </a:p>
        </p:txBody>
      </p:sp>
      <p:sp>
        <p:nvSpPr>
          <p:cNvPr id="9" name="Title 8"/>
          <p:cNvSpPr>
            <a:spLocks noGrp="1"/>
          </p:cNvSpPr>
          <p:nvPr>
            <p:ph type="title"/>
          </p:nvPr>
        </p:nvSpPr>
        <p:spPr/>
        <p:txBody>
          <a:bodyPr>
            <a:normAutofit/>
          </a:bodyPr>
          <a:lstStyle/>
          <a:p>
            <a:pPr lvl="0">
              <a:spcBef>
                <a:spcPts val="0"/>
              </a:spcBef>
            </a:pPr>
            <a:r>
              <a:rPr lang="es-ES" sz="1200" dirty="0">
                <a:solidFill>
                  <a:schemeClr val="tx1"/>
                </a:solidFill>
              </a:rPr>
              <a:t>Políticas de evaluación de las revistas científicas y académicas. Tensiones y </a:t>
            </a:r>
            <a:r>
              <a:rPr lang="es-ES" sz="1200" dirty="0" smtClean="0">
                <a:solidFill>
                  <a:schemeClr val="tx1"/>
                </a:solidFill>
              </a:rPr>
              <a:t>reflexiones</a:t>
            </a:r>
            <a:r>
              <a:rPr lang="es-ES" sz="1200" dirty="0">
                <a:solidFill>
                  <a:schemeClr val="tx1"/>
                </a:solidFill>
              </a:rPr>
              <a:t> Políticas de evaluación de las revistas científicas y académicas. Tensiones y reflexiones</a:t>
            </a:r>
            <a:endParaRPr lang="es-ES" sz="1200" dirty="0">
              <a:solidFill>
                <a:schemeClr val="tx1"/>
              </a:solidFill>
              <a:latin typeface="+mn-lt"/>
            </a:endParaRPr>
          </a:p>
        </p:txBody>
      </p:sp>
      <p:grpSp>
        <p:nvGrpSpPr>
          <p:cNvPr id="14" name="Group 22"/>
          <p:cNvGrpSpPr/>
          <p:nvPr/>
        </p:nvGrpSpPr>
        <p:grpSpPr>
          <a:xfrm>
            <a:off x="539552" y="1417112"/>
            <a:ext cx="2376264" cy="3164015"/>
            <a:chOff x="3543300" y="1591943"/>
            <a:chExt cx="2057400" cy="2708434"/>
          </a:xfrm>
        </p:grpSpPr>
        <p:sp>
          <p:nvSpPr>
            <p:cNvPr id="15"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16" name="TextBox 14"/>
            <p:cNvSpPr txBox="1"/>
            <p:nvPr/>
          </p:nvSpPr>
          <p:spPr>
            <a:xfrm>
              <a:off x="3933968" y="1591943"/>
              <a:ext cx="1219200" cy="2708434"/>
            </a:xfrm>
            <a:prstGeom prst="rect">
              <a:avLst/>
            </a:prstGeom>
            <a:noFill/>
          </p:spPr>
          <p:txBody>
            <a:bodyPr wrap="square" rtlCol="0">
              <a:spAutoFit/>
            </a:bodyPr>
            <a:lstStyle/>
            <a:p>
              <a:r>
                <a:rPr lang="es-ES" sz="17000" b="1" dirty="0">
                  <a:solidFill>
                    <a:srgbClr val="2A7A9E">
                      <a:alpha val="40000"/>
                    </a:srgbClr>
                  </a:solidFill>
                  <a:latin typeface="+mj-lt"/>
                  <a:cs typeface="Arial" pitchFamily="34" charset="0"/>
                </a:rPr>
                <a:t>2</a:t>
              </a:r>
            </a:p>
          </p:txBody>
        </p:sp>
      </p:grpSp>
      <p:grpSp>
        <p:nvGrpSpPr>
          <p:cNvPr id="18" name="Group 3"/>
          <p:cNvGrpSpPr/>
          <p:nvPr/>
        </p:nvGrpSpPr>
        <p:grpSpPr>
          <a:xfrm>
            <a:off x="4932040" y="4941168"/>
            <a:ext cx="3600400" cy="1296145"/>
            <a:chOff x="6413721" y="3701144"/>
            <a:chExt cx="2645231" cy="1143000"/>
          </a:xfrm>
        </p:grpSpPr>
        <p:sp>
          <p:nvSpPr>
            <p:cNvPr id="19" name="Rectangle 14"/>
            <p:cNvSpPr/>
            <p:nvPr/>
          </p:nvSpPr>
          <p:spPr>
            <a:xfrm>
              <a:off x="6740294" y="3701144"/>
              <a:ext cx="2318658" cy="1143000"/>
            </a:xfrm>
            <a:prstGeom prst="rect">
              <a:avLst/>
            </a:prstGeom>
            <a:solidFill>
              <a:schemeClr val="bg1">
                <a:lumMod val="95000"/>
              </a:schemeClr>
            </a:solidFill>
            <a:ln w="25400" cmpd="thinThick">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0" name="TextBox 7"/>
            <p:cNvSpPr txBox="1"/>
            <p:nvPr/>
          </p:nvSpPr>
          <p:spPr>
            <a:xfrm>
              <a:off x="6781753" y="3810001"/>
              <a:ext cx="2200998" cy="953813"/>
            </a:xfrm>
            <a:prstGeom prst="rect">
              <a:avLst/>
            </a:prstGeom>
            <a:noFill/>
          </p:spPr>
          <p:txBody>
            <a:bodyPr wrap="square" rtlCol="0" anchor="ctr">
              <a:normAutofit/>
            </a:bodyPr>
            <a:lstStyle/>
            <a:p>
              <a:pPr algn="ctr"/>
              <a:r>
                <a:rPr lang="es-ES" sz="1500" b="1" dirty="0" smtClean="0"/>
                <a:t>  </a:t>
              </a:r>
              <a:r>
                <a:rPr lang="es-ES" sz="2400" b="1" dirty="0" smtClean="0"/>
                <a:t>Movimiento de </a:t>
              </a:r>
            </a:p>
            <a:p>
              <a:pPr algn="ctr"/>
              <a:r>
                <a:rPr lang="es-ES" sz="2400" b="1" dirty="0" smtClean="0"/>
                <a:t>Acceso Abierto</a:t>
              </a:r>
              <a:endParaRPr lang="es-ES" sz="2400" b="1" dirty="0"/>
            </a:p>
          </p:txBody>
        </p:sp>
        <p:cxnSp>
          <p:nvCxnSpPr>
            <p:cNvPr id="21" name="Straight Connector 18"/>
            <p:cNvCxnSpPr/>
            <p:nvPr/>
          </p:nvCxnSpPr>
          <p:spPr>
            <a:xfrm>
              <a:off x="6413721" y="4332767"/>
              <a:ext cx="274320" cy="0"/>
            </a:xfrm>
            <a:prstGeom prst="line">
              <a:avLst/>
            </a:prstGeom>
            <a:ln w="25400" cap="rnd">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7" name="TextBox 7"/>
          <p:cNvSpPr txBox="1"/>
          <p:nvPr/>
        </p:nvSpPr>
        <p:spPr>
          <a:xfrm>
            <a:off x="251520" y="4941169"/>
            <a:ext cx="4680520" cy="1080120"/>
          </a:xfrm>
          <a:prstGeom prst="rect">
            <a:avLst/>
          </a:prstGeom>
          <a:noFill/>
        </p:spPr>
        <p:txBody>
          <a:bodyPr wrap="square" rtlCol="0">
            <a:normAutofit fontScale="25000" lnSpcReduction="20000"/>
          </a:bodyPr>
          <a:lstStyle/>
          <a:p>
            <a:pPr>
              <a:lnSpc>
                <a:spcPct val="114000"/>
              </a:lnSpc>
            </a:pPr>
            <a:r>
              <a:rPr lang="es-ES" sz="4300" dirty="0" smtClean="0">
                <a:solidFill>
                  <a:prstClr val="black">
                    <a:lumMod val="85000"/>
                    <a:lumOff val="15000"/>
                  </a:prstClr>
                </a:solidFill>
              </a:rPr>
              <a:t>Acceso libre y gratuito, inmediato y sin restricciones financieras ni legales, al material digital educativo, académico y científico, principalmente artículos de investigación científica de revistas especializadas y arbitradas.</a:t>
            </a:r>
          </a:p>
          <a:p>
            <a:pPr>
              <a:lnSpc>
                <a:spcPct val="114000"/>
              </a:lnSpc>
            </a:pPr>
            <a:endParaRPr lang="es-ES" sz="4300" dirty="0">
              <a:solidFill>
                <a:prstClr val="black">
                  <a:lumMod val="85000"/>
                  <a:lumOff val="15000"/>
                </a:prstClr>
              </a:solidFill>
            </a:endParaRPr>
          </a:p>
          <a:p>
            <a:pPr algn="ctr">
              <a:lnSpc>
                <a:spcPct val="114000"/>
              </a:lnSpc>
            </a:pPr>
            <a:r>
              <a:rPr lang="es-ES" sz="5600" u="sng" dirty="0" smtClean="0">
                <a:solidFill>
                  <a:prstClr val="black">
                    <a:lumMod val="85000"/>
                    <a:lumOff val="15000"/>
                  </a:prstClr>
                </a:solidFill>
              </a:rPr>
              <a:t>Dos vías</a:t>
            </a:r>
            <a:r>
              <a:rPr lang="es-ES" sz="5600" dirty="0" smtClean="0">
                <a:solidFill>
                  <a:prstClr val="black">
                    <a:lumMod val="85000"/>
                    <a:lumOff val="15000"/>
                  </a:prstClr>
                </a:solidFill>
              </a:rPr>
              <a:t/>
            </a:r>
            <a:br>
              <a:rPr lang="es-ES" sz="5600" dirty="0" smtClean="0">
                <a:solidFill>
                  <a:prstClr val="black">
                    <a:lumMod val="85000"/>
                    <a:lumOff val="15000"/>
                  </a:prstClr>
                </a:solidFill>
              </a:rPr>
            </a:br>
            <a:r>
              <a:rPr lang="es-ES" sz="5600" dirty="0" smtClean="0">
                <a:solidFill>
                  <a:prstClr val="black">
                    <a:lumMod val="85000"/>
                    <a:lumOff val="15000"/>
                  </a:prstClr>
                </a:solidFill>
                <a:sym typeface="Wingdings" pitchFamily="2" charset="2"/>
              </a:rPr>
              <a:t>Revistas digitales de acceso abierto</a:t>
            </a:r>
          </a:p>
          <a:p>
            <a:pPr algn="ctr">
              <a:lnSpc>
                <a:spcPct val="114000"/>
              </a:lnSpc>
            </a:pPr>
            <a:r>
              <a:rPr lang="es-ES" sz="5600" dirty="0" smtClean="0">
                <a:solidFill>
                  <a:prstClr val="black">
                    <a:lumMod val="85000"/>
                    <a:lumOff val="15000"/>
                  </a:prstClr>
                </a:solidFill>
                <a:sym typeface="Wingdings" pitchFamily="2" charset="2"/>
              </a:rPr>
              <a:t> Repositorios temáticos o institucionales</a:t>
            </a:r>
            <a:endParaRPr lang="es-ES" sz="5600" dirty="0" smtClean="0">
              <a:solidFill>
                <a:prstClr val="black">
                  <a:lumMod val="85000"/>
                  <a:lumOff val="15000"/>
                </a:prstClr>
              </a:solidFill>
            </a:endParaRPr>
          </a:p>
          <a:p>
            <a:pPr marL="285750" indent="-285750">
              <a:lnSpc>
                <a:spcPct val="114000"/>
              </a:lnSpc>
              <a:buFontTx/>
              <a:buChar char="-"/>
            </a:pPr>
            <a:endParaRPr lang="es-ES" dirty="0">
              <a:solidFill>
                <a:prstClr val="black">
                  <a:lumMod val="85000"/>
                  <a:lumOff val="15000"/>
                </a:prstClr>
              </a:solidFill>
            </a:endParaRPr>
          </a:p>
        </p:txBody>
      </p:sp>
    </p:spTree>
    <p:extLst>
      <p:ext uri="{BB962C8B-B14F-4D97-AF65-F5344CB8AC3E}">
        <p14:creationId xmlns:p14="http://schemas.microsoft.com/office/powerpoint/2010/main" val="1182825731"/>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stretch>
            <a:fillRect/>
          </a:stretch>
        </p:blipFill>
        <p:spPr>
          <a:xfrm>
            <a:off x="0" y="762000"/>
            <a:ext cx="2445488" cy="2286000"/>
          </a:xfrm>
          <a:prstGeom prst="rect">
            <a:avLst/>
          </a:prstGeom>
        </p:spPr>
      </p:pic>
      <p:sp>
        <p:nvSpPr>
          <p:cNvPr id="4" name="TextBox 3"/>
          <p:cNvSpPr txBox="1"/>
          <p:nvPr/>
        </p:nvSpPr>
        <p:spPr>
          <a:xfrm>
            <a:off x="2462113" y="1700877"/>
            <a:ext cx="6286351" cy="3528323"/>
          </a:xfrm>
          <a:prstGeom prst="rect">
            <a:avLst/>
          </a:prstGeom>
          <a:noFill/>
        </p:spPr>
        <p:txBody>
          <a:bodyPr wrap="square" rtlCol="0" anchor="b" anchorCtr="0">
            <a:normAutofit fontScale="92500" lnSpcReduction="10000"/>
          </a:bodyPr>
          <a:lstStyle/>
          <a:p>
            <a:pPr marL="342900" indent="-342900">
              <a:buFont typeface="Arial" pitchFamily="34" charset="0"/>
              <a:buChar char="•"/>
            </a:pPr>
            <a:r>
              <a:rPr lang="es-ES" sz="2400" dirty="0" smtClean="0">
                <a:solidFill>
                  <a:prstClr val="black">
                    <a:lumMod val="50000"/>
                    <a:lumOff val="50000"/>
                  </a:prstClr>
                </a:solidFill>
              </a:rPr>
              <a:t>Creación del Núcleo Básico de Revistas (1999)</a:t>
            </a:r>
          </a:p>
          <a:p>
            <a:endParaRPr lang="es-ES" sz="2400" dirty="0" smtClean="0">
              <a:solidFill>
                <a:prstClr val="black">
                  <a:lumMod val="50000"/>
                  <a:lumOff val="50000"/>
                </a:prstClr>
              </a:solidFill>
            </a:endParaRPr>
          </a:p>
          <a:p>
            <a:pPr marL="342900" indent="-342900">
              <a:buFont typeface="Arial" pitchFamily="34" charset="0"/>
              <a:buChar char="•"/>
            </a:pPr>
            <a:r>
              <a:rPr lang="es-ES" sz="2400" dirty="0" smtClean="0">
                <a:solidFill>
                  <a:prstClr val="black">
                    <a:lumMod val="50000"/>
                    <a:lumOff val="50000"/>
                  </a:prstClr>
                </a:solidFill>
              </a:rPr>
              <a:t>Consolidación de </a:t>
            </a:r>
            <a:r>
              <a:rPr lang="es-ES" sz="2400" dirty="0" err="1" smtClean="0">
                <a:solidFill>
                  <a:prstClr val="black">
                    <a:lumMod val="50000"/>
                    <a:lumOff val="50000"/>
                  </a:prstClr>
                </a:solidFill>
              </a:rPr>
              <a:t>Scielo</a:t>
            </a:r>
            <a:r>
              <a:rPr lang="es-ES" sz="2400" dirty="0" smtClean="0">
                <a:solidFill>
                  <a:prstClr val="black">
                    <a:lumMod val="50000"/>
                    <a:lumOff val="50000"/>
                  </a:prstClr>
                </a:solidFill>
              </a:rPr>
              <a:t> </a:t>
            </a:r>
            <a:r>
              <a:rPr lang="es-ES" sz="2400" smtClean="0">
                <a:solidFill>
                  <a:prstClr val="black">
                    <a:lumMod val="50000"/>
                    <a:lumOff val="50000"/>
                  </a:prstClr>
                </a:solidFill>
              </a:rPr>
              <a:t>Argentina </a:t>
            </a:r>
            <a:r>
              <a:rPr lang="es-ES" sz="2400" smtClean="0">
                <a:solidFill>
                  <a:prstClr val="black">
                    <a:lumMod val="50000"/>
                    <a:lumOff val="50000"/>
                  </a:prstClr>
                </a:solidFill>
              </a:rPr>
              <a:t>y </a:t>
            </a:r>
            <a:r>
              <a:rPr lang="es-ES" sz="2400" dirty="0" err="1" smtClean="0">
                <a:solidFill>
                  <a:prstClr val="black">
                    <a:lumMod val="50000"/>
                    <a:lumOff val="50000"/>
                  </a:prstClr>
                </a:solidFill>
              </a:rPr>
              <a:t>Latindex</a:t>
            </a:r>
            <a:endParaRPr lang="es-ES" sz="2400" dirty="0" smtClean="0">
              <a:solidFill>
                <a:prstClr val="black">
                  <a:lumMod val="50000"/>
                  <a:lumOff val="50000"/>
                </a:prstClr>
              </a:solidFill>
            </a:endParaRPr>
          </a:p>
          <a:p>
            <a:endParaRPr lang="es-ES" sz="2400" dirty="0" smtClean="0">
              <a:solidFill>
                <a:prstClr val="black">
                  <a:lumMod val="50000"/>
                  <a:lumOff val="50000"/>
                </a:prstClr>
              </a:solidFill>
            </a:endParaRPr>
          </a:p>
          <a:p>
            <a:pPr marL="342900" indent="-342900">
              <a:buFont typeface="Arial" pitchFamily="34" charset="0"/>
              <a:buChar char="•"/>
            </a:pPr>
            <a:r>
              <a:rPr lang="es-ES" sz="2400" dirty="0">
                <a:solidFill>
                  <a:prstClr val="black">
                    <a:lumMod val="50000"/>
                    <a:lumOff val="50000"/>
                  </a:prstClr>
                </a:solidFill>
              </a:rPr>
              <a:t>Sanción de la Ley 26899 de Creación de repositorios digitales institucionales de acceso abierto (sancionada 2013</a:t>
            </a:r>
            <a:r>
              <a:rPr lang="es-ES" sz="2400" dirty="0" smtClean="0">
                <a:solidFill>
                  <a:prstClr val="black">
                    <a:lumMod val="50000"/>
                    <a:lumOff val="50000"/>
                  </a:prstClr>
                </a:solidFill>
              </a:rPr>
              <a:t>)</a:t>
            </a:r>
          </a:p>
          <a:p>
            <a:endParaRPr lang="es-ES" sz="2400" dirty="0">
              <a:solidFill>
                <a:prstClr val="black">
                  <a:lumMod val="50000"/>
                  <a:lumOff val="50000"/>
                </a:prstClr>
              </a:solidFill>
            </a:endParaRPr>
          </a:p>
          <a:p>
            <a:pPr marL="342900" indent="-342900">
              <a:buFont typeface="Arial" pitchFamily="34" charset="0"/>
              <a:buChar char="•"/>
            </a:pPr>
            <a:r>
              <a:rPr lang="es-ES" sz="2400" dirty="0" smtClean="0">
                <a:solidFill>
                  <a:prstClr val="black">
                    <a:lumMod val="50000"/>
                    <a:lumOff val="50000"/>
                  </a:prstClr>
                </a:solidFill>
              </a:rPr>
              <a:t>Resolución </a:t>
            </a:r>
            <a:r>
              <a:rPr lang="es-ES" sz="2400" dirty="0">
                <a:solidFill>
                  <a:prstClr val="black">
                    <a:lumMod val="50000"/>
                    <a:lumOff val="50000"/>
                  </a:prstClr>
                </a:solidFill>
              </a:rPr>
              <a:t>CONICET 2249 </a:t>
            </a:r>
            <a:r>
              <a:rPr lang="es-ES" sz="2400" dirty="0" smtClean="0">
                <a:solidFill>
                  <a:prstClr val="black">
                    <a:lumMod val="50000"/>
                    <a:lumOff val="50000"/>
                  </a:prstClr>
                </a:solidFill>
              </a:rPr>
              <a:t>(2014) “</a:t>
            </a:r>
            <a:r>
              <a:rPr lang="es-ES" sz="2400" dirty="0">
                <a:solidFill>
                  <a:prstClr val="black">
                    <a:lumMod val="50000"/>
                    <a:lumOff val="50000"/>
                  </a:prstClr>
                </a:solidFill>
              </a:rPr>
              <a:t>Bases para la Categorización de Publicaciones Periódicas en Ciencias Sociales y Humanidades</a:t>
            </a:r>
            <a:r>
              <a:rPr lang="es-ES" sz="2400" dirty="0" smtClean="0">
                <a:solidFill>
                  <a:prstClr val="black">
                    <a:lumMod val="50000"/>
                    <a:lumOff val="50000"/>
                  </a:prstClr>
                </a:solidFill>
              </a:rPr>
              <a:t>”.</a:t>
            </a:r>
          </a:p>
        </p:txBody>
      </p:sp>
      <p:sp>
        <p:nvSpPr>
          <p:cNvPr id="7" name="Title 6"/>
          <p:cNvSpPr>
            <a:spLocks noGrp="1"/>
          </p:cNvSpPr>
          <p:nvPr>
            <p:ph type="title"/>
          </p:nvPr>
        </p:nvSpPr>
        <p:spPr>
          <a:xfrm>
            <a:off x="3635896" y="404664"/>
            <a:ext cx="4680520" cy="1200329"/>
          </a:xfrm>
        </p:spPr>
        <p:txBody>
          <a:bodyPr wrap="square" tIns="0" bIns="0" anchor="t" anchorCtr="0">
            <a:normAutofit/>
          </a:bodyPr>
          <a:lstStyle/>
          <a:p>
            <a:r>
              <a:rPr lang="es-ES" sz="4800" b="1" dirty="0" smtClean="0">
                <a:solidFill>
                  <a:prstClr val="black">
                    <a:lumMod val="85000"/>
                    <a:lumOff val="15000"/>
                  </a:prstClr>
                </a:solidFill>
                <a:latin typeface="+mn-lt"/>
              </a:rPr>
              <a:t>En Argentina</a:t>
            </a:r>
            <a:endParaRPr lang="es-ES" sz="4800" dirty="0">
              <a:latin typeface="+mn-lt"/>
            </a:endParaRPr>
          </a:p>
        </p:txBody>
      </p:sp>
      <p:pic>
        <p:nvPicPr>
          <p:cNvPr id="2050" name="Picture 2" descr="Resultado de imagen para argentina"/>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3573016"/>
            <a:ext cx="1915364" cy="175984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851920" y="3140968"/>
            <a:ext cx="4680520" cy="1728191"/>
          </a:xfrm>
          <a:prstGeom prst="rect">
            <a:avLst/>
          </a:prstGeom>
          <a:noFill/>
        </p:spPr>
        <p:txBody>
          <a:bodyPr wrap="square" rtlCol="0">
            <a:normAutofit/>
          </a:bodyPr>
          <a:lstStyle/>
          <a:p>
            <a:pPr>
              <a:lnSpc>
                <a:spcPct val="114000"/>
              </a:lnSpc>
            </a:pPr>
            <a:r>
              <a:rPr lang="es-ES" sz="2000" dirty="0" smtClean="0">
                <a:solidFill>
                  <a:prstClr val="black">
                    <a:lumMod val="85000"/>
                    <a:lumOff val="15000"/>
                  </a:prstClr>
                </a:solidFill>
              </a:rPr>
              <a:t>Cambio de políticas de algunas editoriales, instituciones y gobiernos </a:t>
            </a:r>
          </a:p>
          <a:p>
            <a:pPr>
              <a:lnSpc>
                <a:spcPct val="114000"/>
              </a:lnSpc>
            </a:pPr>
            <a:endParaRPr lang="es-ES" sz="2000" dirty="0">
              <a:solidFill>
                <a:prstClr val="black">
                  <a:lumMod val="85000"/>
                  <a:lumOff val="15000"/>
                </a:prstClr>
              </a:solidFill>
            </a:endParaRPr>
          </a:p>
          <a:p>
            <a:pPr>
              <a:lnSpc>
                <a:spcPct val="114000"/>
              </a:lnSpc>
            </a:pPr>
            <a:r>
              <a:rPr lang="es-ES" sz="2000" dirty="0" smtClean="0">
                <a:solidFill>
                  <a:prstClr val="black">
                    <a:lumMod val="85000"/>
                    <a:lumOff val="15000"/>
                  </a:prstClr>
                </a:solidFill>
              </a:rPr>
              <a:t>Vuelta al modelo anterior</a:t>
            </a:r>
          </a:p>
          <a:p>
            <a:pPr>
              <a:lnSpc>
                <a:spcPct val="114000"/>
              </a:lnSpc>
            </a:pPr>
            <a:endParaRPr lang="es-ES" sz="2000" dirty="0">
              <a:solidFill>
                <a:prstClr val="black">
                  <a:lumMod val="85000"/>
                  <a:lumOff val="15000"/>
                </a:prstClr>
              </a:solidFill>
            </a:endParaRPr>
          </a:p>
          <a:p>
            <a:pPr>
              <a:lnSpc>
                <a:spcPct val="114000"/>
              </a:lnSpc>
            </a:pPr>
            <a:endParaRPr lang="es-ES" sz="2000" dirty="0" smtClean="0">
              <a:solidFill>
                <a:prstClr val="black">
                  <a:lumMod val="85000"/>
                  <a:lumOff val="15000"/>
                </a:prstClr>
              </a:solidFill>
            </a:endParaRPr>
          </a:p>
          <a:p>
            <a:endParaRPr lang="es-ES" dirty="0">
              <a:solidFill>
                <a:prstClr val="black">
                  <a:lumMod val="85000"/>
                  <a:lumOff val="15000"/>
                </a:prstClr>
              </a:solidFill>
            </a:endParaRPr>
          </a:p>
        </p:txBody>
      </p:sp>
      <p:sp>
        <p:nvSpPr>
          <p:cNvPr id="11" name="TextBox 10"/>
          <p:cNvSpPr txBox="1"/>
          <p:nvPr/>
        </p:nvSpPr>
        <p:spPr>
          <a:xfrm>
            <a:off x="3779912" y="1628800"/>
            <a:ext cx="5184576" cy="1057672"/>
          </a:xfrm>
          <a:prstGeom prst="rect">
            <a:avLst/>
          </a:prstGeom>
          <a:noFill/>
        </p:spPr>
        <p:txBody>
          <a:bodyPr wrap="square" rtlCol="0">
            <a:noAutofit/>
          </a:bodyPr>
          <a:lstStyle/>
          <a:p>
            <a:pPr>
              <a:lnSpc>
                <a:spcPct val="114000"/>
              </a:lnSpc>
            </a:pPr>
            <a:r>
              <a:rPr lang="es-ES" sz="2800" b="1" dirty="0" smtClean="0">
                <a:solidFill>
                  <a:prstClr val="black">
                    <a:lumMod val="85000"/>
                    <a:lumOff val="15000"/>
                  </a:prstClr>
                </a:solidFill>
              </a:rPr>
              <a:t>ETAPA 3. Internacionalización (2015-al presente)</a:t>
            </a:r>
            <a:endParaRPr lang="es-ES" sz="2800" b="1" dirty="0">
              <a:solidFill>
                <a:prstClr val="black"/>
              </a:solidFill>
            </a:endParaRPr>
          </a:p>
        </p:txBody>
      </p:sp>
      <p:sp>
        <p:nvSpPr>
          <p:cNvPr id="9" name="Title 8"/>
          <p:cNvSpPr>
            <a:spLocks noGrp="1"/>
          </p:cNvSpPr>
          <p:nvPr>
            <p:ph type="title"/>
          </p:nvPr>
        </p:nvSpPr>
        <p:spPr/>
        <p:txBody>
          <a:bodyPr>
            <a:normAutofit/>
          </a:bodyPr>
          <a:lstStyle/>
          <a:p>
            <a:pPr lvl="0">
              <a:spcBef>
                <a:spcPts val="0"/>
              </a:spcBef>
            </a:pPr>
            <a:r>
              <a:rPr lang="es-ES" sz="1200" dirty="0">
                <a:solidFill>
                  <a:schemeClr val="tx1"/>
                </a:solidFill>
              </a:rPr>
              <a:t>Políticas de evaluación de las revistas científicas y académicas. Tensiones y </a:t>
            </a:r>
            <a:r>
              <a:rPr lang="es-ES" sz="1200" dirty="0" smtClean="0">
                <a:solidFill>
                  <a:schemeClr val="tx1"/>
                </a:solidFill>
              </a:rPr>
              <a:t>reflexiones</a:t>
            </a:r>
            <a:r>
              <a:rPr lang="es-ES" sz="1200" dirty="0">
                <a:solidFill>
                  <a:schemeClr val="tx1"/>
                </a:solidFill>
              </a:rPr>
              <a:t> Políticas de evaluación de las revistas científicas y académicas. Tensiones y reflexiones</a:t>
            </a:r>
            <a:endParaRPr lang="es-ES" sz="1200" dirty="0">
              <a:solidFill>
                <a:schemeClr val="tx1"/>
              </a:solidFill>
              <a:latin typeface="+mn-lt"/>
            </a:endParaRPr>
          </a:p>
        </p:txBody>
      </p:sp>
      <p:grpSp>
        <p:nvGrpSpPr>
          <p:cNvPr id="17" name="Group 23"/>
          <p:cNvGrpSpPr/>
          <p:nvPr/>
        </p:nvGrpSpPr>
        <p:grpSpPr>
          <a:xfrm>
            <a:off x="726331" y="2131430"/>
            <a:ext cx="2209800" cy="2883168"/>
            <a:chOff x="6324600" y="1587511"/>
            <a:chExt cx="2057400" cy="2708434"/>
          </a:xfrm>
        </p:grpSpPr>
        <p:sp>
          <p:nvSpPr>
            <p:cNvPr id="22"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23" name="TextBox 16"/>
            <p:cNvSpPr txBox="1"/>
            <p:nvPr/>
          </p:nvSpPr>
          <p:spPr>
            <a:xfrm>
              <a:off x="6721604" y="1587511"/>
              <a:ext cx="1219200" cy="2708434"/>
            </a:xfrm>
            <a:prstGeom prst="rect">
              <a:avLst/>
            </a:prstGeom>
            <a:noFill/>
          </p:spPr>
          <p:txBody>
            <a:bodyPr wrap="square" rtlCol="0">
              <a:spAutoFit/>
            </a:bodyPr>
            <a:lstStyle/>
            <a:p>
              <a:r>
                <a:rPr lang="es-ES" sz="17000" b="1" dirty="0">
                  <a:solidFill>
                    <a:srgbClr val="65B131">
                      <a:alpha val="64000"/>
                    </a:srgbClr>
                  </a:solidFill>
                  <a:latin typeface="+mj-lt"/>
                  <a:cs typeface="Arial" pitchFamily="34" charset="0"/>
                </a:rPr>
                <a:t>3</a:t>
              </a:r>
            </a:p>
          </p:txBody>
        </p:sp>
      </p:grpSp>
      <p:sp>
        <p:nvSpPr>
          <p:cNvPr id="25" name="TextBox 7"/>
          <p:cNvSpPr txBox="1"/>
          <p:nvPr/>
        </p:nvSpPr>
        <p:spPr>
          <a:xfrm>
            <a:off x="611560" y="5229200"/>
            <a:ext cx="7920880" cy="1153549"/>
          </a:xfrm>
          <a:prstGeom prst="rect">
            <a:avLst/>
          </a:prstGeom>
          <a:noFill/>
        </p:spPr>
        <p:txBody>
          <a:bodyPr wrap="square" rtlCol="0">
            <a:normAutofit/>
          </a:bodyPr>
          <a:lstStyle/>
          <a:p>
            <a:pPr>
              <a:lnSpc>
                <a:spcPct val="114000"/>
              </a:lnSpc>
            </a:pPr>
            <a:r>
              <a:rPr lang="es-ES" sz="2000" dirty="0" smtClean="0">
                <a:solidFill>
                  <a:prstClr val="black">
                    <a:lumMod val="85000"/>
                    <a:lumOff val="15000"/>
                  </a:prstClr>
                </a:solidFill>
              </a:rPr>
              <a:t>&gt; Valoración de la participación en revistas pertenecientes a las grandes editoriales comerciales (Factor de </a:t>
            </a:r>
            <a:r>
              <a:rPr lang="es-ES" sz="2000" dirty="0" smtClean="0">
                <a:solidFill>
                  <a:prstClr val="black">
                    <a:lumMod val="85000"/>
                    <a:lumOff val="15000"/>
                  </a:prstClr>
                </a:solidFill>
              </a:rPr>
              <a:t>impacto)</a:t>
            </a:r>
            <a:endParaRPr lang="es-ES" sz="2000" dirty="0" smtClean="0">
              <a:solidFill>
                <a:prstClr val="black">
                  <a:lumMod val="85000"/>
                  <a:lumOff val="15000"/>
                </a:prstClr>
              </a:solidFill>
            </a:endParaRPr>
          </a:p>
          <a:p>
            <a:endParaRPr lang="es-ES" dirty="0">
              <a:solidFill>
                <a:prstClr val="black">
                  <a:lumMod val="85000"/>
                  <a:lumOff val="15000"/>
                </a:prstClr>
              </a:solidFill>
            </a:endParaRPr>
          </a:p>
        </p:txBody>
      </p:sp>
    </p:spTree>
    <p:extLst>
      <p:ext uri="{BB962C8B-B14F-4D97-AF65-F5344CB8AC3E}">
        <p14:creationId xmlns:p14="http://schemas.microsoft.com/office/powerpoint/2010/main" val="690697039"/>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17" name="TextBox 16"/>
          <p:cNvSpPr txBox="1"/>
          <p:nvPr/>
        </p:nvSpPr>
        <p:spPr>
          <a:xfrm>
            <a:off x="4211960" y="1295400"/>
            <a:ext cx="4608512" cy="2185416"/>
          </a:xfrm>
          <a:prstGeom prst="rect">
            <a:avLst/>
          </a:prstGeom>
          <a:noFill/>
        </p:spPr>
        <p:txBody>
          <a:bodyPr wrap="square" rtlCol="0" anchor="ctr">
            <a:normAutofit lnSpcReduction="10000"/>
          </a:bodyPr>
          <a:lstStyle/>
          <a:p>
            <a:r>
              <a:rPr lang="es-ES" sz="2000" b="1" dirty="0" smtClean="0">
                <a:solidFill>
                  <a:prstClr val="black">
                    <a:lumMod val="65000"/>
                    <a:lumOff val="35000"/>
                  </a:prstClr>
                </a:solidFill>
              </a:rPr>
              <a:t>1. Reflexión acerca de la profesionalización en el trabajo editorial </a:t>
            </a:r>
            <a:r>
              <a:rPr lang="es-ES" sz="2000" dirty="0" smtClean="0">
                <a:solidFill>
                  <a:prstClr val="black">
                    <a:lumMod val="65000"/>
                    <a:lumOff val="35000"/>
                  </a:prstClr>
                </a:solidFill>
              </a:rPr>
              <a:t/>
            </a:r>
            <a:br>
              <a:rPr lang="es-ES" sz="2000" dirty="0" smtClean="0">
                <a:solidFill>
                  <a:prstClr val="black">
                    <a:lumMod val="65000"/>
                    <a:lumOff val="35000"/>
                  </a:prstClr>
                </a:solidFill>
              </a:rPr>
            </a:br>
            <a:endParaRPr lang="es-ES" sz="2000" dirty="0" smtClean="0">
              <a:solidFill>
                <a:prstClr val="black">
                  <a:lumMod val="65000"/>
                  <a:lumOff val="35000"/>
                </a:prstClr>
              </a:solidFill>
            </a:endParaRPr>
          </a:p>
          <a:p>
            <a:pPr marL="342900" indent="-342900">
              <a:buFont typeface="Arial" pitchFamily="34" charset="0"/>
              <a:buChar char="•"/>
            </a:pPr>
            <a:r>
              <a:rPr lang="es-ES" sz="2000" dirty="0">
                <a:solidFill>
                  <a:prstClr val="black">
                    <a:lumMod val="65000"/>
                    <a:lumOff val="35000"/>
                  </a:prstClr>
                </a:solidFill>
              </a:rPr>
              <a:t>B</a:t>
            </a:r>
            <a:r>
              <a:rPr lang="es-ES" sz="2000" dirty="0" smtClean="0">
                <a:solidFill>
                  <a:prstClr val="black">
                    <a:lumMod val="65000"/>
                    <a:lumOff val="35000"/>
                  </a:prstClr>
                </a:solidFill>
              </a:rPr>
              <a:t>úsqueda de la calidad y visibilidad</a:t>
            </a:r>
          </a:p>
          <a:p>
            <a:pPr marL="342900" indent="-342900">
              <a:buFont typeface="Arial" pitchFamily="34" charset="0"/>
              <a:buChar char="•"/>
            </a:pPr>
            <a:r>
              <a:rPr lang="es-ES" sz="2000" dirty="0" smtClean="0">
                <a:solidFill>
                  <a:prstClr val="black">
                    <a:lumMod val="65000"/>
                    <a:lumOff val="35000"/>
                  </a:prstClr>
                </a:solidFill>
              </a:rPr>
              <a:t>Importancia del rol editorial, trabajo invisible de los editores y de los </a:t>
            </a:r>
            <a:r>
              <a:rPr lang="es-ES" sz="2000" dirty="0" err="1" smtClean="0">
                <a:solidFill>
                  <a:prstClr val="black">
                    <a:lumMod val="65000"/>
                    <a:lumOff val="35000"/>
                  </a:prstClr>
                </a:solidFill>
              </a:rPr>
              <a:t>staff</a:t>
            </a:r>
            <a:r>
              <a:rPr lang="es-ES" sz="2000" dirty="0" smtClean="0">
                <a:solidFill>
                  <a:prstClr val="black">
                    <a:lumMod val="65000"/>
                    <a:lumOff val="35000"/>
                  </a:prstClr>
                </a:solidFill>
              </a:rPr>
              <a:t> de las revistas</a:t>
            </a:r>
            <a:endParaRPr lang="es-ES" sz="2000" dirty="0">
              <a:solidFill>
                <a:prstClr val="black">
                  <a:lumMod val="75000"/>
                  <a:lumOff val="25000"/>
                </a:prstClr>
              </a:solidFill>
            </a:endParaRPr>
          </a:p>
        </p:txBody>
      </p:sp>
      <p:sp>
        <p:nvSpPr>
          <p:cNvPr id="20" name="Right Arrow 19"/>
          <p:cNvSpPr/>
          <p:nvPr/>
        </p:nvSpPr>
        <p:spPr>
          <a:xfrm>
            <a:off x="2915816" y="2105540"/>
            <a:ext cx="1053515" cy="490290"/>
          </a:xfrm>
          <a:prstGeom prst="leftArrow">
            <a:avLst/>
          </a:prstGeom>
          <a:gradFill flip="none" rotWithShape="1">
            <a:gsLst>
              <a:gs pos="15000">
                <a:schemeClr val="tx1">
                  <a:lumMod val="75000"/>
                  <a:lumOff val="25000"/>
                  <a:alpha val="18000"/>
                </a:schemeClr>
              </a:gs>
              <a:gs pos="48000">
                <a:schemeClr val="tx1">
                  <a:lumMod val="65000"/>
                  <a:lumOff val="35000"/>
                  <a:alpha val="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1" name="Right Arrow 20"/>
          <p:cNvSpPr/>
          <p:nvPr/>
        </p:nvSpPr>
        <p:spPr>
          <a:xfrm>
            <a:off x="2843808" y="4730216"/>
            <a:ext cx="1053515" cy="490290"/>
          </a:xfrm>
          <a:prstGeom prst="leftArrow">
            <a:avLst/>
          </a:prstGeom>
          <a:gradFill flip="none" rotWithShape="1">
            <a:gsLst>
              <a:gs pos="15000">
                <a:schemeClr val="tx1">
                  <a:lumMod val="75000"/>
                  <a:lumOff val="25000"/>
                  <a:alpha val="18000"/>
                </a:schemeClr>
              </a:gs>
              <a:gs pos="48000">
                <a:schemeClr val="tx1">
                  <a:lumMod val="65000"/>
                  <a:lumOff val="35000"/>
                  <a:alpha val="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lang="es-ES" b="1" dirty="0" smtClean="0">
                <a:solidFill>
                  <a:prstClr val="white"/>
                </a:solidFill>
                <a:ea typeface="+mn-ea"/>
                <a:cs typeface="+mn-cs"/>
              </a:rPr>
              <a:t>Tensiones y reflexiones</a:t>
            </a:r>
            <a:endParaRPr lang="es-ES" dirty="0"/>
          </a:p>
        </p:txBody>
      </p:sp>
      <p:pic>
        <p:nvPicPr>
          <p:cNvPr id="11" name="Flowers.wmv">
            <a:hlinkClick r:id="" action="ppaction://media"/>
          </p:cNvPr>
          <p:cNvPicPr>
            <a:picLocks/>
          </p:cNvPicPr>
          <p:nvPr>
            <a:videoFile r:link="rId3"/>
            <p:extLst>
              <p:ext uri="{DAA4B4D4-6D71-4841-9C94-3DE7FCFB9230}">
                <p14:media xmlns:p14="http://schemas.microsoft.com/office/powerpoint/2010/main" r:embed="rId2"/>
              </p:ext>
            </p:extLst>
          </p:nvPr>
        </p:nvPicPr>
        <p:blipFill>
          <a:blip r:embed="rId7"/>
          <a:stretch>
            <a:fillRect/>
          </a:stretch>
        </p:blipFill>
        <p:spPr>
          <a:xfrm>
            <a:off x="533400" y="1295400"/>
            <a:ext cx="2916936" cy="2185416"/>
          </a:xfrm>
          <a:prstGeom prst="rect">
            <a:avLst/>
          </a:prstGeom>
          <a:solidFill>
            <a:srgbClr val="FFFFFF">
              <a:shade val="85000"/>
            </a:srgbClr>
          </a:solidFill>
          <a:ln w="508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Flowers.wmv">
            <a:hlinkClick r:id="" action="ppaction://media"/>
          </p:cNvPr>
          <p:cNvPicPr>
            <a:picLocks/>
          </p:cNvPicPr>
          <p:nvPr>
            <a:videoFile r:link="rId3"/>
            <p:extLst>
              <p:ext uri="{DAA4B4D4-6D71-4841-9C94-3DE7FCFB9230}">
                <p14:media xmlns:p14="http://schemas.microsoft.com/office/powerpoint/2010/main" r:embed="rId2"/>
              </p:ext>
            </p:extLst>
          </p:nvPr>
        </p:nvPicPr>
        <p:blipFill>
          <a:blip r:embed="rId7">
            <a:duotone>
              <a:prstClr val="black"/>
              <a:schemeClr val="accent5">
                <a:tint val="45000"/>
                <a:satMod val="400000"/>
              </a:schemeClr>
            </a:duotone>
          </a:blip>
          <a:stretch>
            <a:fillRect/>
          </a:stretch>
        </p:blipFill>
        <p:spPr>
          <a:xfrm>
            <a:off x="533400" y="3857614"/>
            <a:ext cx="3108960" cy="23317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TextBox 16"/>
          <p:cNvSpPr txBox="1"/>
          <p:nvPr/>
        </p:nvSpPr>
        <p:spPr>
          <a:xfrm>
            <a:off x="4283968" y="4005064"/>
            <a:ext cx="4608512" cy="2185416"/>
          </a:xfrm>
          <a:prstGeom prst="rect">
            <a:avLst/>
          </a:prstGeom>
          <a:noFill/>
        </p:spPr>
        <p:txBody>
          <a:bodyPr wrap="square" rtlCol="0" anchor="ctr">
            <a:normAutofit/>
          </a:bodyPr>
          <a:lstStyle/>
          <a:p>
            <a:r>
              <a:rPr lang="es-ES" sz="1900" b="1" dirty="0" smtClean="0">
                <a:solidFill>
                  <a:prstClr val="black">
                    <a:lumMod val="65000"/>
                    <a:lumOff val="35000"/>
                  </a:prstClr>
                </a:solidFill>
              </a:rPr>
              <a:t>2. Críticas en las Ciencias Sociales hacia el Factor de impacto</a:t>
            </a:r>
          </a:p>
          <a:p>
            <a:endParaRPr lang="es-ES" sz="1900" dirty="0" smtClean="0">
              <a:solidFill>
                <a:prstClr val="black">
                  <a:lumMod val="65000"/>
                  <a:lumOff val="35000"/>
                </a:prstClr>
              </a:solidFill>
            </a:endParaRPr>
          </a:p>
          <a:p>
            <a:pPr marL="342900" indent="-342900">
              <a:buFont typeface="Arial" pitchFamily="34" charset="0"/>
              <a:buChar char="•"/>
            </a:pPr>
            <a:r>
              <a:rPr lang="es-ES" sz="1900" dirty="0" smtClean="0">
                <a:solidFill>
                  <a:prstClr val="black">
                    <a:lumMod val="65000"/>
                    <a:lumOff val="35000"/>
                  </a:prstClr>
                </a:solidFill>
              </a:rPr>
              <a:t>Búsqueda </a:t>
            </a:r>
            <a:r>
              <a:rPr lang="es-ES" sz="1900" dirty="0">
                <a:solidFill>
                  <a:prstClr val="black">
                    <a:lumMod val="65000"/>
                    <a:lumOff val="35000"/>
                  </a:prstClr>
                </a:solidFill>
              </a:rPr>
              <a:t>de alternativas en la evaluación de la ciencia (revistas e investigadores) Por ejemplo: </a:t>
            </a:r>
            <a:r>
              <a:rPr lang="es-ES" sz="1900" dirty="0" err="1">
                <a:solidFill>
                  <a:prstClr val="black">
                    <a:lumMod val="65000"/>
                    <a:lumOff val="35000"/>
                  </a:prstClr>
                </a:solidFill>
              </a:rPr>
              <a:t>Altmetrics</a:t>
            </a:r>
            <a:r>
              <a:rPr lang="es-ES" sz="1900" dirty="0">
                <a:solidFill>
                  <a:prstClr val="black">
                    <a:lumMod val="65000"/>
                    <a:lumOff val="35000"/>
                  </a:prstClr>
                </a:solidFill>
              </a:rPr>
              <a:t> o métricas </a:t>
            </a:r>
            <a:r>
              <a:rPr lang="es-ES" sz="1900" dirty="0" smtClean="0">
                <a:solidFill>
                  <a:prstClr val="black">
                    <a:lumMod val="65000"/>
                    <a:lumOff val="35000"/>
                  </a:prstClr>
                </a:solidFill>
              </a:rPr>
              <a:t>alternativas</a:t>
            </a:r>
            <a:endParaRPr lang="es-ES" sz="1900" dirty="0">
              <a:solidFill>
                <a:prstClr val="black">
                  <a:lumMod val="75000"/>
                  <a:lumOff val="25000"/>
                </a:prstClr>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894" fill="hold"/>
                                        <p:tgtEl>
                                          <p:spTgt spid="11"/>
                                        </p:tgtEl>
                                      </p:cBhvr>
                                    </p:cmd>
                                  </p:childTnLst>
                                </p:cTn>
                              </p:par>
                              <p:par>
                                <p:cTn id="7" presetID="1" presetClass="mediacall" presetSubtype="0" fill="hold" nodeType="withEffect">
                                  <p:stCondLst>
                                    <p:cond delay="0"/>
                                  </p:stCondLst>
                                  <p:childTnLst>
                                    <p:cmd type="call" cmd="playFrom(0.0)">
                                      <p:cBhvr>
                                        <p:cTn id="8" dur="7894"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11"/>
                </p:tgtEl>
              </p:cMediaNode>
            </p:video>
            <p:seq concurrent="1" nextAc="seek">
              <p:cTn id="10" restart="whenNotActive" fill="hold" evtFilter="cancelBubble" nodeType="interactiveSeq">
                <p:stCondLst>
                  <p:cond evt="onClick" delay="0">
                    <p:tgtEl>
                      <p:spTgt spid="11"/>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11"/>
                                        </p:tgtEl>
                                      </p:cBhvr>
                                    </p:cmd>
                                  </p:childTnLst>
                                </p:cTn>
                              </p:par>
                            </p:childTnLst>
                          </p:cTn>
                        </p:par>
                      </p:childTnLst>
                    </p:cTn>
                  </p:par>
                </p:childTnLst>
              </p:cTn>
              <p:nextCondLst>
                <p:cond evt="onClick" delay="0">
                  <p:tgtEl>
                    <p:spTgt spid="11"/>
                  </p:tgtEl>
                </p:cond>
              </p:nextCondLst>
            </p:seq>
            <p:video>
              <p:cMediaNode vol="80000">
                <p:cTn id="15" fill="hold" display="0">
                  <p:stCondLst>
                    <p:cond delay="indefinite"/>
                  </p:stCondLst>
                </p:cTn>
                <p:tgtEl>
                  <p:spTgt spid="12"/>
                </p:tgtEl>
              </p:cMediaNode>
            </p:video>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17" name="TextBox 16"/>
          <p:cNvSpPr txBox="1"/>
          <p:nvPr/>
        </p:nvSpPr>
        <p:spPr>
          <a:xfrm>
            <a:off x="4211960" y="1295400"/>
            <a:ext cx="4608512" cy="2185416"/>
          </a:xfrm>
          <a:prstGeom prst="rect">
            <a:avLst/>
          </a:prstGeom>
          <a:noFill/>
        </p:spPr>
        <p:txBody>
          <a:bodyPr wrap="square" rtlCol="0" anchor="ctr">
            <a:normAutofit lnSpcReduction="10000"/>
          </a:bodyPr>
          <a:lstStyle/>
          <a:p>
            <a:r>
              <a:rPr lang="es-ES" sz="2000" b="1" dirty="0">
                <a:solidFill>
                  <a:prstClr val="black">
                    <a:lumMod val="65000"/>
                    <a:lumOff val="35000"/>
                  </a:prstClr>
                </a:solidFill>
              </a:rPr>
              <a:t>3</a:t>
            </a:r>
            <a:r>
              <a:rPr lang="es-ES" sz="2000" b="1" dirty="0" smtClean="0">
                <a:solidFill>
                  <a:prstClr val="black">
                    <a:lumMod val="65000"/>
                    <a:lumOff val="35000"/>
                  </a:prstClr>
                </a:solidFill>
              </a:rPr>
              <a:t>. Acceso abierto y conocimiento científico como bien público </a:t>
            </a:r>
          </a:p>
          <a:p>
            <a:endParaRPr lang="es-ES" sz="2000" b="1" dirty="0">
              <a:solidFill>
                <a:prstClr val="black">
                  <a:lumMod val="65000"/>
                  <a:lumOff val="35000"/>
                </a:prstClr>
              </a:solidFill>
            </a:endParaRPr>
          </a:p>
          <a:p>
            <a:pPr marL="342900" indent="-342900">
              <a:buFont typeface="Arial" pitchFamily="34" charset="0"/>
              <a:buChar char="•"/>
            </a:pPr>
            <a:r>
              <a:rPr lang="es-ES" sz="2000" dirty="0" smtClean="0">
                <a:solidFill>
                  <a:prstClr val="black">
                    <a:lumMod val="65000"/>
                    <a:lumOff val="35000"/>
                  </a:prstClr>
                </a:solidFill>
              </a:rPr>
              <a:t>Beneficios del acceso abierto</a:t>
            </a:r>
          </a:p>
          <a:p>
            <a:pPr marL="342900" indent="-342900">
              <a:buFont typeface="Arial" pitchFamily="34" charset="0"/>
              <a:buChar char="•"/>
            </a:pPr>
            <a:r>
              <a:rPr lang="es-ES" sz="2000" dirty="0" smtClean="0">
                <a:solidFill>
                  <a:prstClr val="black">
                    <a:lumMod val="65000"/>
                    <a:lumOff val="35000"/>
                  </a:prstClr>
                </a:solidFill>
              </a:rPr>
              <a:t>Modalidades para publicar bajo este modelo</a:t>
            </a:r>
          </a:p>
          <a:p>
            <a:pPr marL="342900" indent="-342900">
              <a:buFont typeface="Arial" pitchFamily="34" charset="0"/>
              <a:buChar char="•"/>
            </a:pPr>
            <a:r>
              <a:rPr lang="es-ES" sz="2000" dirty="0" smtClean="0">
                <a:solidFill>
                  <a:prstClr val="black">
                    <a:lumMod val="65000"/>
                    <a:lumOff val="35000"/>
                  </a:prstClr>
                </a:solidFill>
              </a:rPr>
              <a:t>Cumplimiento de la ley vigente</a:t>
            </a:r>
            <a:endParaRPr lang="es-ES" sz="2000" dirty="0">
              <a:solidFill>
                <a:prstClr val="black">
                  <a:lumMod val="75000"/>
                  <a:lumOff val="25000"/>
                </a:prstClr>
              </a:solidFill>
            </a:endParaRPr>
          </a:p>
        </p:txBody>
      </p:sp>
      <p:sp>
        <p:nvSpPr>
          <p:cNvPr id="20" name="Right Arrow 19"/>
          <p:cNvSpPr/>
          <p:nvPr/>
        </p:nvSpPr>
        <p:spPr>
          <a:xfrm>
            <a:off x="2915816" y="2105540"/>
            <a:ext cx="1053515" cy="490290"/>
          </a:xfrm>
          <a:prstGeom prst="leftArrow">
            <a:avLst/>
          </a:prstGeom>
          <a:gradFill flip="none" rotWithShape="1">
            <a:gsLst>
              <a:gs pos="15000">
                <a:schemeClr val="tx1">
                  <a:lumMod val="75000"/>
                  <a:lumOff val="25000"/>
                  <a:alpha val="18000"/>
                </a:schemeClr>
              </a:gs>
              <a:gs pos="48000">
                <a:schemeClr val="tx1">
                  <a:lumMod val="65000"/>
                  <a:lumOff val="35000"/>
                  <a:alpha val="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1" name="Right Arrow 20"/>
          <p:cNvSpPr/>
          <p:nvPr/>
        </p:nvSpPr>
        <p:spPr>
          <a:xfrm>
            <a:off x="2843808" y="4730216"/>
            <a:ext cx="1053515" cy="490290"/>
          </a:xfrm>
          <a:prstGeom prst="leftArrow">
            <a:avLst/>
          </a:prstGeom>
          <a:gradFill flip="none" rotWithShape="1">
            <a:gsLst>
              <a:gs pos="15000">
                <a:schemeClr val="tx1">
                  <a:lumMod val="75000"/>
                  <a:lumOff val="25000"/>
                  <a:alpha val="18000"/>
                </a:schemeClr>
              </a:gs>
              <a:gs pos="48000">
                <a:schemeClr val="tx1">
                  <a:lumMod val="65000"/>
                  <a:lumOff val="35000"/>
                  <a:alpha val="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lang="es-ES" b="1" dirty="0" smtClean="0">
                <a:solidFill>
                  <a:prstClr val="white"/>
                </a:solidFill>
                <a:ea typeface="+mn-ea"/>
                <a:cs typeface="+mn-cs"/>
              </a:rPr>
              <a:t>Tensiones y reflexiones</a:t>
            </a:r>
            <a:endParaRPr lang="es-ES" dirty="0"/>
          </a:p>
        </p:txBody>
      </p:sp>
      <p:pic>
        <p:nvPicPr>
          <p:cNvPr id="11" name="Flowers.wmv">
            <a:hlinkClick r:id="" action="ppaction://media"/>
          </p:cNvPr>
          <p:cNvPicPr>
            <a:picLocks/>
          </p:cNvPicPr>
          <p:nvPr>
            <a:videoFile r:link="rId3"/>
            <p:extLst>
              <p:ext uri="{DAA4B4D4-6D71-4841-9C94-3DE7FCFB9230}">
                <p14:media xmlns:p14="http://schemas.microsoft.com/office/powerpoint/2010/main" r:embed="rId2"/>
              </p:ext>
            </p:extLst>
          </p:nvPr>
        </p:nvPicPr>
        <p:blipFill>
          <a:blip r:embed="rId7"/>
          <a:stretch>
            <a:fillRect/>
          </a:stretch>
        </p:blipFill>
        <p:spPr>
          <a:xfrm>
            <a:off x="533400" y="1295400"/>
            <a:ext cx="2916936" cy="2185416"/>
          </a:xfrm>
          <a:prstGeom prst="rect">
            <a:avLst/>
          </a:prstGeom>
          <a:solidFill>
            <a:srgbClr val="FFFFFF">
              <a:shade val="85000"/>
            </a:srgbClr>
          </a:solidFill>
          <a:ln w="508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Flowers.wmv">
            <a:hlinkClick r:id="" action="ppaction://media"/>
          </p:cNvPr>
          <p:cNvPicPr>
            <a:picLocks/>
          </p:cNvPicPr>
          <p:nvPr>
            <a:videoFile r:link="rId3"/>
            <p:extLst>
              <p:ext uri="{DAA4B4D4-6D71-4841-9C94-3DE7FCFB9230}">
                <p14:media xmlns:p14="http://schemas.microsoft.com/office/powerpoint/2010/main" r:embed="rId2"/>
              </p:ext>
            </p:extLst>
          </p:nvPr>
        </p:nvPicPr>
        <p:blipFill>
          <a:blip r:embed="rId7">
            <a:duotone>
              <a:prstClr val="black"/>
              <a:schemeClr val="accent5">
                <a:tint val="45000"/>
                <a:satMod val="400000"/>
              </a:schemeClr>
            </a:duotone>
          </a:blip>
          <a:stretch>
            <a:fillRect/>
          </a:stretch>
        </p:blipFill>
        <p:spPr>
          <a:xfrm>
            <a:off x="533400" y="3857614"/>
            <a:ext cx="3108960" cy="23317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TextBox 16"/>
          <p:cNvSpPr txBox="1"/>
          <p:nvPr/>
        </p:nvSpPr>
        <p:spPr>
          <a:xfrm>
            <a:off x="4211960" y="4005064"/>
            <a:ext cx="4608512" cy="2185416"/>
          </a:xfrm>
          <a:prstGeom prst="rect">
            <a:avLst/>
          </a:prstGeom>
          <a:noFill/>
        </p:spPr>
        <p:txBody>
          <a:bodyPr wrap="square" rtlCol="0" anchor="ctr">
            <a:normAutofit lnSpcReduction="10000"/>
          </a:bodyPr>
          <a:lstStyle/>
          <a:p>
            <a:r>
              <a:rPr lang="es-ES" sz="1900" b="1" dirty="0">
                <a:solidFill>
                  <a:prstClr val="black">
                    <a:lumMod val="65000"/>
                    <a:lumOff val="35000"/>
                  </a:prstClr>
                </a:solidFill>
              </a:rPr>
              <a:t>4</a:t>
            </a:r>
            <a:r>
              <a:rPr lang="es-ES" sz="1900" b="1" dirty="0" smtClean="0">
                <a:solidFill>
                  <a:prstClr val="black">
                    <a:lumMod val="65000"/>
                    <a:lumOff val="35000"/>
                  </a:prstClr>
                </a:solidFill>
              </a:rPr>
              <a:t>. Políticas de evaluación de las revistas</a:t>
            </a:r>
          </a:p>
          <a:p>
            <a:endParaRPr lang="es-ES" sz="1900" dirty="0" smtClean="0">
              <a:solidFill>
                <a:prstClr val="black">
                  <a:lumMod val="65000"/>
                  <a:lumOff val="35000"/>
                </a:prstClr>
              </a:solidFill>
            </a:endParaRPr>
          </a:p>
          <a:p>
            <a:pPr marL="342900" indent="-342900">
              <a:buFont typeface="Arial" pitchFamily="34" charset="0"/>
              <a:buChar char="•"/>
            </a:pPr>
            <a:r>
              <a:rPr lang="es-ES" sz="1900" dirty="0" smtClean="0">
                <a:solidFill>
                  <a:prstClr val="black">
                    <a:lumMod val="65000"/>
                    <a:lumOff val="35000"/>
                  </a:prstClr>
                </a:solidFill>
              </a:rPr>
              <a:t>No caer en la tentación de los grandes monopolios de las editoriales científicas (prometida «internacionalización»)</a:t>
            </a:r>
          </a:p>
          <a:p>
            <a:pPr marL="342900" indent="-342900">
              <a:buFont typeface="Arial" pitchFamily="34" charset="0"/>
              <a:buChar char="•"/>
            </a:pPr>
            <a:r>
              <a:rPr lang="es-ES" sz="1900" dirty="0" smtClean="0">
                <a:solidFill>
                  <a:prstClr val="black">
                    <a:lumMod val="65000"/>
                    <a:lumOff val="35000"/>
                  </a:prstClr>
                </a:solidFill>
              </a:rPr>
              <a:t>Mantener y mejorar criterios regionales</a:t>
            </a:r>
          </a:p>
          <a:p>
            <a:pPr marL="342900" indent="-342900">
              <a:buFont typeface="Arial" pitchFamily="34" charset="0"/>
              <a:buChar char="•"/>
            </a:pPr>
            <a:r>
              <a:rPr lang="es-ES" sz="1900" dirty="0" smtClean="0">
                <a:solidFill>
                  <a:prstClr val="black">
                    <a:lumMod val="65000"/>
                    <a:lumOff val="35000"/>
                  </a:prstClr>
                </a:solidFill>
              </a:rPr>
              <a:t>Lograr coherencia con la evaluación de los investigadores</a:t>
            </a:r>
          </a:p>
        </p:txBody>
      </p:sp>
    </p:spTree>
    <p:custDataLst>
      <p:tags r:id="rId1"/>
    </p:custDataLst>
    <p:extLst>
      <p:ext uri="{BB962C8B-B14F-4D97-AF65-F5344CB8AC3E}">
        <p14:creationId xmlns:p14="http://schemas.microsoft.com/office/powerpoint/2010/main" val="1239367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894" fill="hold"/>
                                        <p:tgtEl>
                                          <p:spTgt spid="11"/>
                                        </p:tgtEl>
                                      </p:cBhvr>
                                    </p:cmd>
                                  </p:childTnLst>
                                </p:cTn>
                              </p:par>
                              <p:par>
                                <p:cTn id="7" presetID="1" presetClass="mediacall" presetSubtype="0" fill="hold" nodeType="withEffect">
                                  <p:stCondLst>
                                    <p:cond delay="0"/>
                                  </p:stCondLst>
                                  <p:childTnLst>
                                    <p:cmd type="call" cmd="playFrom(0.0)">
                                      <p:cBhvr>
                                        <p:cTn id="8" dur="7894"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11"/>
                </p:tgtEl>
              </p:cMediaNode>
            </p:video>
            <p:seq concurrent="1" nextAc="seek">
              <p:cTn id="10" restart="whenNotActive" fill="hold" evtFilter="cancelBubble" nodeType="interactiveSeq">
                <p:stCondLst>
                  <p:cond evt="onClick" delay="0">
                    <p:tgtEl>
                      <p:spTgt spid="11"/>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11"/>
                                        </p:tgtEl>
                                      </p:cBhvr>
                                    </p:cmd>
                                  </p:childTnLst>
                                </p:cTn>
                              </p:par>
                            </p:childTnLst>
                          </p:cTn>
                        </p:par>
                      </p:childTnLst>
                    </p:cTn>
                  </p:par>
                </p:childTnLst>
              </p:cTn>
              <p:nextCondLst>
                <p:cond evt="onClick" delay="0">
                  <p:tgtEl>
                    <p:spTgt spid="11"/>
                  </p:tgtEl>
                </p:cond>
              </p:nextCondLst>
            </p:seq>
            <p:video>
              <p:cMediaNode vol="80000">
                <p:cTn id="15" fill="hold" display="0">
                  <p:stCondLst>
                    <p:cond delay="indefinite"/>
                  </p:stCondLst>
                </p:cTn>
                <p:tgtEl>
                  <p:spTgt spid="12"/>
                </p:tgtEl>
              </p:cMediaNode>
            </p:video>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ags/tag2.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3.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4.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heme/theme1.xml><?xml version="1.0" encoding="utf-8"?>
<a:theme xmlns:a="http://schemas.openxmlformats.org/drawingml/2006/main" name="Presentación de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655</Words>
  <Application>Microsoft Office PowerPoint</Application>
  <PresentationFormat>Presentación en pantalla (4:3)</PresentationFormat>
  <Paragraphs>103</Paragraphs>
  <Slides>10</Slides>
  <Notes>10</Notes>
  <HiddenSlides>0</HiddenSlides>
  <MMClips>4</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Presentación de PowerPoint 2010</vt:lpstr>
      <vt:lpstr>Políticas de evaluación de las revistas científicas y académicas. Tensiones y reflexiones                                        Lic. Carolina De Volder</vt:lpstr>
      <vt:lpstr>Presentación de PowerPoint</vt:lpstr>
      <vt:lpstr>Políticas de evaluación de las revistas científicas y académicas. Tensiones y reflexiones Políticas de evaluación de las revistas científicas y académicas. Tensiones y reflexiones</vt:lpstr>
      <vt:lpstr>Políticas de evaluación de las revistas científicas y académicas. Tensiones y reflexiones Políticas de evaluación de las revistas científicas y académicas. Tensiones y reflexiones</vt:lpstr>
      <vt:lpstr>Políticas de evaluación de las revistas científicas y académicas. Tensiones y reflexiones Políticas de evaluación de las revistas científicas y académicas. Tensiones y reflexiones</vt:lpstr>
      <vt:lpstr>En Argentina</vt:lpstr>
      <vt:lpstr>Políticas de evaluación de las revistas científicas y académicas. Tensiones y reflexiones Políticas de evaluación de las revistas científicas y académicas. Tensiones y reflexiones</vt:lpstr>
      <vt:lpstr>Tensiones y reflexiones</vt:lpstr>
      <vt:lpstr>Tensiones y reflexiones</vt:lpstr>
      <vt:lpstr>Muchas gracias!!!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2017-10-04T17:29:49Z</dcterms:created>
  <dcterms:modified xsi:type="dcterms:W3CDTF">2017-10-04T19:11:04Z</dcterms:modified>
</cp:coreProperties>
</file>