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8" r:id="rId2"/>
    <p:sldId id="275" r:id="rId3"/>
    <p:sldId id="277" r:id="rId4"/>
    <p:sldId id="291" r:id="rId5"/>
    <p:sldId id="292" r:id="rId6"/>
    <p:sldId id="293" r:id="rId7"/>
    <p:sldId id="301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2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FA"/>
    <a:srgbClr val="E6CCD0"/>
    <a:srgbClr val="B76E79"/>
    <a:srgbClr val="E9D69B"/>
    <a:srgbClr val="E9EFF7"/>
    <a:srgbClr val="E8E2EE"/>
    <a:srgbClr val="DED6E6"/>
    <a:srgbClr val="F3F0F6"/>
    <a:srgbClr val="FFFFFF"/>
    <a:srgbClr val="F7E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5C55E-AC2F-4AEC-BBD9-9CF28B64DE87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45D52-2589-4459-B5F3-9F5DB9A7C6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118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45D52-2589-4459-B5F3-9F5DB9A7C65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15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DB60-BD4F-49B9-8735-1E1275B72D59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977A-45E9-4968-B97F-4590139DAC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35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DB60-BD4F-49B9-8735-1E1275B72D59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977A-45E9-4968-B97F-4590139DAC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41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DB60-BD4F-49B9-8735-1E1275B72D59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977A-45E9-4968-B97F-4590139DAC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80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DB60-BD4F-49B9-8735-1E1275B72D59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977A-45E9-4968-B97F-4590139DAC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96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DB60-BD4F-49B9-8735-1E1275B72D59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977A-45E9-4968-B97F-4590139DAC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383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DB60-BD4F-49B9-8735-1E1275B72D59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977A-45E9-4968-B97F-4590139DAC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20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DB60-BD4F-49B9-8735-1E1275B72D59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977A-45E9-4968-B97F-4590139DAC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8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DB60-BD4F-49B9-8735-1E1275B72D59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977A-45E9-4968-B97F-4590139DAC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79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DB60-BD4F-49B9-8735-1E1275B72D59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977A-45E9-4968-B97F-4590139DAC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17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DB60-BD4F-49B9-8735-1E1275B72D59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977A-45E9-4968-B97F-4590139DAC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89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DB60-BD4F-49B9-8735-1E1275B72D59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977A-45E9-4968-B97F-4590139DAC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39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4DB60-BD4F-49B9-8735-1E1275B72D59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3977A-45E9-4968-B97F-4590139DAC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361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5472607"/>
          </a:xfrm>
        </p:spPr>
        <p:txBody>
          <a:bodyPr>
            <a:normAutofit/>
          </a:bodyPr>
          <a:lstStyle/>
          <a:p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332656"/>
            <a:ext cx="7272808" cy="5832648"/>
          </a:xfrm>
        </p:spPr>
        <p:txBody>
          <a:bodyPr>
            <a:noAutofit/>
          </a:bodyPr>
          <a:lstStyle/>
          <a:p>
            <a:endParaRPr lang="es-ES" sz="2800" dirty="0" smtClean="0">
              <a:solidFill>
                <a:schemeClr val="tx1"/>
              </a:solidFill>
            </a:endParaRPr>
          </a:p>
          <a:p>
            <a:endParaRPr lang="es-ES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pt-BR" sz="3600" b="1" cap="all" dirty="0">
                <a:solidFill>
                  <a:schemeClr val="tx1"/>
                </a:solidFill>
              </a:rPr>
              <a:t>LIVROS E ARTE QUE FALAM POR </a:t>
            </a:r>
            <a:r>
              <a:rPr lang="pt-BR" sz="3600" b="1" cap="all" dirty="0" smtClean="0">
                <a:solidFill>
                  <a:schemeClr val="tx1"/>
                </a:solidFill>
              </a:rPr>
              <a:t>SI: </a:t>
            </a:r>
          </a:p>
          <a:p>
            <a:pPr>
              <a:spcBef>
                <a:spcPts val="0"/>
              </a:spcBef>
            </a:pPr>
            <a:r>
              <a:rPr lang="pt-BR" sz="3600" b="1" cap="all" dirty="0" smtClean="0">
                <a:solidFill>
                  <a:schemeClr val="tx1"/>
                </a:solidFill>
              </a:rPr>
              <a:t>a </a:t>
            </a:r>
            <a:r>
              <a:rPr lang="pt-BR" sz="3600" b="1" cap="all" dirty="0">
                <a:solidFill>
                  <a:schemeClr val="tx1"/>
                </a:solidFill>
              </a:rPr>
              <a:t>formação da biblioteca de </a:t>
            </a:r>
            <a:r>
              <a:rPr lang="pt-BR" sz="3600" b="1" cap="all" dirty="0" err="1">
                <a:solidFill>
                  <a:schemeClr val="tx1"/>
                </a:solidFill>
              </a:rPr>
              <a:t>mario</a:t>
            </a:r>
            <a:r>
              <a:rPr lang="pt-BR" sz="3600" b="1" cap="all" dirty="0">
                <a:solidFill>
                  <a:schemeClr val="tx1"/>
                </a:solidFill>
              </a:rPr>
              <a:t> </a:t>
            </a:r>
            <a:r>
              <a:rPr lang="pt-BR" sz="3600" b="1" cap="all" dirty="0" err="1">
                <a:solidFill>
                  <a:schemeClr val="tx1"/>
                </a:solidFill>
              </a:rPr>
              <a:t>zanini</a:t>
            </a:r>
            <a:r>
              <a:rPr lang="pt-BR" sz="3600" b="1" cap="all" dirty="0">
                <a:solidFill>
                  <a:schemeClr val="tx1"/>
                </a:solidFill>
              </a:rPr>
              <a:t> </a:t>
            </a:r>
          </a:p>
          <a:p>
            <a:endParaRPr lang="es-ES" b="1" dirty="0">
              <a:solidFill>
                <a:schemeClr val="tx1"/>
              </a:solidFill>
            </a:endParaRPr>
          </a:p>
          <a:p>
            <a:endParaRPr lang="es-ES" sz="2400" dirty="0" smtClean="0">
              <a:solidFill>
                <a:schemeClr val="tx1"/>
              </a:solidFill>
            </a:endParaRPr>
          </a:p>
          <a:p>
            <a:pPr algn="r"/>
            <a:r>
              <a:rPr lang="es-ES" sz="2000" dirty="0" smtClean="0">
                <a:solidFill>
                  <a:schemeClr val="tx1"/>
                </a:solidFill>
              </a:rPr>
              <a:t>LAUCI BORTOLUCI QUINTANA</a:t>
            </a:r>
          </a:p>
          <a:p>
            <a:pPr algn="r"/>
            <a:r>
              <a:rPr lang="es-ES" sz="2000" dirty="0" smtClean="0">
                <a:solidFill>
                  <a:schemeClr val="tx1"/>
                </a:solidFill>
              </a:rPr>
              <a:t>MUSEU DE ARTE CONTEMPORÂNEA</a:t>
            </a:r>
          </a:p>
          <a:p>
            <a:pPr algn="r"/>
            <a:r>
              <a:rPr lang="es-ES" sz="2000" dirty="0" smtClean="0">
                <a:solidFill>
                  <a:schemeClr val="tx1"/>
                </a:solidFill>
              </a:rPr>
              <a:t>MAC USP</a:t>
            </a:r>
          </a:p>
          <a:p>
            <a:pPr algn="r"/>
            <a:r>
              <a:rPr lang="es-ES" sz="2000" dirty="0" smtClean="0">
                <a:solidFill>
                  <a:schemeClr val="tx1"/>
                </a:solidFill>
              </a:rPr>
              <a:t>VITÓRIA</a:t>
            </a:r>
            <a:r>
              <a:rPr lang="es-ES" sz="2000" smtClean="0">
                <a:solidFill>
                  <a:schemeClr val="tx1"/>
                </a:solidFill>
              </a:rPr>
              <a:t>, </a:t>
            </a:r>
            <a:r>
              <a:rPr lang="es-ES" sz="2000" smtClean="0">
                <a:solidFill>
                  <a:schemeClr val="tx1"/>
                </a:solidFill>
              </a:rPr>
              <a:t>02 OUTUBRO/2019</a:t>
            </a:r>
            <a:endParaRPr lang="es-ES" sz="2000" dirty="0" smtClean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1311571" cy="96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5472607"/>
          </a:xfrm>
        </p:spPr>
        <p:txBody>
          <a:bodyPr>
            <a:normAutofit/>
          </a:bodyPr>
          <a:lstStyle/>
          <a:p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332656"/>
            <a:ext cx="7272808" cy="5832648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</a:rPr>
              <a:t>A </a:t>
            </a:r>
            <a:r>
              <a:rPr lang="pt-BR" sz="2800" dirty="0">
                <a:solidFill>
                  <a:schemeClr val="tx1"/>
                </a:solidFill>
              </a:rPr>
              <a:t>biblioteca é composta por títulos que indicam uma nova posição </a:t>
            </a:r>
            <a:r>
              <a:rPr lang="pt-BR" sz="2800" dirty="0" smtClean="0">
                <a:solidFill>
                  <a:schemeClr val="tx1"/>
                </a:solidFill>
              </a:rPr>
              <a:t>autônoma, </a:t>
            </a:r>
            <a:r>
              <a:rPr lang="pt-BR" sz="2800" dirty="0">
                <a:solidFill>
                  <a:schemeClr val="tx1"/>
                </a:solidFill>
              </a:rPr>
              <a:t>em relação à arte acadêmica do século XIX. Ela foi pensada e construída por Mario </a:t>
            </a:r>
            <a:r>
              <a:rPr lang="pt-BR" sz="2800" dirty="0" err="1">
                <a:solidFill>
                  <a:schemeClr val="tx1"/>
                </a:solidFill>
              </a:rPr>
              <a:t>Zanini</a:t>
            </a:r>
            <a:r>
              <a:rPr lang="pt-BR" sz="2800" dirty="0">
                <a:solidFill>
                  <a:schemeClr val="tx1"/>
                </a:solidFill>
              </a:rPr>
              <a:t>, assim como a vida cotidiana das populações que viviam na periferia da cidade grande. Seu mérito foi descortinar uma poética moderna da </a:t>
            </a:r>
            <a:r>
              <a:rPr lang="pt-BR" sz="2800">
                <a:solidFill>
                  <a:schemeClr val="tx1"/>
                </a:solidFill>
              </a:rPr>
              <a:t>paisagem </a:t>
            </a:r>
            <a:r>
              <a:rPr lang="pt-BR" sz="2800" smtClean="0">
                <a:solidFill>
                  <a:schemeClr val="tx1"/>
                </a:solidFill>
              </a:rPr>
              <a:t>paulistana.</a:t>
            </a:r>
            <a:endParaRPr lang="es-E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6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5472607"/>
          </a:xfrm>
        </p:spPr>
        <p:txBody>
          <a:bodyPr>
            <a:normAutofit/>
          </a:bodyPr>
          <a:lstStyle/>
          <a:p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332656"/>
            <a:ext cx="7272808" cy="58326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800" b="1" cap="all" dirty="0" smtClean="0">
                <a:solidFill>
                  <a:schemeClr val="tx1"/>
                </a:solidFill>
              </a:rPr>
              <a:t>LEGADO</a:t>
            </a:r>
            <a:endParaRPr lang="pt-BR" sz="2800" b="1" cap="all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800" dirty="0" err="1">
                <a:solidFill>
                  <a:schemeClr val="tx1"/>
                </a:solidFill>
              </a:rPr>
              <a:t>Zanini</a:t>
            </a:r>
            <a:r>
              <a:rPr lang="pt-BR" sz="2800" dirty="0">
                <a:solidFill>
                  <a:schemeClr val="tx1"/>
                </a:solidFill>
              </a:rPr>
              <a:t> está enraizado num processo de construção de uma modernidade, de uma </a:t>
            </a:r>
            <a:r>
              <a:rPr lang="pt-BR" sz="2800" dirty="0" smtClean="0">
                <a:solidFill>
                  <a:schemeClr val="tx1"/>
                </a:solidFill>
              </a:rPr>
              <a:t>estética </a:t>
            </a:r>
            <a:r>
              <a:rPr lang="pt-BR" sz="2800" dirty="0">
                <a:solidFill>
                  <a:schemeClr val="tx1"/>
                </a:solidFill>
              </a:rPr>
              <a:t>e de uma identidade brasileira desde os anos 1930 </a:t>
            </a:r>
            <a:r>
              <a:rPr lang="pt-BR" sz="2800" dirty="0" smtClean="0">
                <a:solidFill>
                  <a:schemeClr val="tx1"/>
                </a:solidFill>
              </a:rPr>
              <a:t>aos </a:t>
            </a:r>
            <a:r>
              <a:rPr lang="pt-BR" sz="2800" dirty="0">
                <a:solidFill>
                  <a:schemeClr val="tx1"/>
                </a:solidFill>
              </a:rPr>
              <a:t>anos 1970. A paisagem </a:t>
            </a:r>
            <a:r>
              <a:rPr lang="pt-BR" sz="2800" dirty="0" smtClean="0">
                <a:solidFill>
                  <a:schemeClr val="tx1"/>
                </a:solidFill>
              </a:rPr>
              <a:t>paulista, </a:t>
            </a:r>
            <a:r>
              <a:rPr lang="pt-BR" sz="2800" dirty="0">
                <a:solidFill>
                  <a:schemeClr val="tx1"/>
                </a:solidFill>
              </a:rPr>
              <a:t>por ele </a:t>
            </a:r>
            <a:r>
              <a:rPr lang="pt-BR" sz="2800" dirty="0" smtClean="0">
                <a:solidFill>
                  <a:schemeClr val="tx1"/>
                </a:solidFill>
              </a:rPr>
              <a:t>retratada, nos mostra </a:t>
            </a:r>
            <a:r>
              <a:rPr lang="pt-BR" sz="2800" dirty="0">
                <a:solidFill>
                  <a:schemeClr val="tx1"/>
                </a:solidFill>
              </a:rPr>
              <a:t>seu olhar sobre o processo de transformação de sua realidade. 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</a:rPr>
              <a:t>O </a:t>
            </a:r>
            <a:r>
              <a:rPr lang="pt-BR" sz="2800" dirty="0">
                <a:solidFill>
                  <a:schemeClr val="tx1"/>
                </a:solidFill>
              </a:rPr>
              <a:t>legado de </a:t>
            </a:r>
            <a:r>
              <a:rPr lang="pt-BR" sz="2800" dirty="0" smtClean="0">
                <a:solidFill>
                  <a:schemeClr val="tx1"/>
                </a:solidFill>
              </a:rPr>
              <a:t>livros e </a:t>
            </a:r>
            <a:r>
              <a:rPr lang="pt-BR" sz="2800" dirty="0">
                <a:solidFill>
                  <a:schemeClr val="tx1"/>
                </a:solidFill>
              </a:rPr>
              <a:t>de obras plásticas unem-se para nos mostrar essa personalidade que, discreta e modestamente, </a:t>
            </a:r>
            <a:r>
              <a:rPr lang="pt-BR" sz="2800" dirty="0" smtClean="0">
                <a:solidFill>
                  <a:schemeClr val="tx1"/>
                </a:solidFill>
              </a:rPr>
              <a:t>abre-se </a:t>
            </a:r>
            <a:r>
              <a:rPr lang="pt-BR" sz="2800" dirty="0">
                <a:solidFill>
                  <a:schemeClr val="tx1"/>
                </a:solidFill>
              </a:rPr>
              <a:t>para novas perspectivas de entendimento da arte.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5472607"/>
          </a:xfrm>
        </p:spPr>
        <p:txBody>
          <a:bodyPr>
            <a:normAutofit/>
          </a:bodyPr>
          <a:lstStyle/>
          <a:p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332656"/>
            <a:ext cx="7272808" cy="58326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800" b="1" cap="all" dirty="0" smtClean="0">
                <a:solidFill>
                  <a:schemeClr val="tx1"/>
                </a:solidFill>
              </a:rPr>
              <a:t>DEMOCRACIA, IGUALDADE</a:t>
            </a:r>
            <a:endParaRPr lang="pt-BR" sz="2800" b="1" cap="all" dirty="0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</a:rPr>
              <a:t>Respaldo na disseminação de informações e de equipamentos culturais, na formação de sistemas de gestão participativa da </a:t>
            </a:r>
            <a:r>
              <a:rPr lang="pt-BR" sz="2800" dirty="0" smtClean="0">
                <a:solidFill>
                  <a:schemeClr val="tx1"/>
                </a:solidFill>
              </a:rPr>
              <a:t>cultura. </a:t>
            </a:r>
            <a:r>
              <a:rPr lang="pt-BR" sz="2800" dirty="0">
                <a:solidFill>
                  <a:schemeClr val="tx1"/>
                </a:solidFill>
              </a:rPr>
              <a:t>Podemos afirmar que o processo informacional das bibliotecas, disseminando suas coleções, é o primeiro passo para dar visibilidade a seus tesouros escondidos.  </a:t>
            </a:r>
            <a:endParaRPr lang="pt-BR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5472607"/>
          </a:xfrm>
        </p:spPr>
        <p:txBody>
          <a:bodyPr>
            <a:normAutofit/>
          </a:bodyPr>
          <a:lstStyle/>
          <a:p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332656"/>
            <a:ext cx="7272808" cy="5832648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</a:rPr>
              <a:t>O papel de uma instituição de informação em arte na promoção do patrimônio artístico-documental acarreta, para sua execução, o estabelecimento de políticas de ação cultural, dentre as quais a extroversão de coleções públicas de documentos sobre a história da arte, sobre a história da cidade, que existem para serem descobertos por todos, por qualquer leitor, por qualquer </a:t>
            </a:r>
            <a:r>
              <a:rPr lang="pt-BR" sz="2800" dirty="0" smtClean="0">
                <a:solidFill>
                  <a:schemeClr val="tx1"/>
                </a:solidFill>
              </a:rPr>
              <a:t>cidadão.</a:t>
            </a:r>
            <a:endParaRPr lang="es-E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00" y="3429000"/>
            <a:ext cx="2468880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02139"/>
            <a:ext cx="1903749" cy="279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30" y="402139"/>
            <a:ext cx="3257550" cy="279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788024" y="3573016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MATHEY, François. </a:t>
            </a:r>
            <a:r>
              <a:rPr lang="pt-BR" sz="2000" b="1" dirty="0"/>
              <a:t>Van Gogh</a:t>
            </a:r>
            <a:r>
              <a:rPr lang="pt-BR" sz="2000" dirty="0"/>
              <a:t>. Paris: </a:t>
            </a:r>
            <a:r>
              <a:rPr lang="pt-BR" sz="2000" dirty="0" err="1"/>
              <a:t>Hazan</a:t>
            </a:r>
            <a:r>
              <a:rPr lang="pt-BR" sz="2000" dirty="0"/>
              <a:t>, 1956.</a:t>
            </a:r>
          </a:p>
          <a:p>
            <a:r>
              <a:rPr lang="pt-BR" sz="2000" dirty="0"/>
              <a:t>JOURDAIN, Francis. </a:t>
            </a:r>
            <a:r>
              <a:rPr lang="pt-BR" sz="2000" b="1" dirty="0"/>
              <a:t>Cézanne</a:t>
            </a:r>
            <a:r>
              <a:rPr lang="pt-BR" sz="2000" dirty="0"/>
              <a:t>. Paris: </a:t>
            </a:r>
            <a:r>
              <a:rPr lang="pt-BR" sz="2000" dirty="0" err="1"/>
              <a:t>Braun</a:t>
            </a:r>
            <a:r>
              <a:rPr lang="pt-BR" sz="2000" dirty="0"/>
              <a:t>, 1948.</a:t>
            </a:r>
          </a:p>
          <a:p>
            <a:r>
              <a:rPr lang="pt-BR" sz="2000" dirty="0"/>
              <a:t>LHOTE, </a:t>
            </a:r>
            <a:r>
              <a:rPr lang="pt-BR" sz="2000" dirty="0" err="1"/>
              <a:t>Andre</a:t>
            </a:r>
            <a:r>
              <a:rPr lang="pt-BR" sz="2000" dirty="0"/>
              <a:t>. </a:t>
            </a:r>
            <a:r>
              <a:rPr lang="pt-BR" sz="2000" b="1" dirty="0"/>
              <a:t>Tratado </a:t>
            </a:r>
            <a:r>
              <a:rPr lang="pt-BR" sz="2000" b="1" dirty="0" err="1"/>
              <a:t>del</a:t>
            </a:r>
            <a:r>
              <a:rPr lang="pt-BR" sz="2000" b="1" dirty="0"/>
              <a:t> </a:t>
            </a:r>
            <a:r>
              <a:rPr lang="pt-BR" sz="2000" b="1" dirty="0" err="1"/>
              <a:t>Paisaje</a:t>
            </a:r>
            <a:r>
              <a:rPr lang="pt-BR" sz="2000" dirty="0"/>
              <a:t>. Buenos Aires: Poseidon, 1943. </a:t>
            </a:r>
          </a:p>
        </p:txBody>
      </p:sp>
    </p:spTree>
    <p:extLst>
      <p:ext uri="{BB962C8B-B14F-4D97-AF65-F5344CB8AC3E}">
        <p14:creationId xmlns:p14="http://schemas.microsoft.com/office/powerpoint/2010/main" val="2303880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95536" y="476672"/>
            <a:ext cx="2798445" cy="2981325"/>
          </a:xfrm>
          <a:prstGeom prst="rect">
            <a:avLst/>
          </a:prstGeom>
          <a:ln/>
        </p:spPr>
      </p:pic>
      <p:pic>
        <p:nvPicPr>
          <p:cNvPr id="8" name="Imagem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6672"/>
            <a:ext cx="2162810" cy="2362200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395536" y="3457997"/>
            <a:ext cx="279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Vista da Ponte Grande, 1935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835663" y="2469540"/>
            <a:ext cx="237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Regatas do Tietê, 1943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685978" y="6064002"/>
            <a:ext cx="393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Praça Clovis </a:t>
            </a:r>
            <a:r>
              <a:rPr lang="pt-BR" dirty="0" err="1" smtClean="0"/>
              <a:t>Bevilacqua</a:t>
            </a:r>
            <a:r>
              <a:rPr lang="pt-BR" dirty="0" smtClean="0"/>
              <a:t> 1959</a:t>
            </a:r>
            <a:endParaRPr lang="pt-BR" dirty="0"/>
          </a:p>
        </p:txBody>
      </p:sp>
      <p:pic>
        <p:nvPicPr>
          <p:cNvPr id="12" name="Imagem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92" y="3068960"/>
            <a:ext cx="3700145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5472607"/>
          </a:xfrm>
        </p:spPr>
        <p:txBody>
          <a:bodyPr>
            <a:normAutofit/>
          </a:bodyPr>
          <a:lstStyle/>
          <a:p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332656"/>
            <a:ext cx="7272808" cy="5832648"/>
          </a:xfrm>
        </p:spPr>
        <p:txBody>
          <a:bodyPr>
            <a:noAutofit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OBJETIVO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</a:rPr>
              <a:t>Reflexão sobre a arte de paisagem de Mario </a:t>
            </a:r>
            <a:r>
              <a:rPr lang="pt-BR" dirty="0" err="1">
                <a:solidFill>
                  <a:schemeClr val="tx1"/>
                </a:solidFill>
              </a:rPr>
              <a:t>Zanini</a:t>
            </a:r>
            <a:r>
              <a:rPr lang="pt-BR" dirty="0">
                <a:solidFill>
                  <a:schemeClr val="tx1"/>
                </a:solidFill>
              </a:rPr>
              <a:t> e </a:t>
            </a:r>
            <a:r>
              <a:rPr lang="pt-BR" dirty="0" smtClean="0">
                <a:solidFill>
                  <a:schemeClr val="tx1"/>
                </a:solidFill>
              </a:rPr>
              <a:t>a </a:t>
            </a:r>
            <a:r>
              <a:rPr lang="pt-BR" dirty="0">
                <a:solidFill>
                  <a:schemeClr val="tx1"/>
                </a:solidFill>
              </a:rPr>
              <a:t>relação com sua Biblioteca, exemplificada por três volumes: um sobre Cézanne, um sobre Van Gogh e um sobre a teoria da paisagem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4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5472607"/>
          </a:xfrm>
        </p:spPr>
        <p:txBody>
          <a:bodyPr>
            <a:normAutofit/>
          </a:bodyPr>
          <a:lstStyle/>
          <a:p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332656"/>
            <a:ext cx="7272808" cy="58326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3100" b="1" cap="all" dirty="0" smtClean="0">
                <a:solidFill>
                  <a:schemeClr val="tx1"/>
                </a:solidFill>
              </a:rPr>
              <a:t>Contexto da pesquisa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100" dirty="0">
                <a:solidFill>
                  <a:schemeClr val="tx1"/>
                </a:solidFill>
              </a:rPr>
              <a:t>Entendimento sobre o processo de organização do conhecimento na produção artística, que reflita questões da Biblioteca, isto é, uma pintura ancorada em conceitos  advindos de seu processo de organização do conhecimento. </a:t>
            </a:r>
          </a:p>
          <a:p>
            <a:r>
              <a:rPr lang="pt-BR" sz="2400" dirty="0" smtClean="0"/>
              <a:t>. </a:t>
            </a:r>
            <a:endParaRPr lang="pt-BR" sz="2400" dirty="0"/>
          </a:p>
          <a:p>
            <a:endParaRPr lang="es-ES" sz="23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5472607"/>
          </a:xfrm>
        </p:spPr>
        <p:txBody>
          <a:bodyPr>
            <a:normAutofit/>
          </a:bodyPr>
          <a:lstStyle/>
          <a:p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332656"/>
            <a:ext cx="7272808" cy="58326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b="1" cap="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PERGUNTA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linguagem artística reflete o processo de construção da Biblioteca? A questão central reside na Biblioteca enquanto formadora de um panorama cultural, evidenciado nas pinturas. </a:t>
            </a:r>
            <a:r>
              <a:rPr lang="pt-BR" sz="2400" dirty="0" smtClean="0"/>
              <a:t> </a:t>
            </a:r>
            <a:endParaRPr lang="pt-BR" sz="2400" dirty="0"/>
          </a:p>
          <a:p>
            <a:endParaRPr lang="es-ES" sz="23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5472607"/>
          </a:xfrm>
        </p:spPr>
        <p:txBody>
          <a:bodyPr>
            <a:normAutofit/>
          </a:bodyPr>
          <a:lstStyle/>
          <a:p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332656"/>
            <a:ext cx="7272808" cy="5832648"/>
          </a:xfrm>
        </p:spPr>
        <p:txBody>
          <a:bodyPr>
            <a:noAutofit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MATHEY, François. </a:t>
            </a:r>
            <a:r>
              <a:rPr lang="pt-BR" b="1" dirty="0" smtClean="0">
                <a:solidFill>
                  <a:schemeClr val="tx1"/>
                </a:solidFill>
              </a:rPr>
              <a:t>Van Gogh</a:t>
            </a:r>
            <a:r>
              <a:rPr lang="pt-BR" dirty="0" smtClean="0">
                <a:solidFill>
                  <a:schemeClr val="tx1"/>
                </a:solidFill>
              </a:rPr>
              <a:t>. Paris: </a:t>
            </a:r>
            <a:r>
              <a:rPr lang="pt-BR" dirty="0" err="1" smtClean="0">
                <a:solidFill>
                  <a:schemeClr val="tx1"/>
                </a:solidFill>
              </a:rPr>
              <a:t>Hazan</a:t>
            </a:r>
            <a:r>
              <a:rPr lang="pt-BR" dirty="0" smtClean="0">
                <a:solidFill>
                  <a:schemeClr val="tx1"/>
                </a:solidFill>
              </a:rPr>
              <a:t>, 1956.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000" dirty="0" smtClean="0">
                <a:solidFill>
                  <a:schemeClr val="tx1"/>
                </a:solidFill>
              </a:rPr>
              <a:t>Trata sobre a viagem a </a:t>
            </a:r>
            <a:r>
              <a:rPr lang="pt-BR" sz="3000" dirty="0" err="1" smtClean="0">
                <a:solidFill>
                  <a:schemeClr val="tx1"/>
                </a:solidFill>
              </a:rPr>
              <a:t>Auvers-Sur-Oise</a:t>
            </a:r>
            <a:r>
              <a:rPr lang="pt-BR" sz="3000" dirty="0" smtClean="0">
                <a:solidFill>
                  <a:schemeClr val="tx1"/>
                </a:solidFill>
              </a:rPr>
              <a:t>,  em 1890, para ser tratado pelo Dr. </a:t>
            </a:r>
            <a:r>
              <a:rPr lang="pt-BR" sz="3000" dirty="0" err="1" smtClean="0">
                <a:solidFill>
                  <a:schemeClr val="tx1"/>
                </a:solidFill>
              </a:rPr>
              <a:t>Gachet</a:t>
            </a:r>
            <a:r>
              <a:rPr lang="pt-BR" sz="3000" dirty="0" smtClean="0">
                <a:solidFill>
                  <a:schemeClr val="tx1"/>
                </a:solidFill>
              </a:rPr>
              <a:t>. Descreve os estados de depressão, tristeza e solidão. As telas foram produzidas neste intervalo de três meses até a morte do artista.  </a:t>
            </a:r>
          </a:p>
        </p:txBody>
      </p:sp>
    </p:spTree>
    <p:extLst>
      <p:ext uri="{BB962C8B-B14F-4D97-AF65-F5344CB8AC3E}">
        <p14:creationId xmlns:p14="http://schemas.microsoft.com/office/powerpoint/2010/main" val="29109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5472607"/>
          </a:xfrm>
        </p:spPr>
        <p:txBody>
          <a:bodyPr>
            <a:normAutofit/>
          </a:bodyPr>
          <a:lstStyle/>
          <a:p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332656"/>
            <a:ext cx="7272808" cy="5832648"/>
          </a:xfrm>
        </p:spPr>
        <p:txBody>
          <a:bodyPr>
            <a:noAutofit/>
          </a:bodyPr>
          <a:lstStyle/>
          <a:p>
            <a:pPr algn="just"/>
            <a:r>
              <a:rPr lang="pt-BR" sz="2800" dirty="0">
                <a:solidFill>
                  <a:schemeClr val="tx1"/>
                </a:solidFill>
              </a:rPr>
              <a:t>JOURDAIN, Francis. </a:t>
            </a:r>
            <a:r>
              <a:rPr lang="pt-BR" sz="2800" b="1" dirty="0">
                <a:solidFill>
                  <a:schemeClr val="tx1"/>
                </a:solidFill>
              </a:rPr>
              <a:t>Cézanne</a:t>
            </a:r>
            <a:r>
              <a:rPr lang="pt-BR" sz="2800" dirty="0">
                <a:solidFill>
                  <a:schemeClr val="tx1"/>
                </a:solidFill>
              </a:rPr>
              <a:t>. Paris: </a:t>
            </a:r>
            <a:r>
              <a:rPr lang="pt-BR" sz="2800" dirty="0" err="1">
                <a:solidFill>
                  <a:schemeClr val="tx1"/>
                </a:solidFill>
              </a:rPr>
              <a:t>Braun</a:t>
            </a:r>
            <a:r>
              <a:rPr lang="pt-BR" sz="2800" dirty="0">
                <a:solidFill>
                  <a:schemeClr val="tx1"/>
                </a:solidFill>
              </a:rPr>
              <a:t>, 1948.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</a:rPr>
              <a:t>Apresenta </a:t>
            </a:r>
            <a:r>
              <a:rPr lang="pt-BR" sz="2800" dirty="0" smtClean="0">
                <a:solidFill>
                  <a:schemeClr val="tx1"/>
                </a:solidFill>
              </a:rPr>
              <a:t>telas </a:t>
            </a:r>
            <a:r>
              <a:rPr lang="pt-BR" sz="2800" dirty="0">
                <a:solidFill>
                  <a:schemeClr val="tx1"/>
                </a:solidFill>
              </a:rPr>
              <a:t>sobre paisagens, natureza-morta e retrato. O autor faz um retrospecto sobre o estado da arte de Cézanne e reforça a ideia da pintura como algo interior. </a:t>
            </a:r>
          </a:p>
          <a:p>
            <a:pPr algn="just"/>
            <a:endParaRPr lang="pt-BR" sz="3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5472607"/>
          </a:xfrm>
        </p:spPr>
        <p:txBody>
          <a:bodyPr>
            <a:normAutofit/>
          </a:bodyPr>
          <a:lstStyle/>
          <a:p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332656"/>
            <a:ext cx="7272808" cy="5832648"/>
          </a:xfrm>
        </p:spPr>
        <p:txBody>
          <a:bodyPr>
            <a:noAutofit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LHOTE, </a:t>
            </a:r>
            <a:r>
              <a:rPr lang="pt-BR" dirty="0" err="1" smtClean="0">
                <a:solidFill>
                  <a:schemeClr val="tx1"/>
                </a:solidFill>
              </a:rPr>
              <a:t>Andre</a:t>
            </a:r>
            <a:r>
              <a:rPr lang="pt-BR" dirty="0" smtClean="0">
                <a:solidFill>
                  <a:schemeClr val="tx1"/>
                </a:solidFill>
              </a:rPr>
              <a:t>. </a:t>
            </a:r>
            <a:r>
              <a:rPr lang="pt-BR" b="1" dirty="0" smtClean="0">
                <a:solidFill>
                  <a:schemeClr val="tx1"/>
                </a:solidFill>
              </a:rPr>
              <a:t>Tratado </a:t>
            </a:r>
            <a:r>
              <a:rPr lang="pt-BR" b="1" dirty="0" err="1" smtClean="0">
                <a:solidFill>
                  <a:schemeClr val="tx1"/>
                </a:solidFill>
              </a:rPr>
              <a:t>del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  <a:r>
              <a:rPr lang="pt-BR" b="1" dirty="0" err="1" smtClean="0">
                <a:solidFill>
                  <a:schemeClr val="tx1"/>
                </a:solidFill>
              </a:rPr>
              <a:t>Paisaje</a:t>
            </a:r>
            <a:r>
              <a:rPr lang="pt-BR" dirty="0" smtClean="0">
                <a:solidFill>
                  <a:schemeClr val="tx1"/>
                </a:solidFill>
              </a:rPr>
              <a:t>. Buenos Aires: Poseidon, 1943.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000" dirty="0" smtClean="0">
                <a:solidFill>
                  <a:schemeClr val="tx1"/>
                </a:solidFill>
              </a:rPr>
              <a:t>Esta obra responde questões quanto à perspectiva da paisagem. A arte não copia a natureza, mas apreende seus princípios plásticos puros. O artista é sempre tributário da natureza.</a:t>
            </a:r>
          </a:p>
        </p:txBody>
      </p:sp>
    </p:spTree>
    <p:extLst>
      <p:ext uri="{BB962C8B-B14F-4D97-AF65-F5344CB8AC3E}">
        <p14:creationId xmlns:p14="http://schemas.microsoft.com/office/powerpoint/2010/main" val="112671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5472607"/>
          </a:xfrm>
        </p:spPr>
        <p:txBody>
          <a:bodyPr>
            <a:normAutofit/>
          </a:bodyPr>
          <a:lstStyle/>
          <a:p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332656"/>
            <a:ext cx="7272808" cy="5832648"/>
          </a:xfrm>
        </p:spPr>
        <p:txBody>
          <a:bodyPr>
            <a:noAutofit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LHOTE, </a:t>
            </a:r>
            <a:r>
              <a:rPr lang="pt-BR" dirty="0" err="1" smtClean="0">
                <a:solidFill>
                  <a:schemeClr val="tx1"/>
                </a:solidFill>
              </a:rPr>
              <a:t>Andre</a:t>
            </a:r>
            <a:r>
              <a:rPr lang="pt-BR" dirty="0" smtClean="0">
                <a:solidFill>
                  <a:schemeClr val="tx1"/>
                </a:solidFill>
              </a:rPr>
              <a:t>. </a:t>
            </a:r>
            <a:r>
              <a:rPr lang="pt-BR" b="1" dirty="0" smtClean="0">
                <a:solidFill>
                  <a:schemeClr val="tx1"/>
                </a:solidFill>
              </a:rPr>
              <a:t>Tratado </a:t>
            </a:r>
            <a:r>
              <a:rPr lang="pt-BR" b="1" dirty="0" err="1" smtClean="0">
                <a:solidFill>
                  <a:schemeClr val="tx1"/>
                </a:solidFill>
              </a:rPr>
              <a:t>del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  <a:r>
              <a:rPr lang="pt-BR" b="1" dirty="0" err="1" smtClean="0">
                <a:solidFill>
                  <a:schemeClr val="tx1"/>
                </a:solidFill>
              </a:rPr>
              <a:t>Paisaje</a:t>
            </a:r>
            <a:r>
              <a:rPr lang="pt-BR" dirty="0" smtClean="0">
                <a:solidFill>
                  <a:schemeClr val="tx1"/>
                </a:solidFill>
              </a:rPr>
              <a:t>. Buenos Aires: Poseidon, 1943.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900" dirty="0">
                <a:solidFill>
                  <a:schemeClr val="tx1"/>
                </a:solidFill>
              </a:rPr>
              <a:t>Os trechos sublinhados pelo leitor </a:t>
            </a:r>
            <a:r>
              <a:rPr lang="pt-BR" sz="2900" dirty="0" err="1">
                <a:solidFill>
                  <a:schemeClr val="tx1"/>
                </a:solidFill>
              </a:rPr>
              <a:t>Zanini</a:t>
            </a:r>
            <a:r>
              <a:rPr lang="pt-BR" sz="2900" dirty="0">
                <a:solidFill>
                  <a:schemeClr val="tx1"/>
                </a:solidFill>
              </a:rPr>
              <a:t> recomendam procedimentos plásticos que estão presentes em </a:t>
            </a:r>
            <a:r>
              <a:rPr lang="pt-BR" sz="2900" dirty="0" smtClean="0">
                <a:solidFill>
                  <a:schemeClr val="tx1"/>
                </a:solidFill>
              </a:rPr>
              <a:t>sua pintura (cores </a:t>
            </a:r>
            <a:r>
              <a:rPr lang="pt-BR" sz="2900" dirty="0">
                <a:solidFill>
                  <a:schemeClr val="tx1"/>
                </a:solidFill>
              </a:rPr>
              <a:t>vibrantes, liberdade no pincel). A preocupação </a:t>
            </a:r>
            <a:r>
              <a:rPr lang="pt-BR" sz="2900" dirty="0" smtClean="0">
                <a:solidFill>
                  <a:schemeClr val="tx1"/>
                </a:solidFill>
              </a:rPr>
              <a:t>de </a:t>
            </a:r>
            <a:r>
              <a:rPr lang="pt-BR" sz="2900" dirty="0" err="1" smtClean="0">
                <a:solidFill>
                  <a:schemeClr val="tx1"/>
                </a:solidFill>
              </a:rPr>
              <a:t>Zanini</a:t>
            </a:r>
            <a:r>
              <a:rPr lang="pt-BR" sz="2900" dirty="0" smtClean="0">
                <a:solidFill>
                  <a:schemeClr val="tx1"/>
                </a:solidFill>
              </a:rPr>
              <a:t> estava relacionada </a:t>
            </a:r>
            <a:r>
              <a:rPr lang="pt-BR" sz="2900" dirty="0">
                <a:solidFill>
                  <a:schemeClr val="tx1"/>
                </a:solidFill>
              </a:rPr>
              <a:t>à representatividade da obra </a:t>
            </a:r>
            <a:r>
              <a:rPr lang="pt-BR" sz="2900" dirty="0" smtClean="0">
                <a:solidFill>
                  <a:schemeClr val="tx1"/>
                </a:solidFill>
              </a:rPr>
              <a:t>e aos </a:t>
            </a:r>
            <a:r>
              <a:rPr lang="pt-BR" sz="2900" dirty="0">
                <a:solidFill>
                  <a:schemeClr val="tx1"/>
                </a:solidFill>
              </a:rPr>
              <a:t>problemas de estruturação.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5472607"/>
          </a:xfrm>
        </p:spPr>
        <p:txBody>
          <a:bodyPr>
            <a:normAutofit/>
          </a:bodyPr>
          <a:lstStyle/>
          <a:p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332656"/>
            <a:ext cx="7272808" cy="5832648"/>
          </a:xfrm>
        </p:spPr>
        <p:txBody>
          <a:bodyPr>
            <a:noAutofit/>
          </a:bodyPr>
          <a:lstStyle/>
          <a:p>
            <a:r>
              <a:rPr lang="pt-BR" sz="2800" b="1" cap="all" dirty="0" smtClean="0">
                <a:solidFill>
                  <a:schemeClr val="tx1"/>
                </a:solidFill>
              </a:rPr>
              <a:t>RELAÇÕES PICTÓRICO-LITERÁRIAS</a:t>
            </a:r>
            <a:endParaRPr lang="pt-BR" sz="2800" b="1" cap="all" dirty="0">
              <a:solidFill>
                <a:schemeClr val="tx1"/>
              </a:solidFill>
            </a:endParaRPr>
          </a:p>
          <a:p>
            <a:r>
              <a:rPr lang="pt-BR" sz="2800" b="1" cap="all" dirty="0">
                <a:solidFill>
                  <a:schemeClr val="tx1"/>
                </a:solidFill>
              </a:rPr>
              <a:t>Fazer artístico e conhecimento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</a:rPr>
              <a:t>A </a:t>
            </a:r>
            <a:r>
              <a:rPr lang="pt-BR" sz="2800" dirty="0">
                <a:solidFill>
                  <a:schemeClr val="tx1"/>
                </a:solidFill>
              </a:rPr>
              <a:t>Biblioteca é lugar de memória e armazenamento das materialidades textuais e desempenha papel de organizador do conhecimento</a:t>
            </a:r>
            <a:r>
              <a:rPr lang="pt-BR" sz="28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</a:rPr>
              <a:t>Os livros </a:t>
            </a:r>
            <a:r>
              <a:rPr lang="pt-BR" sz="2800" dirty="0">
                <a:solidFill>
                  <a:schemeClr val="tx1"/>
                </a:solidFill>
              </a:rPr>
              <a:t>foram exemplos da mentalidade moderna, criando uma nova relação entre a arte e a paisagem dos arredores da cidade.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26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28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8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687</Words>
  <Application>Microsoft Office PowerPoint</Application>
  <PresentationFormat>Apresentação na tela (4:3)</PresentationFormat>
  <Paragraphs>57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colecionismo como metodo de conhecimento do objeto artistico</dc:title>
  <dc:creator>Lauci</dc:creator>
  <cp:lastModifiedBy>Lauci</cp:lastModifiedBy>
  <cp:revision>60</cp:revision>
  <dcterms:created xsi:type="dcterms:W3CDTF">2015-04-09T19:46:23Z</dcterms:created>
  <dcterms:modified xsi:type="dcterms:W3CDTF">2019-10-15T21:31:33Z</dcterms:modified>
</cp:coreProperties>
</file>