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66" r:id="rId2"/>
    <p:sldId id="381" r:id="rId3"/>
    <p:sldId id="364" r:id="rId4"/>
    <p:sldId id="367" r:id="rId5"/>
    <p:sldId id="346" r:id="rId6"/>
    <p:sldId id="317" r:id="rId7"/>
    <p:sldId id="386" r:id="rId8"/>
    <p:sldId id="305" r:id="rId9"/>
    <p:sldId id="384" r:id="rId10"/>
    <p:sldId id="350" r:id="rId11"/>
    <p:sldId id="385" r:id="rId12"/>
    <p:sldId id="330" r:id="rId13"/>
    <p:sldId id="353" r:id="rId14"/>
    <p:sldId id="324" r:id="rId15"/>
    <p:sldId id="354" r:id="rId16"/>
    <p:sldId id="380" r:id="rId17"/>
    <p:sldId id="355" r:id="rId18"/>
    <p:sldId id="357" r:id="rId19"/>
    <p:sldId id="359" r:id="rId20"/>
    <p:sldId id="361" r:id="rId21"/>
    <p:sldId id="362" r:id="rId22"/>
    <p:sldId id="382" r:id="rId23"/>
    <p:sldId id="383" r:id="rId24"/>
    <p:sldId id="387" r:id="rId25"/>
    <p:sldId id="388" r:id="rId26"/>
    <p:sldId id="389" r:id="rId27"/>
    <p:sldId id="390" r:id="rId28"/>
    <p:sldId id="391" r:id="rId29"/>
    <p:sldId id="392" r:id="rId30"/>
    <p:sldId id="393" r:id="rId31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7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>
        <p:scale>
          <a:sx n="114" d="100"/>
          <a:sy n="114" d="100"/>
        </p:scale>
        <p:origin x="-155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C7A235-039F-47F8-8FC7-82293E87DF82}" type="datetimeFigureOut">
              <a:rPr lang="pt-BR" smtClean="0"/>
              <a:t>29/10/2019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635E4-CCF7-4273-9FF3-DB53541FD8E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87650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5C55E-AC2F-4AEC-BBD9-9CF28B64DE87}" type="datetimeFigureOut">
              <a:rPr lang="pt-BR" smtClean="0"/>
              <a:t>29/10/2019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45D52-2589-4459-B5F3-9F5DB9A7C65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1186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DB60-BD4F-49B9-8735-1E1275B72D59}" type="datetimeFigureOut">
              <a:rPr lang="pt-BR" smtClean="0"/>
              <a:t>29/10/2019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977A-45E9-4968-B97F-4590139DAC9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6350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DB60-BD4F-49B9-8735-1E1275B72D59}" type="datetimeFigureOut">
              <a:rPr lang="pt-BR" smtClean="0"/>
              <a:t>29/10/2019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977A-45E9-4968-B97F-4590139DAC9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6410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DB60-BD4F-49B9-8735-1E1275B72D59}" type="datetimeFigureOut">
              <a:rPr lang="pt-BR" smtClean="0"/>
              <a:t>29/10/2019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977A-45E9-4968-B97F-4590139DAC9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6805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DB60-BD4F-49B9-8735-1E1275B72D59}" type="datetimeFigureOut">
              <a:rPr lang="pt-BR" smtClean="0"/>
              <a:t>29/10/2019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977A-45E9-4968-B97F-4590139DAC9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5960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DB60-BD4F-49B9-8735-1E1275B72D59}" type="datetimeFigureOut">
              <a:rPr lang="pt-BR" smtClean="0"/>
              <a:t>29/10/2019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977A-45E9-4968-B97F-4590139DAC9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383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DB60-BD4F-49B9-8735-1E1275B72D59}" type="datetimeFigureOut">
              <a:rPr lang="pt-BR" smtClean="0"/>
              <a:t>29/10/2019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977A-45E9-4968-B97F-4590139DAC9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2200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DB60-BD4F-49B9-8735-1E1275B72D59}" type="datetimeFigureOut">
              <a:rPr lang="pt-BR" smtClean="0"/>
              <a:t>29/10/2019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977A-45E9-4968-B97F-4590139DAC9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48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DB60-BD4F-49B9-8735-1E1275B72D59}" type="datetimeFigureOut">
              <a:rPr lang="pt-BR" smtClean="0"/>
              <a:t>29/10/2019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977A-45E9-4968-B97F-4590139DAC9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2793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DB60-BD4F-49B9-8735-1E1275B72D59}" type="datetimeFigureOut">
              <a:rPr lang="pt-BR" smtClean="0"/>
              <a:t>29/10/2019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977A-45E9-4968-B97F-4590139DAC9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1174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DB60-BD4F-49B9-8735-1E1275B72D59}" type="datetimeFigureOut">
              <a:rPr lang="pt-BR" smtClean="0"/>
              <a:t>29/10/2019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977A-45E9-4968-B97F-4590139DAC9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4894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DB60-BD4F-49B9-8735-1E1275B72D59}" type="datetimeFigureOut">
              <a:rPr lang="pt-BR" smtClean="0"/>
              <a:t>29/10/2019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977A-45E9-4968-B97F-4590139DAC9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1395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4DB60-BD4F-49B9-8735-1E1275B72D59}" type="datetimeFigureOut">
              <a:rPr lang="pt-BR" smtClean="0"/>
              <a:t>29/10/2019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3977A-45E9-4968-B97F-4590139DAC9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361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5472607"/>
          </a:xfrm>
        </p:spPr>
        <p:txBody>
          <a:bodyPr>
            <a:normAutofit/>
          </a:bodyPr>
          <a:lstStyle/>
          <a:p>
            <a:r>
              <a:rPr lang="pt-BR" sz="2400" smtClean="0"/>
              <a:t/>
            </a:r>
            <a:br>
              <a:rPr lang="pt-BR" sz="2400" smtClean="0"/>
            </a:br>
            <a:r>
              <a:rPr lang="pt-BR" sz="2400" smtClean="0"/>
              <a:t/>
            </a:r>
            <a:br>
              <a:rPr lang="pt-BR" sz="2400" smtClean="0"/>
            </a:br>
            <a:r>
              <a:rPr lang="pt-BR" sz="2400" smtClean="0"/>
              <a:t/>
            </a:r>
            <a:br>
              <a:rPr lang="pt-BR" sz="2400" smtClean="0"/>
            </a:br>
            <a:r>
              <a:rPr lang="pt-BR" sz="2400" smtClean="0"/>
              <a:t/>
            </a:r>
            <a:br>
              <a:rPr lang="pt-BR" sz="2400" smtClean="0"/>
            </a:br>
            <a:r>
              <a:rPr lang="pt-BR" sz="2400" smtClean="0"/>
              <a:t/>
            </a:r>
            <a:br>
              <a:rPr lang="pt-BR" sz="2400" smtClean="0"/>
            </a:br>
            <a:r>
              <a:rPr lang="pt-BR" sz="2400" smtClean="0"/>
              <a:t/>
            </a:r>
            <a:br>
              <a:rPr lang="pt-BR" sz="2400" smtClean="0"/>
            </a:br>
            <a:r>
              <a:rPr lang="pt-BR" sz="2400" smtClean="0"/>
              <a:t/>
            </a:r>
            <a:br>
              <a:rPr lang="pt-BR" sz="2400" smtClean="0"/>
            </a:br>
            <a:r>
              <a:rPr lang="pt-BR" sz="2400" smtClean="0"/>
              <a:t/>
            </a:r>
            <a:br>
              <a:rPr lang="pt-BR" sz="2400" smtClean="0"/>
            </a:br>
            <a:r>
              <a:rPr lang="pt-BR" sz="2400" smtClean="0"/>
              <a:t/>
            </a:r>
            <a:br>
              <a:rPr lang="pt-BR" sz="2400" smtClean="0"/>
            </a:br>
            <a:endParaRPr lang="pt-BR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332656"/>
            <a:ext cx="7272808" cy="5832648"/>
          </a:xfrm>
        </p:spPr>
        <p:txBody>
          <a:bodyPr>
            <a:noAutofit/>
          </a:bodyPr>
          <a:lstStyle/>
          <a:p>
            <a:endParaRPr lang="es-ES" sz="2800" dirty="0" smtClean="0">
              <a:solidFill>
                <a:schemeClr val="tx1"/>
              </a:solidFill>
            </a:endParaRPr>
          </a:p>
          <a:p>
            <a:r>
              <a:rPr lang="es-ES" sz="3000" b="1" dirty="0" smtClean="0">
                <a:solidFill>
                  <a:schemeClr val="tx1"/>
                </a:solidFill>
              </a:rPr>
              <a:t>1</a:t>
            </a:r>
            <a:r>
              <a:rPr lang="es-ES" sz="3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º </a:t>
            </a:r>
            <a:r>
              <a:rPr lang="en-US" sz="2800" b="1" dirty="0" smtClean="0">
                <a:solidFill>
                  <a:schemeClr val="tx1"/>
                </a:solidFill>
              </a:rPr>
              <a:t>Colloquium </a:t>
            </a:r>
            <a:r>
              <a:rPr lang="en-US" sz="2800" b="1" dirty="0">
                <a:solidFill>
                  <a:schemeClr val="tx1"/>
                </a:solidFill>
              </a:rPr>
              <a:t>on Heritage in Sao Paulo Collections</a:t>
            </a:r>
            <a:endParaRPr lang="pt-BR" sz="2800" b="1" dirty="0">
              <a:solidFill>
                <a:schemeClr val="tx1"/>
              </a:solidFill>
            </a:endParaRPr>
          </a:p>
          <a:p>
            <a:r>
              <a:rPr lang="pt-BR" sz="2800" b="1" dirty="0">
                <a:solidFill>
                  <a:schemeClr val="tx1"/>
                </a:solidFill>
              </a:rPr>
              <a:t>BIBLIOGRAPHIC HERITAGE</a:t>
            </a:r>
          </a:p>
          <a:p>
            <a:r>
              <a:rPr lang="pt-BR" sz="2800" b="1" dirty="0">
                <a:solidFill>
                  <a:schemeClr val="tx1"/>
                </a:solidFill>
              </a:rPr>
              <a:t> 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Mario </a:t>
            </a:r>
            <a:r>
              <a:rPr lang="en-US" sz="2800" b="1" dirty="0" err="1">
                <a:solidFill>
                  <a:schemeClr val="tx1"/>
                </a:solidFill>
              </a:rPr>
              <a:t>Zanini's</a:t>
            </a:r>
            <a:r>
              <a:rPr lang="en-US" sz="2800" b="1" dirty="0">
                <a:solidFill>
                  <a:schemeClr val="tx1"/>
                </a:solidFill>
              </a:rPr>
              <a:t> Art and Library: </a:t>
            </a:r>
            <a:r>
              <a:rPr lang="en-US" sz="2800" b="1" dirty="0" smtClean="0">
                <a:solidFill>
                  <a:schemeClr val="tx1"/>
                </a:solidFill>
              </a:rPr>
              <a:t>MAC USP </a:t>
            </a:r>
            <a:r>
              <a:rPr lang="en-US" sz="2800" b="1" dirty="0">
                <a:solidFill>
                  <a:schemeClr val="tx1"/>
                </a:solidFill>
              </a:rPr>
              <a:t>Collection</a:t>
            </a:r>
            <a:endParaRPr lang="pt-BR" sz="2800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pt-BR" sz="3000" b="1" cap="all" dirty="0" smtClean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pt-BR" sz="3000" b="1" cap="all" dirty="0" smtClean="0">
                <a:solidFill>
                  <a:schemeClr val="tx1"/>
                </a:solidFill>
              </a:rPr>
              <a:t>27/11/2018</a:t>
            </a:r>
          </a:p>
          <a:p>
            <a:r>
              <a:rPr lang="pt-BR" sz="3000" b="1" dirty="0" err="1" smtClean="0">
                <a:solidFill>
                  <a:schemeClr val="tx1"/>
                </a:solidFill>
              </a:rPr>
              <a:t>Lauci</a:t>
            </a:r>
            <a:r>
              <a:rPr lang="pt-BR" sz="3000" b="1" dirty="0" smtClean="0">
                <a:solidFill>
                  <a:schemeClr val="tx1"/>
                </a:solidFill>
              </a:rPr>
              <a:t> </a:t>
            </a:r>
            <a:r>
              <a:rPr lang="pt-BR" sz="3000" b="1" dirty="0" err="1" smtClean="0">
                <a:solidFill>
                  <a:schemeClr val="tx1"/>
                </a:solidFill>
              </a:rPr>
              <a:t>Bortoluci</a:t>
            </a:r>
            <a:r>
              <a:rPr lang="pt-BR" sz="3000" b="1" dirty="0" smtClean="0">
                <a:solidFill>
                  <a:schemeClr val="tx1"/>
                </a:solidFill>
              </a:rPr>
              <a:t> Quintana</a:t>
            </a:r>
          </a:p>
          <a:p>
            <a:endParaRPr lang="pt-BR" b="1" dirty="0" smtClean="0">
              <a:solidFill>
                <a:schemeClr val="tx1"/>
              </a:solidFill>
            </a:endParaRPr>
          </a:p>
          <a:p>
            <a:endParaRPr lang="pt-BR" b="1" dirty="0" smtClean="0">
              <a:solidFill>
                <a:schemeClr val="tx1"/>
              </a:solidFill>
            </a:endParaRPr>
          </a:p>
          <a:p>
            <a:endParaRPr lang="pt-BR" sz="2800" i="1" dirty="0" smtClean="0">
              <a:solidFill>
                <a:schemeClr val="tx1"/>
              </a:solidFill>
            </a:endParaRPr>
          </a:p>
          <a:p>
            <a:endParaRPr lang="pt-BR" dirty="0" smtClean="0">
              <a:solidFill>
                <a:schemeClr val="tx1"/>
              </a:solidFill>
            </a:endParaRPr>
          </a:p>
          <a:p>
            <a:pPr algn="l"/>
            <a:endParaRPr lang="pt-BR" sz="2400" dirty="0" smtClean="0">
              <a:solidFill>
                <a:schemeClr val="tx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37" y="5700233"/>
            <a:ext cx="3938130" cy="27566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450" y="5587656"/>
            <a:ext cx="751236" cy="50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3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5472607"/>
          </a:xfrm>
        </p:spPr>
        <p:txBody>
          <a:bodyPr>
            <a:normAutofit/>
          </a:bodyPr>
          <a:lstStyle/>
          <a:p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332656"/>
            <a:ext cx="7272808" cy="5832648"/>
          </a:xfrm>
        </p:spPr>
        <p:txBody>
          <a:bodyPr>
            <a:noAutofit/>
          </a:bodyPr>
          <a:lstStyle/>
          <a:p>
            <a:pPr algn="just"/>
            <a:r>
              <a:rPr lang="pt-BR" dirty="0" smtClean="0">
                <a:solidFill>
                  <a:schemeClr val="tx1"/>
                </a:solidFill>
              </a:rPr>
              <a:t>LHOTE, Andre. </a:t>
            </a:r>
            <a:r>
              <a:rPr lang="pt-BR" b="1" dirty="0" smtClean="0">
                <a:solidFill>
                  <a:schemeClr val="tx1"/>
                </a:solidFill>
              </a:rPr>
              <a:t>Tratado del Paisaje</a:t>
            </a:r>
            <a:r>
              <a:rPr lang="pt-BR" dirty="0" smtClean="0">
                <a:solidFill>
                  <a:schemeClr val="tx1"/>
                </a:solidFill>
              </a:rPr>
              <a:t>. Buenos Aires: Poseidon, 1943.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/>
                </a:solidFill>
              </a:rPr>
              <a:t>The </a:t>
            </a:r>
            <a:r>
              <a:rPr lang="pt-BR" dirty="0" err="1">
                <a:solidFill>
                  <a:schemeClr val="tx1"/>
                </a:solidFill>
              </a:rPr>
              <a:t>excerpts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underlined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by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reader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Zanini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recommend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plastic</a:t>
            </a:r>
            <a:r>
              <a:rPr lang="pt-BR" dirty="0">
                <a:solidFill>
                  <a:schemeClr val="tx1"/>
                </a:solidFill>
              </a:rPr>
              <a:t> procedures </a:t>
            </a:r>
            <a:r>
              <a:rPr lang="pt-BR" dirty="0" err="1">
                <a:solidFill>
                  <a:schemeClr val="tx1"/>
                </a:solidFill>
              </a:rPr>
              <a:t>that</a:t>
            </a:r>
            <a:r>
              <a:rPr lang="pt-BR" dirty="0">
                <a:solidFill>
                  <a:schemeClr val="tx1"/>
                </a:solidFill>
              </a:rPr>
              <a:t> are </a:t>
            </a:r>
            <a:r>
              <a:rPr lang="pt-BR" dirty="0" err="1">
                <a:solidFill>
                  <a:schemeClr val="tx1"/>
                </a:solidFill>
              </a:rPr>
              <a:t>present</a:t>
            </a:r>
            <a:r>
              <a:rPr lang="pt-BR" dirty="0">
                <a:solidFill>
                  <a:schemeClr val="tx1"/>
                </a:solidFill>
              </a:rPr>
              <a:t> in </a:t>
            </a:r>
            <a:r>
              <a:rPr lang="pt-BR" dirty="0" err="1">
                <a:solidFill>
                  <a:schemeClr val="tx1"/>
                </a:solidFill>
              </a:rPr>
              <a:t>your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painting</a:t>
            </a:r>
            <a:r>
              <a:rPr lang="pt-BR" dirty="0">
                <a:solidFill>
                  <a:schemeClr val="tx1"/>
                </a:solidFill>
              </a:rPr>
              <a:t> (</a:t>
            </a:r>
            <a:r>
              <a:rPr lang="pt-BR" dirty="0" err="1">
                <a:solidFill>
                  <a:schemeClr val="tx1"/>
                </a:solidFill>
              </a:rPr>
              <a:t>vibrant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colors</a:t>
            </a:r>
            <a:r>
              <a:rPr lang="pt-BR" dirty="0">
                <a:solidFill>
                  <a:schemeClr val="tx1"/>
                </a:solidFill>
              </a:rPr>
              <a:t>, </a:t>
            </a:r>
            <a:r>
              <a:rPr lang="pt-BR" dirty="0" err="1">
                <a:solidFill>
                  <a:schemeClr val="tx1"/>
                </a:solidFill>
              </a:rPr>
              <a:t>freedom</a:t>
            </a:r>
            <a:r>
              <a:rPr lang="pt-BR" dirty="0">
                <a:solidFill>
                  <a:schemeClr val="tx1"/>
                </a:solidFill>
              </a:rPr>
              <a:t> in </a:t>
            </a:r>
            <a:r>
              <a:rPr lang="pt-BR" dirty="0" err="1">
                <a:solidFill>
                  <a:schemeClr val="tx1"/>
                </a:solidFill>
              </a:rPr>
              <a:t>the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brush</a:t>
            </a:r>
            <a:r>
              <a:rPr lang="pt-BR" dirty="0">
                <a:solidFill>
                  <a:schemeClr val="tx1"/>
                </a:solidFill>
              </a:rPr>
              <a:t>). </a:t>
            </a:r>
            <a:r>
              <a:rPr lang="pt-BR" dirty="0" err="1">
                <a:solidFill>
                  <a:schemeClr val="tx1"/>
                </a:solidFill>
              </a:rPr>
              <a:t>Zanini's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concern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was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related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to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the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representativeness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of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the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work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and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the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problems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of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structuring</a:t>
            </a:r>
            <a:r>
              <a:rPr lang="pt-BR" dirty="0">
                <a:solidFill>
                  <a:schemeClr val="tx1"/>
                </a:solidFill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pt-BR" sz="2800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pt-BR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9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just"/>
            <a:r>
              <a:rPr lang="pt-BR" sz="2400" cap="small" dirty="0"/>
              <a:t>LHOTE</a:t>
            </a:r>
            <a:r>
              <a:rPr lang="pt-BR" sz="2400" dirty="0"/>
              <a:t>, Andre. </a:t>
            </a:r>
            <a:r>
              <a:rPr lang="pt-BR" sz="2400" i="1" dirty="0"/>
              <a:t>Tratado del Paisaje</a:t>
            </a:r>
            <a:r>
              <a:rPr lang="pt-BR" sz="2400" dirty="0"/>
              <a:t>. Buenos Aires: Poseidon, 1943. </a:t>
            </a:r>
          </a:p>
        </p:txBody>
      </p:sp>
      <p:pic>
        <p:nvPicPr>
          <p:cNvPr id="7" name="image97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135192" y="764704"/>
            <a:ext cx="5143496" cy="417646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98672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5472607"/>
          </a:xfrm>
        </p:spPr>
        <p:txBody>
          <a:bodyPr>
            <a:normAutofit/>
          </a:bodyPr>
          <a:lstStyle/>
          <a:p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67544" y="260648"/>
            <a:ext cx="7992888" cy="633670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endParaRPr lang="pt-BR" sz="40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pt-BR" sz="40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4000" b="1" dirty="0" smtClean="0">
                <a:solidFill>
                  <a:schemeClr val="tx1"/>
                </a:solidFill>
              </a:rPr>
              <a:t>VISUAL PATH</a:t>
            </a:r>
            <a:endParaRPr lang="pt-BR" sz="40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4000" b="1" dirty="0" smtClean="0">
                <a:solidFill>
                  <a:schemeClr val="tx1"/>
                </a:solidFill>
              </a:rPr>
              <a:t> 1930-1950</a:t>
            </a:r>
          </a:p>
          <a:p>
            <a:pPr algn="just">
              <a:lnSpc>
                <a:spcPct val="150000"/>
              </a:lnSpc>
            </a:pPr>
            <a:endParaRPr lang="pt-BR" sz="4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4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648" y="5373216"/>
            <a:ext cx="6192688" cy="566738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Barcos carregando lenha, 1936.</a:t>
            </a:r>
            <a:endParaRPr lang="pt-BR" sz="2400" dirty="0"/>
          </a:p>
        </p:txBody>
      </p:sp>
      <p:pic>
        <p:nvPicPr>
          <p:cNvPr id="5" name="Espaço Reservado para Imagem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2" b="6562"/>
          <a:stretch>
            <a:fillRect/>
          </a:stretch>
        </p:blipFill>
        <p:spPr>
          <a:xfrm>
            <a:off x="1403648" y="620688"/>
            <a:ext cx="6240000" cy="4680000"/>
          </a:xfrm>
        </p:spPr>
      </p:pic>
    </p:spTree>
    <p:extLst>
      <p:ext uri="{BB962C8B-B14F-4D97-AF65-F5344CB8AC3E}">
        <p14:creationId xmlns:p14="http://schemas.microsoft.com/office/powerpoint/2010/main" val="185607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5472607"/>
          </a:xfrm>
        </p:spPr>
        <p:txBody>
          <a:bodyPr>
            <a:normAutofit/>
          </a:bodyPr>
          <a:lstStyle/>
          <a:p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332656"/>
            <a:ext cx="7272808" cy="5832648"/>
          </a:xfrm>
        </p:spPr>
        <p:txBody>
          <a:bodyPr>
            <a:no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 river landscape theme refers to Van Gogh.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Rustic landscape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Rhythmic brush.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Fragmented </a:t>
            </a:r>
            <a:r>
              <a:rPr lang="en-US" dirty="0">
                <a:solidFill>
                  <a:schemeClr val="tx1"/>
                </a:solidFill>
              </a:rPr>
              <a:t>brush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Light points at the end.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7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5373216"/>
            <a:ext cx="6264696" cy="566738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Casas, 1936.</a:t>
            </a:r>
            <a:endParaRPr lang="pt-BR" sz="2400" dirty="0"/>
          </a:p>
        </p:txBody>
      </p:sp>
      <p:pic>
        <p:nvPicPr>
          <p:cNvPr id="5" name="Espaço Reservado para Imagem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400" r="8400"/>
          <a:stretch>
            <a:fillRect/>
          </a:stretch>
        </p:blipFill>
        <p:spPr>
          <a:xfrm>
            <a:off x="1259632" y="677453"/>
            <a:ext cx="624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6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5373216"/>
            <a:ext cx="6264696" cy="566738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Trecho de linha, 1939.</a:t>
            </a:r>
            <a:endParaRPr lang="pt-BR" sz="2400" dirty="0"/>
          </a:p>
        </p:txBody>
      </p:sp>
      <p:pic>
        <p:nvPicPr>
          <p:cNvPr id="4" name="Espaço Reservado para Imagem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b="3704"/>
          <a:stretch>
            <a:fillRect/>
          </a:stretch>
        </p:blipFill>
        <p:spPr>
          <a:xfrm>
            <a:off x="1475656" y="620688"/>
            <a:ext cx="6240000" cy="4680000"/>
          </a:xfrm>
        </p:spPr>
      </p:pic>
    </p:spTree>
    <p:extLst>
      <p:ext uri="{BB962C8B-B14F-4D97-AF65-F5344CB8AC3E}">
        <p14:creationId xmlns:p14="http://schemas.microsoft.com/office/powerpoint/2010/main" val="307951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5472607"/>
          </a:xfrm>
        </p:spPr>
        <p:txBody>
          <a:bodyPr>
            <a:normAutofit/>
          </a:bodyPr>
          <a:lstStyle/>
          <a:p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332656"/>
            <a:ext cx="7272808" cy="583264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Spatial organization volume of houses and walls.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Harmony of colors.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Rationalization of the plastic space.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Intellectualized painting.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Visual identifier that illustrates the luminosity that characterizes its language.</a:t>
            </a:r>
            <a:endParaRPr lang="pt-BR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03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648" y="5373216"/>
            <a:ext cx="6264696" cy="566738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Canindé, 1940.</a:t>
            </a:r>
            <a:endParaRPr lang="pt-BR" sz="2400" dirty="0"/>
          </a:p>
        </p:txBody>
      </p:sp>
      <p:pic>
        <p:nvPicPr>
          <p:cNvPr id="5" name="Espaço Reservado para Imagem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" r="2301"/>
          <a:stretch>
            <a:fillRect/>
          </a:stretch>
        </p:blipFill>
        <p:spPr>
          <a:xfrm>
            <a:off x="1403648" y="620688"/>
            <a:ext cx="6240000" cy="4680000"/>
          </a:xfrm>
        </p:spPr>
      </p:pic>
    </p:spTree>
    <p:extLst>
      <p:ext uri="{BB962C8B-B14F-4D97-AF65-F5344CB8AC3E}">
        <p14:creationId xmlns:p14="http://schemas.microsoft.com/office/powerpoint/2010/main" val="286240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648" y="5373216"/>
            <a:ext cx="6264696" cy="566738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Regatas do Tietê, 1943.</a:t>
            </a:r>
            <a:endParaRPr lang="pt-BR" sz="2400" dirty="0"/>
          </a:p>
        </p:txBody>
      </p:sp>
      <p:pic>
        <p:nvPicPr>
          <p:cNvPr id="4" name="Espaço Reservado para Imagem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r="2667"/>
          <a:stretch>
            <a:fillRect/>
          </a:stretch>
        </p:blipFill>
        <p:spPr>
          <a:xfrm>
            <a:off x="1403648" y="620688"/>
            <a:ext cx="6240000" cy="4680000"/>
          </a:xfrm>
        </p:spPr>
      </p:pic>
    </p:spTree>
    <p:extLst>
      <p:ext uri="{BB962C8B-B14F-4D97-AF65-F5344CB8AC3E}">
        <p14:creationId xmlns:p14="http://schemas.microsoft.com/office/powerpoint/2010/main" val="310254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5472607"/>
          </a:xfrm>
        </p:spPr>
        <p:txBody>
          <a:bodyPr>
            <a:normAutofit/>
          </a:bodyPr>
          <a:lstStyle/>
          <a:p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332656"/>
            <a:ext cx="7272808" cy="583264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BR" sz="2800" b="1" cap="all" dirty="0" smtClean="0">
                <a:solidFill>
                  <a:schemeClr val="tx1"/>
                </a:solidFill>
              </a:rPr>
              <a:t>Mario Zanini (</a:t>
            </a:r>
            <a:r>
              <a:rPr lang="pt-BR" sz="2800" b="1" cap="all" dirty="0">
                <a:solidFill>
                  <a:schemeClr val="tx1"/>
                </a:solidFill>
              </a:rPr>
              <a:t>1907-1971) </a:t>
            </a:r>
            <a:endParaRPr lang="pt-BR" sz="2800" b="1" cap="all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pt-BR" sz="2800" b="1" cap="all" dirty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 err="1">
                <a:solidFill>
                  <a:schemeClr val="tx1"/>
                </a:solidFill>
              </a:rPr>
              <a:t>Artistic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genre</a:t>
            </a:r>
            <a:r>
              <a:rPr lang="pt-BR" dirty="0">
                <a:solidFill>
                  <a:schemeClr val="tx1"/>
                </a:solidFill>
              </a:rPr>
              <a:t>: </a:t>
            </a:r>
            <a:r>
              <a:rPr lang="pt-BR" dirty="0" err="1">
                <a:solidFill>
                  <a:schemeClr val="tx1"/>
                </a:solidFill>
              </a:rPr>
              <a:t>landscape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chemeClr val="tx1"/>
                </a:solidFill>
              </a:rPr>
              <a:t>Grupo Santa </a:t>
            </a:r>
            <a:r>
              <a:rPr lang="pt-BR" dirty="0">
                <a:solidFill>
                  <a:schemeClr val="tx1"/>
                </a:solidFill>
              </a:rPr>
              <a:t>Helena </a:t>
            </a:r>
            <a:r>
              <a:rPr lang="pt-BR" dirty="0" smtClean="0">
                <a:solidFill>
                  <a:schemeClr val="tx1"/>
                </a:solidFill>
              </a:rPr>
              <a:t>(</a:t>
            </a:r>
            <a:r>
              <a:rPr lang="pt-BR" dirty="0">
                <a:solidFill>
                  <a:schemeClr val="tx1"/>
                </a:solidFill>
              </a:rPr>
              <a:t>1930-1940).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 err="1" smtClean="0">
                <a:solidFill>
                  <a:schemeClr val="tx1"/>
                </a:solidFill>
              </a:rPr>
              <a:t>Artists</a:t>
            </a: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>
                <a:solidFill>
                  <a:schemeClr val="tx1"/>
                </a:solidFill>
              </a:rPr>
              <a:t>(Aldo </a:t>
            </a:r>
            <a:r>
              <a:rPr lang="pt-BR" dirty="0" err="1">
                <a:solidFill>
                  <a:schemeClr val="tx1"/>
                </a:solidFill>
              </a:rPr>
              <a:t>Bonadei</a:t>
            </a:r>
            <a:r>
              <a:rPr lang="pt-BR" dirty="0">
                <a:solidFill>
                  <a:schemeClr val="tx1"/>
                </a:solidFill>
              </a:rPr>
              <a:t>, Alfredo Volpi, Francisco Rebolo).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 err="1">
                <a:solidFill>
                  <a:schemeClr val="tx1"/>
                </a:solidFill>
              </a:rPr>
              <a:t>Collective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and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artisanal</a:t>
            </a:r>
            <a:r>
              <a:rPr lang="pt-BR" dirty="0">
                <a:solidFill>
                  <a:schemeClr val="tx1"/>
                </a:solidFill>
              </a:rPr>
              <a:t> performance.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4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648" y="5373216"/>
            <a:ext cx="6264696" cy="566738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Lerici, 1950.</a:t>
            </a:r>
            <a:endParaRPr lang="pt-BR" sz="2400" dirty="0"/>
          </a:p>
        </p:txBody>
      </p:sp>
      <p:pic>
        <p:nvPicPr>
          <p:cNvPr id="5" name="Espaço Reservado para Imagem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" b="1880"/>
          <a:stretch>
            <a:fillRect/>
          </a:stretch>
        </p:blipFill>
        <p:spPr>
          <a:xfrm>
            <a:off x="1403648" y="620688"/>
            <a:ext cx="6240000" cy="4680000"/>
          </a:xfrm>
        </p:spPr>
      </p:pic>
    </p:spTree>
    <p:extLst>
      <p:ext uri="{BB962C8B-B14F-4D97-AF65-F5344CB8AC3E}">
        <p14:creationId xmlns:p14="http://schemas.microsoft.com/office/powerpoint/2010/main" val="33787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5472607"/>
          </a:xfrm>
        </p:spPr>
        <p:txBody>
          <a:bodyPr>
            <a:normAutofit/>
          </a:bodyPr>
          <a:lstStyle/>
          <a:p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332656"/>
            <a:ext cx="7272808" cy="5832648"/>
          </a:xfrm>
        </p:spPr>
        <p:txBody>
          <a:bodyPr>
            <a:no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1"/>
                </a:solidFill>
              </a:rPr>
              <a:t>Lerici</a:t>
            </a:r>
            <a:r>
              <a:rPr lang="en-US" dirty="0">
                <a:solidFill>
                  <a:schemeClr val="tx1"/>
                </a:solidFill>
              </a:rPr>
              <a:t> is the result of a trip to Italy with </a:t>
            </a:r>
            <a:r>
              <a:rPr lang="en-US" dirty="0" err="1">
                <a:solidFill>
                  <a:schemeClr val="tx1"/>
                </a:solidFill>
              </a:rPr>
              <a:t>Osir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 err="1">
                <a:solidFill>
                  <a:schemeClr val="tx1"/>
                </a:solidFill>
              </a:rPr>
              <a:t>Volpi</a:t>
            </a:r>
            <a:r>
              <a:rPr lang="en-US" dirty="0">
                <a:solidFill>
                  <a:schemeClr val="tx1"/>
                </a:solidFill>
              </a:rPr>
              <a:t>. The structure solves the movement of forms within space, maintaining the plastic expressiveness.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5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2894" y="260648"/>
            <a:ext cx="5486400" cy="566738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cap="all" dirty="0"/>
              <a:t>Patrimônio bibliográfico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just"/>
            <a:r>
              <a:rPr lang="pt-BR" sz="2400" cap="small" dirty="0"/>
              <a:t>WELLS</a:t>
            </a:r>
            <a:r>
              <a:rPr lang="pt-BR" sz="2400" dirty="0"/>
              <a:t>, H.G. </a:t>
            </a:r>
            <a:r>
              <a:rPr lang="pt-BR" sz="2400" i="1" dirty="0"/>
              <a:t>Pequena história do mundo</a:t>
            </a:r>
            <a:r>
              <a:rPr lang="pt-BR" sz="2400" dirty="0"/>
              <a:t>. Rio de Janeiro: José Olympio, 1937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pic>
        <p:nvPicPr>
          <p:cNvPr id="5" name="image133.jpg"/>
          <p:cNvPicPr>
            <a:picLocks noGrp="1"/>
          </p:cNvPicPr>
          <p:nvPr>
            <p:ph type="pic" idx="1"/>
          </p:nvPr>
        </p:nvPicPr>
        <p:blipFill>
          <a:blip r:embed="rId2"/>
          <a:srcRect t="13" b="13"/>
          <a:stretch>
            <a:fillRect/>
          </a:stretch>
        </p:blipFill>
        <p:spPr>
          <a:xfrm>
            <a:off x="1832894" y="908720"/>
            <a:ext cx="5486400" cy="41148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23611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2400" cap="small" dirty="0"/>
              <a:t>DUMONT</a:t>
            </a:r>
            <a:r>
              <a:rPr lang="en-US" sz="2400" dirty="0"/>
              <a:t>, Henri. </a:t>
            </a:r>
            <a:r>
              <a:rPr lang="en-US" sz="2400" i="1" dirty="0"/>
              <a:t>Degas</a:t>
            </a:r>
            <a:r>
              <a:rPr lang="en-US" sz="2400" dirty="0"/>
              <a:t>. New York: Hyperion, 1948.</a:t>
            </a:r>
            <a:endParaRPr lang="pt-BR" sz="2400" dirty="0"/>
          </a:p>
        </p:txBody>
      </p:sp>
      <p:pic>
        <p:nvPicPr>
          <p:cNvPr id="6" name="image130.png"/>
          <p:cNvPicPr>
            <a:picLocks noGrp="1"/>
          </p:cNvPicPr>
          <p:nvPr>
            <p:ph type="pic" idx="1"/>
          </p:nvPr>
        </p:nvPicPr>
        <p:blipFill>
          <a:blip r:embed="rId2"/>
          <a:srcRect l="38" r="38"/>
          <a:stretch>
            <a:fillRect/>
          </a:stretch>
        </p:blipFill>
        <p:spPr>
          <a:xfrm>
            <a:off x="1792288" y="827386"/>
            <a:ext cx="5486400" cy="41148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81687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2894" y="260648"/>
            <a:ext cx="5486400" cy="566738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cap="all" dirty="0" smtClean="0"/>
              <a:t>LIVROs SOBRE ARTISTAS BELGAS</a:t>
            </a:r>
            <a:endParaRPr lang="pt-BR" sz="2800" cap="all" dirty="0"/>
          </a:p>
        </p:txBody>
      </p:sp>
      <p:pic>
        <p:nvPicPr>
          <p:cNvPr id="9" name="image94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347864" y="1052736"/>
            <a:ext cx="3046095" cy="540067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92938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2894" y="260648"/>
            <a:ext cx="5486400" cy="566738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cap="all" dirty="0" smtClean="0"/>
              <a:t>LIVROs da editora de sikkel</a:t>
            </a:r>
            <a:endParaRPr lang="pt-BR" sz="2800" cap="all" dirty="0"/>
          </a:p>
        </p:txBody>
      </p:sp>
      <p:pic>
        <p:nvPicPr>
          <p:cNvPr id="4" name="image95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483768" y="1124744"/>
            <a:ext cx="4620578" cy="516064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09761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>
            <a:fillRect/>
          </a:stretch>
        </p:blipFill>
        <p:spPr>
          <a:xfrm>
            <a:off x="827584" y="620688"/>
            <a:ext cx="7310706" cy="548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8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1" b="21881"/>
          <a:stretch>
            <a:fillRect/>
          </a:stretch>
        </p:blipFill>
        <p:spPr>
          <a:xfrm>
            <a:off x="827584" y="682504"/>
            <a:ext cx="7310484" cy="54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2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692696"/>
            <a:ext cx="7310400" cy="54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2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64704"/>
            <a:ext cx="7524328" cy="436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3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5472607"/>
          </a:xfrm>
        </p:spPr>
        <p:txBody>
          <a:bodyPr>
            <a:normAutofit/>
          </a:bodyPr>
          <a:lstStyle/>
          <a:p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332656"/>
            <a:ext cx="7272808" cy="5832648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Landscape paintings by Mario </a:t>
            </a:r>
            <a:r>
              <a:rPr lang="en-US" dirty="0" err="1">
                <a:solidFill>
                  <a:schemeClr val="tx1"/>
                </a:solidFill>
              </a:rPr>
              <a:t>Zanini</a:t>
            </a:r>
            <a:r>
              <a:rPr lang="en-US" dirty="0">
                <a:solidFill>
                  <a:schemeClr val="tx1"/>
                </a:solidFill>
              </a:rPr>
              <a:t> and the relationship with his Library, exemplified by three volumes: one about Cezanne, one about Van Gogh and one about landscape theory (</a:t>
            </a:r>
            <a:r>
              <a:rPr lang="en-US" dirty="0" err="1">
                <a:solidFill>
                  <a:schemeClr val="tx1"/>
                </a:solidFill>
              </a:rPr>
              <a:t>Lhote</a:t>
            </a:r>
            <a:r>
              <a:rPr lang="en-US" dirty="0">
                <a:solidFill>
                  <a:schemeClr val="tx1"/>
                </a:solidFill>
              </a:rPr>
              <a:t>).</a:t>
            </a:r>
            <a:endParaRPr lang="pt-BR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32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5472607"/>
          </a:xfrm>
        </p:spPr>
        <p:txBody>
          <a:bodyPr>
            <a:normAutofit/>
          </a:bodyPr>
          <a:lstStyle/>
          <a:p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332656"/>
            <a:ext cx="7272808" cy="583264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BR" sz="2800" b="1" cap="all" dirty="0" smtClean="0">
                <a:solidFill>
                  <a:schemeClr val="tx1"/>
                </a:solidFill>
              </a:rPr>
              <a:t>LEGADO</a:t>
            </a:r>
            <a:endParaRPr lang="pt-BR" sz="2800" b="1" cap="all" dirty="0">
              <a:solidFill>
                <a:schemeClr val="tx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tx1"/>
                </a:solidFill>
              </a:rPr>
              <a:t>Zanini</a:t>
            </a:r>
            <a:r>
              <a:rPr lang="en-US" sz="2800" dirty="0">
                <a:solidFill>
                  <a:schemeClr val="tx1"/>
                </a:solidFill>
              </a:rPr>
              <a:t> is </a:t>
            </a:r>
            <a:r>
              <a:rPr lang="en-US" sz="2800" dirty="0" smtClean="0">
                <a:solidFill>
                  <a:schemeClr val="tx1"/>
                </a:solidFill>
              </a:rPr>
              <a:t>in </a:t>
            </a:r>
            <a:r>
              <a:rPr lang="en-US" sz="2800" dirty="0">
                <a:solidFill>
                  <a:schemeClr val="tx1"/>
                </a:solidFill>
              </a:rPr>
              <a:t>a process of </a:t>
            </a:r>
            <a:r>
              <a:rPr lang="en-US" sz="2800" dirty="0" smtClean="0">
                <a:solidFill>
                  <a:schemeClr val="tx1"/>
                </a:solidFill>
              </a:rPr>
              <a:t>creating </a:t>
            </a:r>
            <a:r>
              <a:rPr lang="en-US" sz="2800" dirty="0">
                <a:solidFill>
                  <a:schemeClr val="tx1"/>
                </a:solidFill>
              </a:rPr>
              <a:t>a modernity, aesthetics and Brazilian identity from the 1930s to the 1970s. The </a:t>
            </a:r>
            <a:r>
              <a:rPr lang="en-US" sz="2800" dirty="0" smtClean="0">
                <a:solidFill>
                  <a:schemeClr val="tx1"/>
                </a:solidFill>
              </a:rPr>
              <a:t>Sao Paulo’s city  </a:t>
            </a:r>
            <a:r>
              <a:rPr lang="en-US" sz="2800" dirty="0">
                <a:solidFill>
                  <a:schemeClr val="tx1"/>
                </a:solidFill>
              </a:rPr>
              <a:t>landscape </a:t>
            </a:r>
            <a:r>
              <a:rPr lang="en-US" sz="2800" dirty="0" smtClean="0">
                <a:solidFill>
                  <a:schemeClr val="tx1"/>
                </a:solidFill>
              </a:rPr>
              <a:t>shows </a:t>
            </a:r>
            <a:r>
              <a:rPr lang="en-US" sz="2800" dirty="0">
                <a:solidFill>
                  <a:schemeClr val="tx1"/>
                </a:solidFill>
              </a:rPr>
              <a:t>us his gaze on the process of transforming his reality.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The legacy of books and </a:t>
            </a:r>
            <a:r>
              <a:rPr lang="en-US" sz="2800" dirty="0" smtClean="0">
                <a:solidFill>
                  <a:schemeClr val="tx1"/>
                </a:solidFill>
              </a:rPr>
              <a:t>art </a:t>
            </a:r>
            <a:r>
              <a:rPr lang="en-US" sz="2800" dirty="0">
                <a:solidFill>
                  <a:schemeClr val="tx1"/>
                </a:solidFill>
              </a:rPr>
              <a:t>works come together to show </a:t>
            </a:r>
            <a:r>
              <a:rPr lang="en-US" sz="2800" dirty="0" smtClean="0">
                <a:solidFill>
                  <a:schemeClr val="tx1"/>
                </a:solidFill>
              </a:rPr>
              <a:t>his </a:t>
            </a:r>
            <a:r>
              <a:rPr lang="en-US" sz="2800" dirty="0">
                <a:solidFill>
                  <a:schemeClr val="tx1"/>
                </a:solidFill>
              </a:rPr>
              <a:t>personality that discreetly and modestly opens up to new perspectives for understanding art.</a:t>
            </a:r>
            <a:endParaRPr lang="pt-B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6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5472607"/>
          </a:xfrm>
        </p:spPr>
        <p:txBody>
          <a:bodyPr>
            <a:normAutofit/>
          </a:bodyPr>
          <a:lstStyle/>
          <a:p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332656"/>
            <a:ext cx="7272808" cy="5832648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The artist had insight into integrating his modern art from São Paulo to the process of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forming his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bibliographic collection.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Understanding the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library as a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process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of founding art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at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en-US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Grupo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 Santa Helena,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due to the primacy of the landscape.</a:t>
            </a:r>
            <a:endParaRPr lang="pt-BR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95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5472607"/>
          </a:xfrm>
        </p:spPr>
        <p:txBody>
          <a:bodyPr>
            <a:normAutofit/>
          </a:bodyPr>
          <a:lstStyle/>
          <a:p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332656"/>
            <a:ext cx="7272808" cy="5832648"/>
          </a:xfrm>
        </p:spPr>
        <p:txBody>
          <a:bodyPr>
            <a:noAutofit/>
          </a:bodyPr>
          <a:lstStyle/>
          <a:p>
            <a:r>
              <a:rPr lang="pt-BR" sz="2800" b="1" cap="all" dirty="0" err="1" smtClean="0">
                <a:solidFill>
                  <a:schemeClr val="tx1"/>
                </a:solidFill>
              </a:rPr>
              <a:t>Art</a:t>
            </a:r>
            <a:r>
              <a:rPr lang="pt-BR" sz="2800" b="1" cap="all" dirty="0" smtClean="0">
                <a:solidFill>
                  <a:schemeClr val="tx1"/>
                </a:solidFill>
              </a:rPr>
              <a:t> </a:t>
            </a:r>
            <a:r>
              <a:rPr lang="pt-BR" sz="2800" b="1" cap="all" dirty="0" err="1" smtClean="0">
                <a:solidFill>
                  <a:schemeClr val="tx1"/>
                </a:solidFill>
              </a:rPr>
              <a:t>Critic</a:t>
            </a:r>
            <a:r>
              <a:rPr lang="pt-BR" sz="2800" b="1" cap="all" dirty="0" smtClean="0">
                <a:solidFill>
                  <a:schemeClr val="tx1"/>
                </a:solidFill>
              </a:rPr>
              <a:t> – </a:t>
            </a:r>
            <a:r>
              <a:rPr lang="pt-BR" sz="2800" b="1" cap="all" dirty="0" smtClean="0">
                <a:solidFill>
                  <a:schemeClr val="tx1"/>
                </a:solidFill>
              </a:rPr>
              <a:t>ACCORDING TO WALTER </a:t>
            </a:r>
            <a:r>
              <a:rPr lang="pt-BR" sz="2800" b="1" cap="all" dirty="0" smtClean="0">
                <a:solidFill>
                  <a:schemeClr val="tx1"/>
                </a:solidFill>
              </a:rPr>
              <a:t>ZANINI</a:t>
            </a:r>
            <a:endParaRPr lang="pt-BR" sz="2800" b="1" cap="all" dirty="0">
              <a:solidFill>
                <a:schemeClr val="tx1"/>
              </a:solidFill>
            </a:endParaRPr>
          </a:p>
          <a:p>
            <a:r>
              <a:rPr lang="pt-BR" sz="2400" b="1" cap="all" dirty="0" smtClean="0">
                <a:solidFill>
                  <a:schemeClr val="tx1"/>
                </a:solidFill>
              </a:rPr>
              <a:t>5 </a:t>
            </a:r>
            <a:r>
              <a:rPr lang="pt-BR" sz="2400" b="1" cap="all" dirty="0" err="1" smtClean="0">
                <a:solidFill>
                  <a:schemeClr val="tx1"/>
                </a:solidFill>
              </a:rPr>
              <a:t>PHASes</a:t>
            </a:r>
            <a:endParaRPr lang="pt-BR" sz="2400" b="1" cap="all" dirty="0" smtClean="0">
              <a:solidFill>
                <a:schemeClr val="tx1"/>
              </a:solidFill>
            </a:endParaRPr>
          </a:p>
          <a:p>
            <a:r>
              <a:rPr lang="en-US" sz="2400" b="1" cap="all" dirty="0" smtClean="0">
                <a:solidFill>
                  <a:schemeClr val="tx1"/>
                </a:solidFill>
              </a:rPr>
              <a:t>Since </a:t>
            </a:r>
            <a:r>
              <a:rPr lang="en-US" sz="2400" b="1" cap="all" dirty="0">
                <a:solidFill>
                  <a:schemeClr val="tx1"/>
                </a:solidFill>
              </a:rPr>
              <a:t>1923: foreshadowing the landscape, </a:t>
            </a:r>
            <a:r>
              <a:rPr lang="en-US" sz="2400" b="1" cap="all" dirty="0" smtClean="0">
                <a:solidFill>
                  <a:schemeClr val="tx1"/>
                </a:solidFill>
              </a:rPr>
              <a:t>BEGINNING aspects </a:t>
            </a:r>
            <a:r>
              <a:rPr lang="en-US" sz="2400" b="1" cap="all" dirty="0">
                <a:solidFill>
                  <a:schemeClr val="tx1"/>
                </a:solidFill>
              </a:rPr>
              <a:t>of its language.</a:t>
            </a:r>
          </a:p>
          <a:p>
            <a:r>
              <a:rPr lang="en-US" sz="2400" b="1" cap="all" dirty="0">
                <a:solidFill>
                  <a:schemeClr val="tx1"/>
                </a:solidFill>
              </a:rPr>
              <a:t>1930s: </a:t>
            </a:r>
            <a:r>
              <a:rPr lang="en-US" sz="2400" b="1" cap="all" dirty="0" smtClean="0">
                <a:solidFill>
                  <a:schemeClr val="tx1"/>
                </a:solidFill>
              </a:rPr>
              <a:t>capture </a:t>
            </a:r>
            <a:r>
              <a:rPr lang="en-US" sz="2400" b="1" cap="all" dirty="0">
                <a:solidFill>
                  <a:schemeClr val="tx1"/>
                </a:solidFill>
              </a:rPr>
              <a:t>of the landscape of São Paulo and its surroundings.</a:t>
            </a:r>
          </a:p>
          <a:p>
            <a:r>
              <a:rPr lang="en-US" sz="2400" b="1" cap="all" dirty="0">
                <a:solidFill>
                  <a:schemeClr val="tx1"/>
                </a:solidFill>
              </a:rPr>
              <a:t>Construction of visual poetics</a:t>
            </a:r>
          </a:p>
          <a:p>
            <a:r>
              <a:rPr lang="en-US" sz="2400" b="1" cap="all" dirty="0">
                <a:solidFill>
                  <a:schemeClr val="tx1"/>
                </a:solidFill>
              </a:rPr>
              <a:t>1940s: moves towards intellectual language of composition, constructive and intellectualized.</a:t>
            </a:r>
          </a:p>
          <a:p>
            <a:r>
              <a:rPr lang="en-US" sz="2400" b="1" cap="all" dirty="0">
                <a:solidFill>
                  <a:schemeClr val="tx1"/>
                </a:solidFill>
              </a:rPr>
              <a:t>1950s: greater rigor in plastic purity. Expression in abstract language.</a:t>
            </a:r>
            <a:endParaRPr lang="pt-BR" sz="2400" b="1" cap="al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2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5472607"/>
          </a:xfrm>
        </p:spPr>
        <p:txBody>
          <a:bodyPr>
            <a:normAutofit/>
          </a:bodyPr>
          <a:lstStyle/>
          <a:p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332656"/>
            <a:ext cx="7272808" cy="5832648"/>
          </a:xfrm>
        </p:spPr>
        <p:txBody>
          <a:bodyPr>
            <a:noAutofit/>
          </a:bodyPr>
          <a:lstStyle/>
          <a:p>
            <a:pPr algn="just"/>
            <a:r>
              <a:rPr lang="pt-BR" dirty="0" smtClean="0">
                <a:solidFill>
                  <a:schemeClr val="tx1"/>
                </a:solidFill>
              </a:rPr>
              <a:t>MATHEY, François. </a:t>
            </a:r>
            <a:r>
              <a:rPr lang="pt-BR" b="1" dirty="0" smtClean="0">
                <a:solidFill>
                  <a:schemeClr val="tx1"/>
                </a:solidFill>
              </a:rPr>
              <a:t>Van Gogh</a:t>
            </a:r>
            <a:r>
              <a:rPr lang="pt-BR" dirty="0" smtClean="0">
                <a:solidFill>
                  <a:schemeClr val="tx1"/>
                </a:solidFill>
              </a:rPr>
              <a:t>. Paris: Hazan, 1956.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/>
                </a:solidFill>
              </a:rPr>
              <a:t>It </a:t>
            </a:r>
            <a:r>
              <a:rPr lang="pt-BR" dirty="0" err="1">
                <a:solidFill>
                  <a:schemeClr val="tx1"/>
                </a:solidFill>
              </a:rPr>
              <a:t>deals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with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the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trip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to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Auvers-Sur-Oise</a:t>
            </a:r>
            <a:r>
              <a:rPr lang="pt-BR" dirty="0">
                <a:solidFill>
                  <a:schemeClr val="tx1"/>
                </a:solidFill>
              </a:rPr>
              <a:t> in 1890 </a:t>
            </a:r>
            <a:r>
              <a:rPr lang="pt-BR" dirty="0" err="1">
                <a:solidFill>
                  <a:schemeClr val="tx1"/>
                </a:solidFill>
              </a:rPr>
              <a:t>to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be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treated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by</a:t>
            </a:r>
            <a:r>
              <a:rPr lang="pt-BR" dirty="0">
                <a:solidFill>
                  <a:schemeClr val="tx1"/>
                </a:solidFill>
              </a:rPr>
              <a:t> Dr. </a:t>
            </a:r>
            <a:r>
              <a:rPr lang="pt-BR" dirty="0" err="1">
                <a:solidFill>
                  <a:schemeClr val="tx1"/>
                </a:solidFill>
              </a:rPr>
              <a:t>Gachet</a:t>
            </a:r>
            <a:r>
              <a:rPr lang="pt-BR" dirty="0">
                <a:solidFill>
                  <a:schemeClr val="tx1"/>
                </a:solidFill>
              </a:rPr>
              <a:t>. </a:t>
            </a:r>
            <a:r>
              <a:rPr lang="pt-BR" dirty="0" err="1">
                <a:solidFill>
                  <a:schemeClr val="tx1"/>
                </a:solidFill>
              </a:rPr>
              <a:t>Describes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states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of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depression</a:t>
            </a:r>
            <a:r>
              <a:rPr lang="pt-BR" dirty="0">
                <a:solidFill>
                  <a:schemeClr val="tx1"/>
                </a:solidFill>
              </a:rPr>
              <a:t>, </a:t>
            </a:r>
            <a:r>
              <a:rPr lang="pt-BR" dirty="0" err="1">
                <a:solidFill>
                  <a:schemeClr val="tx1"/>
                </a:solidFill>
              </a:rPr>
              <a:t>sadness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and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loneliness</a:t>
            </a:r>
            <a:r>
              <a:rPr lang="pt-BR" dirty="0">
                <a:solidFill>
                  <a:schemeClr val="tx1"/>
                </a:solidFill>
              </a:rPr>
              <a:t>. The </a:t>
            </a:r>
            <a:r>
              <a:rPr lang="pt-BR" dirty="0" err="1">
                <a:solidFill>
                  <a:schemeClr val="tx1"/>
                </a:solidFill>
              </a:rPr>
              <a:t>paintings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were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produced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within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three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months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of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the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 smtClean="0">
                <a:solidFill>
                  <a:schemeClr val="tx1"/>
                </a:solidFill>
              </a:rPr>
              <a:t>Artist's</a:t>
            </a: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death</a:t>
            </a:r>
            <a:r>
              <a:rPr lang="pt-BR" dirty="0" smtClean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2069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2400" cap="small" dirty="0"/>
              <a:t>MATHEY</a:t>
            </a:r>
            <a:r>
              <a:rPr lang="en-US" sz="2400" dirty="0"/>
              <a:t>, François. </a:t>
            </a:r>
            <a:r>
              <a:rPr lang="en-US" sz="2400" i="1" dirty="0"/>
              <a:t>Van Gogh</a:t>
            </a:r>
            <a:r>
              <a:rPr lang="en-US" sz="2400" dirty="0"/>
              <a:t>. Paris: Hazan, 1956.</a:t>
            </a:r>
            <a:endParaRPr lang="pt-BR" sz="2400" dirty="0"/>
          </a:p>
        </p:txBody>
      </p:sp>
      <p:pic>
        <p:nvPicPr>
          <p:cNvPr id="5" name="image99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275856" y="908720"/>
            <a:ext cx="2788920" cy="409194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91293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5472607"/>
          </a:xfrm>
        </p:spPr>
        <p:txBody>
          <a:bodyPr>
            <a:normAutofit/>
          </a:bodyPr>
          <a:lstStyle/>
          <a:p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332656"/>
            <a:ext cx="7272808" cy="5832648"/>
          </a:xfrm>
        </p:spPr>
        <p:txBody>
          <a:bodyPr>
            <a:noAutofit/>
          </a:bodyPr>
          <a:lstStyle/>
          <a:p>
            <a:pPr algn="just"/>
            <a:r>
              <a:rPr lang="pt-BR" sz="3000" dirty="0" smtClean="0">
                <a:solidFill>
                  <a:schemeClr val="tx1"/>
                </a:solidFill>
              </a:rPr>
              <a:t>JOURDAIN, Francis. </a:t>
            </a:r>
            <a:r>
              <a:rPr lang="pt-BR" sz="3000" b="1" dirty="0" smtClean="0">
                <a:solidFill>
                  <a:schemeClr val="tx1"/>
                </a:solidFill>
              </a:rPr>
              <a:t>Cézanne</a:t>
            </a:r>
            <a:r>
              <a:rPr lang="pt-BR" sz="3000" dirty="0" smtClean="0">
                <a:solidFill>
                  <a:schemeClr val="tx1"/>
                </a:solidFill>
              </a:rPr>
              <a:t>. Paris: Braun, 1948.</a:t>
            </a:r>
          </a:p>
          <a:p>
            <a:pPr algn="just"/>
            <a:r>
              <a:rPr lang="pt-BR" sz="2800" dirty="0">
                <a:solidFill>
                  <a:schemeClr val="tx1"/>
                </a:solidFill>
              </a:rPr>
              <a:t>The book </a:t>
            </a:r>
            <a:r>
              <a:rPr lang="pt-BR" sz="2800" dirty="0" err="1">
                <a:solidFill>
                  <a:schemeClr val="tx1"/>
                </a:solidFill>
              </a:rPr>
              <a:t>features</a:t>
            </a:r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err="1">
                <a:solidFill>
                  <a:schemeClr val="tx1"/>
                </a:solidFill>
              </a:rPr>
              <a:t>canvas</a:t>
            </a:r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err="1">
                <a:solidFill>
                  <a:schemeClr val="tx1"/>
                </a:solidFill>
              </a:rPr>
              <a:t>about</a:t>
            </a:r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err="1">
                <a:solidFill>
                  <a:schemeClr val="tx1"/>
                </a:solidFill>
              </a:rPr>
              <a:t>landscapes</a:t>
            </a:r>
            <a:r>
              <a:rPr lang="pt-BR" sz="2800" dirty="0">
                <a:solidFill>
                  <a:schemeClr val="tx1"/>
                </a:solidFill>
              </a:rPr>
              <a:t>, still </a:t>
            </a:r>
            <a:r>
              <a:rPr lang="pt-BR" sz="2800" dirty="0" err="1">
                <a:solidFill>
                  <a:schemeClr val="tx1"/>
                </a:solidFill>
              </a:rPr>
              <a:t>life</a:t>
            </a:r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err="1">
                <a:solidFill>
                  <a:schemeClr val="tx1"/>
                </a:solidFill>
              </a:rPr>
              <a:t>and</a:t>
            </a:r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err="1">
                <a:solidFill>
                  <a:schemeClr val="tx1"/>
                </a:solidFill>
              </a:rPr>
              <a:t>portrait</a:t>
            </a:r>
            <a:r>
              <a:rPr lang="pt-BR" sz="2800" dirty="0">
                <a:solidFill>
                  <a:schemeClr val="tx1"/>
                </a:solidFill>
              </a:rPr>
              <a:t>. The </a:t>
            </a:r>
            <a:r>
              <a:rPr lang="pt-BR" sz="2800" dirty="0" err="1">
                <a:solidFill>
                  <a:schemeClr val="tx1"/>
                </a:solidFill>
              </a:rPr>
              <a:t>author</a:t>
            </a:r>
            <a:r>
              <a:rPr lang="pt-BR" sz="2800" dirty="0">
                <a:solidFill>
                  <a:schemeClr val="tx1"/>
                </a:solidFill>
              </a:rPr>
              <a:t> looks </a:t>
            </a:r>
            <a:r>
              <a:rPr lang="pt-BR" sz="2800" dirty="0" err="1">
                <a:solidFill>
                  <a:schemeClr val="tx1"/>
                </a:solidFill>
              </a:rPr>
              <a:t>back</a:t>
            </a:r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err="1">
                <a:solidFill>
                  <a:schemeClr val="tx1"/>
                </a:solidFill>
              </a:rPr>
              <a:t>on</a:t>
            </a:r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err="1">
                <a:solidFill>
                  <a:schemeClr val="tx1"/>
                </a:solidFill>
              </a:rPr>
              <a:t>Cézanne's</a:t>
            </a:r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err="1">
                <a:solidFill>
                  <a:schemeClr val="tx1"/>
                </a:solidFill>
              </a:rPr>
              <a:t>state</a:t>
            </a:r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err="1">
                <a:solidFill>
                  <a:schemeClr val="tx1"/>
                </a:solidFill>
              </a:rPr>
              <a:t>of</a:t>
            </a:r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err="1">
                <a:solidFill>
                  <a:schemeClr val="tx1"/>
                </a:solidFill>
              </a:rPr>
              <a:t>the</a:t>
            </a:r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err="1">
                <a:solidFill>
                  <a:schemeClr val="tx1"/>
                </a:solidFill>
              </a:rPr>
              <a:t>art</a:t>
            </a:r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err="1">
                <a:solidFill>
                  <a:schemeClr val="tx1"/>
                </a:solidFill>
              </a:rPr>
              <a:t>and</a:t>
            </a:r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err="1">
                <a:solidFill>
                  <a:schemeClr val="tx1"/>
                </a:solidFill>
              </a:rPr>
              <a:t>reinforces</a:t>
            </a:r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err="1">
                <a:solidFill>
                  <a:schemeClr val="tx1"/>
                </a:solidFill>
              </a:rPr>
              <a:t>the</a:t>
            </a:r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err="1">
                <a:solidFill>
                  <a:schemeClr val="tx1"/>
                </a:solidFill>
              </a:rPr>
              <a:t>idea</a:t>
            </a:r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err="1">
                <a:solidFill>
                  <a:schemeClr val="tx1"/>
                </a:solidFill>
              </a:rPr>
              <a:t>of</a:t>
            </a:r>
            <a:r>
              <a:rPr lang="pt-BR" sz="2800" dirty="0">
                <a:solidFill>
                  <a:schemeClr val="tx1"/>
                </a:solidFill>
              </a:rPr>
              <a:t> ​​</a:t>
            </a:r>
            <a:r>
              <a:rPr lang="pt-BR" sz="2800" dirty="0" err="1">
                <a:solidFill>
                  <a:schemeClr val="tx1"/>
                </a:solidFill>
              </a:rPr>
              <a:t>painting</a:t>
            </a:r>
            <a:r>
              <a:rPr lang="pt-BR" sz="2800" dirty="0">
                <a:solidFill>
                  <a:schemeClr val="tx1"/>
                </a:solidFill>
              </a:rPr>
              <a:t> as </a:t>
            </a:r>
            <a:r>
              <a:rPr lang="pt-BR" sz="2800" dirty="0" err="1">
                <a:solidFill>
                  <a:schemeClr val="tx1"/>
                </a:solidFill>
              </a:rPr>
              <a:t>something</a:t>
            </a:r>
            <a:r>
              <a:rPr lang="pt-BR" sz="2800" dirty="0">
                <a:solidFill>
                  <a:schemeClr val="tx1"/>
                </a:solidFill>
              </a:rPr>
              <a:t> interior</a:t>
            </a:r>
            <a:r>
              <a:rPr lang="pt-BR" sz="2800" dirty="0"/>
              <a:t>.</a:t>
            </a:r>
            <a:r>
              <a:rPr lang="pt-BR" sz="2800" dirty="0">
                <a:solidFill>
                  <a:schemeClr val="tx1"/>
                </a:solidFill>
              </a:rPr>
              <a:t> </a:t>
            </a:r>
            <a:endParaRPr lang="pt-BR" sz="3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0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2400" cap="small" dirty="0"/>
              <a:t>JOURDAIN</a:t>
            </a:r>
            <a:r>
              <a:rPr lang="en-US" sz="2400" dirty="0"/>
              <a:t>, Francis. </a:t>
            </a:r>
            <a:r>
              <a:rPr lang="en-US" sz="2400" i="1" dirty="0"/>
              <a:t>Cézanne</a:t>
            </a:r>
            <a:r>
              <a:rPr lang="en-US" sz="2400" dirty="0"/>
              <a:t>. Paris: Braun, 1948.</a:t>
            </a:r>
            <a:endParaRPr lang="pt-BR" sz="2400" dirty="0"/>
          </a:p>
        </p:txBody>
      </p:sp>
      <p:pic>
        <p:nvPicPr>
          <p:cNvPr id="8" name="image40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059832" y="620688"/>
            <a:ext cx="3291840" cy="438912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67429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4910</TotalTime>
  <Words>599</Words>
  <Application>Microsoft Office PowerPoint</Application>
  <PresentationFormat>Apresentação na tela (4:3)</PresentationFormat>
  <Paragraphs>77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1" baseType="lpstr">
      <vt:lpstr>Tema do Office</vt:lpstr>
      <vt:lpstr>         </vt:lpstr>
      <vt:lpstr>         </vt:lpstr>
      <vt:lpstr>         </vt:lpstr>
      <vt:lpstr>         </vt:lpstr>
      <vt:lpstr>         </vt:lpstr>
      <vt:lpstr>         </vt:lpstr>
      <vt:lpstr>Apresentação do PowerPoint</vt:lpstr>
      <vt:lpstr>         </vt:lpstr>
      <vt:lpstr>Apresentação do PowerPoint</vt:lpstr>
      <vt:lpstr>         </vt:lpstr>
      <vt:lpstr>Apresentação do PowerPoint</vt:lpstr>
      <vt:lpstr>         </vt:lpstr>
      <vt:lpstr>Barcos carregando lenha, 1936.</vt:lpstr>
      <vt:lpstr>         </vt:lpstr>
      <vt:lpstr>Casas, 1936.</vt:lpstr>
      <vt:lpstr>Trecho de linha, 1939.</vt:lpstr>
      <vt:lpstr>         </vt:lpstr>
      <vt:lpstr>Canindé, 1940.</vt:lpstr>
      <vt:lpstr>Regatas do Tietê, 1943.</vt:lpstr>
      <vt:lpstr>Lerici, 1950.</vt:lpstr>
      <vt:lpstr>         </vt:lpstr>
      <vt:lpstr>Patrimônio bibliográfico</vt:lpstr>
      <vt:lpstr>Apresentação do PowerPoint</vt:lpstr>
      <vt:lpstr>LIVROs SOBRE ARTISTAS BELGAS</vt:lpstr>
      <vt:lpstr>LIVROs da editora de sikkel</vt:lpstr>
      <vt:lpstr>Apresentação do PowerPoint</vt:lpstr>
      <vt:lpstr>Apresentação do PowerPoint</vt:lpstr>
      <vt:lpstr>Apresentação do PowerPoint</vt:lpstr>
      <vt:lpstr>Apresentação do PowerPoint</vt:lpstr>
      <vt:lpstr>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ARTE E A BIBLIOTECA DE M. ZANINI</dc:title>
  <dc:creator>Anderson Tobita</dc:creator>
  <cp:lastModifiedBy>Lauci</cp:lastModifiedBy>
  <cp:revision>233</cp:revision>
  <cp:lastPrinted>2018-08-21T19:13:55Z</cp:lastPrinted>
  <dcterms:created xsi:type="dcterms:W3CDTF">2015-04-09T19:46:23Z</dcterms:created>
  <dcterms:modified xsi:type="dcterms:W3CDTF">2019-10-29T23:34:44Z</dcterms:modified>
</cp:coreProperties>
</file>