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8" r:id="rId2"/>
    <p:sldId id="275" r:id="rId3"/>
    <p:sldId id="316" r:id="rId4"/>
    <p:sldId id="422" r:id="rId5"/>
    <p:sldId id="401" r:id="rId6"/>
    <p:sldId id="419" r:id="rId7"/>
    <p:sldId id="423" r:id="rId8"/>
    <p:sldId id="403" r:id="rId9"/>
    <p:sldId id="406" r:id="rId10"/>
    <p:sldId id="407" r:id="rId11"/>
    <p:sldId id="408" r:id="rId12"/>
    <p:sldId id="409" r:id="rId13"/>
    <p:sldId id="411" r:id="rId14"/>
    <p:sldId id="441" r:id="rId15"/>
    <p:sldId id="443" r:id="rId16"/>
    <p:sldId id="412" r:id="rId17"/>
    <p:sldId id="385" r:id="rId18"/>
    <p:sldId id="414" r:id="rId19"/>
    <p:sldId id="415" r:id="rId20"/>
    <p:sldId id="417" r:id="rId21"/>
    <p:sldId id="435" r:id="rId22"/>
    <p:sldId id="427" r:id="rId23"/>
    <p:sldId id="439" r:id="rId24"/>
    <p:sldId id="429" r:id="rId25"/>
    <p:sldId id="431" r:id="rId26"/>
    <p:sldId id="434" r:id="rId27"/>
    <p:sldId id="438" r:id="rId28"/>
    <p:sldId id="432" r:id="rId29"/>
    <p:sldId id="433" r:id="rId30"/>
    <p:sldId id="440" r:id="rId31"/>
    <p:sldId id="444" r:id="rId32"/>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p:scale>
          <a:sx n="70" d="100"/>
          <a:sy n="70" d="100"/>
        </p:scale>
        <p:origin x="-2814" y="-972"/>
      </p:cViewPr>
      <p:guideLst>
        <p:guide orient="horz" pos="2160"/>
        <p:guide pos="2880"/>
      </p:guideLst>
    </p:cSldViewPr>
  </p:slideViewPr>
  <p:outlineViewPr>
    <p:cViewPr>
      <p:scale>
        <a:sx n="33" d="100"/>
        <a:sy n="33" d="100"/>
      </p:scale>
      <p:origin x="0" y="250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1C7A235-039F-47F8-8FC7-82293E87DF82}" type="datetimeFigureOut">
              <a:rPr lang="pt-BR" smtClean="0"/>
              <a:t>30/10/2019</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C1635E4-CCF7-4273-9FF3-DB53541FD8E6}" type="slidenum">
              <a:rPr lang="pt-BR" smtClean="0"/>
              <a:t>‹nº›</a:t>
            </a:fld>
            <a:endParaRPr lang="pt-BR"/>
          </a:p>
        </p:txBody>
      </p:sp>
    </p:spTree>
    <p:extLst>
      <p:ext uri="{BB962C8B-B14F-4D97-AF65-F5344CB8AC3E}">
        <p14:creationId xmlns:p14="http://schemas.microsoft.com/office/powerpoint/2010/main" val="48765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15C55E-AC2F-4AEC-BBD9-9CF28B64DE87}" type="datetimeFigureOut">
              <a:rPr lang="pt-BR" smtClean="0"/>
              <a:t>30/10/2019</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645D52-2589-4459-B5F3-9F5DB9A7C65B}" type="slidenum">
              <a:rPr lang="pt-BR" smtClean="0"/>
              <a:t>‹nº›</a:t>
            </a:fld>
            <a:endParaRPr lang="pt-BR"/>
          </a:p>
        </p:txBody>
      </p:sp>
    </p:spTree>
    <p:extLst>
      <p:ext uri="{BB962C8B-B14F-4D97-AF65-F5344CB8AC3E}">
        <p14:creationId xmlns:p14="http://schemas.microsoft.com/office/powerpoint/2010/main" val="319118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5C4DB60-BD4F-49B9-8735-1E1275B72D59}" type="datetimeFigureOut">
              <a:rPr lang="pt-BR" smtClean="0"/>
              <a:t>30/10/2019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221635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C4DB60-BD4F-49B9-8735-1E1275B72D59}" type="datetimeFigureOut">
              <a:rPr lang="pt-BR" smtClean="0"/>
              <a:t>30/10/2019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271641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C4DB60-BD4F-49B9-8735-1E1275B72D59}" type="datetimeFigureOut">
              <a:rPr lang="pt-BR" smtClean="0"/>
              <a:t>30/10/2019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116680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C4DB60-BD4F-49B9-8735-1E1275B72D59}" type="datetimeFigureOut">
              <a:rPr lang="pt-BR" smtClean="0"/>
              <a:t>30/10/2019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207596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5C4DB60-BD4F-49B9-8735-1E1275B72D59}" type="datetimeFigureOut">
              <a:rPr lang="pt-BR" smtClean="0"/>
              <a:t>30/10/2019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222383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5C4DB60-BD4F-49B9-8735-1E1275B72D59}" type="datetimeFigureOut">
              <a:rPr lang="pt-BR" smtClean="0"/>
              <a:t>30/10/2019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417220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5C4DB60-BD4F-49B9-8735-1E1275B72D59}" type="datetimeFigureOut">
              <a:rPr lang="pt-BR" smtClean="0"/>
              <a:t>30/10/2019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5048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5C4DB60-BD4F-49B9-8735-1E1275B72D59}" type="datetimeFigureOut">
              <a:rPr lang="pt-BR" smtClean="0"/>
              <a:t>30/10/2019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425279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C4DB60-BD4F-49B9-8735-1E1275B72D59}" type="datetimeFigureOut">
              <a:rPr lang="pt-BR" smtClean="0"/>
              <a:t>30/10/2019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16511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5C4DB60-BD4F-49B9-8735-1E1275B72D59}" type="datetimeFigureOut">
              <a:rPr lang="pt-BR" smtClean="0"/>
              <a:t>30/10/2019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239489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5C4DB60-BD4F-49B9-8735-1E1275B72D59}" type="datetimeFigureOut">
              <a:rPr lang="pt-BR" smtClean="0"/>
              <a:t>30/10/2019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603977A-45E9-4968-B97F-4590139DAC94}" type="slidenum">
              <a:rPr lang="pt-BR" smtClean="0"/>
              <a:t>‹nº›</a:t>
            </a:fld>
            <a:endParaRPr lang="pt-BR"/>
          </a:p>
        </p:txBody>
      </p:sp>
    </p:spTree>
    <p:extLst>
      <p:ext uri="{BB962C8B-B14F-4D97-AF65-F5344CB8AC3E}">
        <p14:creationId xmlns:p14="http://schemas.microsoft.com/office/powerpoint/2010/main" val="265139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E7CE"/>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4DB60-BD4F-49B9-8735-1E1275B72D59}" type="datetimeFigureOut">
              <a:rPr lang="pt-BR" smtClean="0"/>
              <a:t>30/10/2019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3977A-45E9-4968-B97F-4590139DAC94}" type="slidenum">
              <a:rPr lang="pt-BR" smtClean="0"/>
              <a:t>‹nº›</a:t>
            </a:fld>
            <a:endParaRPr lang="pt-BR"/>
          </a:p>
        </p:txBody>
      </p:sp>
    </p:spTree>
    <p:extLst>
      <p:ext uri="{BB962C8B-B14F-4D97-AF65-F5344CB8AC3E}">
        <p14:creationId xmlns:p14="http://schemas.microsoft.com/office/powerpoint/2010/main" val="102361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endParaRPr lang="es-ES" sz="2800" dirty="0" smtClean="0">
              <a:solidFill>
                <a:schemeClr val="tx1"/>
              </a:solidFill>
            </a:endParaRPr>
          </a:p>
          <a:p>
            <a:pPr>
              <a:spcBef>
                <a:spcPts val="0"/>
              </a:spcBef>
            </a:pPr>
            <a:r>
              <a:rPr lang="en-US" b="1" cap="all" dirty="0">
                <a:solidFill>
                  <a:schemeClr val="tx1"/>
                </a:solidFill>
              </a:rPr>
              <a:t>SEMINAR ARCHIVES, HISTORIOGRAPHY AND PRESERVATION: CONTEMPORARY PERSPECTIVES</a:t>
            </a:r>
          </a:p>
          <a:p>
            <a:pPr>
              <a:spcBef>
                <a:spcPts val="0"/>
              </a:spcBef>
            </a:pPr>
            <a:endParaRPr lang="en-US" b="1" cap="all" dirty="0">
              <a:solidFill>
                <a:schemeClr val="tx1"/>
              </a:solidFill>
            </a:endParaRPr>
          </a:p>
          <a:p>
            <a:pPr>
              <a:spcBef>
                <a:spcPts val="0"/>
              </a:spcBef>
            </a:pPr>
            <a:r>
              <a:rPr lang="en-US" b="1" cap="all" dirty="0">
                <a:solidFill>
                  <a:schemeClr val="tx1"/>
                </a:solidFill>
              </a:rPr>
              <a:t>ART HISTORIOGRAPHY </a:t>
            </a:r>
            <a:r>
              <a:rPr lang="en-US" b="1" cap="all" dirty="0" smtClean="0">
                <a:solidFill>
                  <a:schemeClr val="tx1"/>
                </a:solidFill>
              </a:rPr>
              <a:t>IN </a:t>
            </a:r>
            <a:r>
              <a:rPr lang="en-US" b="1" cap="all" dirty="0">
                <a:solidFill>
                  <a:schemeClr val="tx1"/>
                </a:solidFill>
              </a:rPr>
              <a:t>MAC USP</a:t>
            </a:r>
            <a:r>
              <a:rPr lang="pt-BR" b="1" cap="all" dirty="0" smtClean="0">
                <a:solidFill>
                  <a:schemeClr val="tx1"/>
                </a:solidFill>
              </a:rPr>
              <a:t> </a:t>
            </a:r>
          </a:p>
          <a:p>
            <a:r>
              <a:rPr lang="pt-BR" sz="2000" b="1" dirty="0" err="1" smtClean="0">
                <a:solidFill>
                  <a:schemeClr val="tx1"/>
                </a:solidFill>
              </a:rPr>
              <a:t>Lauci</a:t>
            </a:r>
            <a:r>
              <a:rPr lang="pt-BR" sz="2000" b="1" dirty="0" smtClean="0">
                <a:solidFill>
                  <a:schemeClr val="tx1"/>
                </a:solidFill>
              </a:rPr>
              <a:t> </a:t>
            </a:r>
            <a:r>
              <a:rPr lang="pt-BR" sz="2000" b="1" dirty="0" err="1" smtClean="0">
                <a:solidFill>
                  <a:schemeClr val="tx1"/>
                </a:solidFill>
              </a:rPr>
              <a:t>Bortoluci</a:t>
            </a:r>
            <a:r>
              <a:rPr lang="pt-BR" sz="2000" b="1" dirty="0" smtClean="0">
                <a:solidFill>
                  <a:schemeClr val="tx1"/>
                </a:solidFill>
              </a:rPr>
              <a:t> Quintana</a:t>
            </a:r>
          </a:p>
          <a:p>
            <a:endParaRPr lang="pt-BR" sz="2800" i="1" dirty="0" smtClean="0">
              <a:solidFill>
                <a:schemeClr val="tx1"/>
              </a:solidFill>
            </a:endParaRPr>
          </a:p>
          <a:p>
            <a:pPr algn="r"/>
            <a:r>
              <a:rPr lang="pt-BR" sz="2800" b="1" dirty="0" smtClean="0">
                <a:solidFill>
                  <a:schemeClr val="tx1"/>
                </a:solidFill>
              </a:rPr>
              <a:t>FAU USP 26/11/2018</a:t>
            </a:r>
          </a:p>
        </p:txBody>
      </p:sp>
    </p:spTree>
    <p:extLst>
      <p:ext uri="{BB962C8B-B14F-4D97-AF65-F5344CB8AC3E}">
        <p14:creationId xmlns:p14="http://schemas.microsoft.com/office/powerpoint/2010/main" val="174400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881" b="21881"/>
          <a:stretch>
            <a:fillRect/>
          </a:stretch>
        </p:blipFill>
        <p:spPr>
          <a:xfrm>
            <a:off x="395535" y="296656"/>
            <a:ext cx="8401025" cy="6300696"/>
          </a:xfrm>
          <a:prstGeom prst="rect">
            <a:avLst/>
          </a:prstGeom>
        </p:spPr>
      </p:pic>
    </p:spTree>
    <p:extLst>
      <p:ext uri="{BB962C8B-B14F-4D97-AF65-F5344CB8AC3E}">
        <p14:creationId xmlns:p14="http://schemas.microsoft.com/office/powerpoint/2010/main" val="593982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395536" y="188640"/>
            <a:ext cx="8424936" cy="6318702"/>
          </a:xfrm>
          <a:prstGeom prst="rect">
            <a:avLst/>
          </a:prstGeom>
        </p:spPr>
      </p:pic>
    </p:spTree>
    <p:extLst>
      <p:ext uri="{BB962C8B-B14F-4D97-AF65-F5344CB8AC3E}">
        <p14:creationId xmlns:p14="http://schemas.microsoft.com/office/powerpoint/2010/main" val="116043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a:lnSpc>
                <a:spcPct val="150000"/>
              </a:lnSpc>
            </a:pPr>
            <a:r>
              <a:rPr lang="pt-BR" sz="2800" b="1" cap="all" dirty="0" smtClean="0">
                <a:solidFill>
                  <a:schemeClr val="tx1"/>
                </a:solidFill>
              </a:rPr>
              <a:t>ARTISTS BOOKS COLLECTION</a:t>
            </a:r>
            <a:endParaRPr lang="pt-BR" sz="2800" b="1" cap="all" dirty="0">
              <a:solidFill>
                <a:schemeClr val="tx1"/>
              </a:solidFill>
            </a:endParaRPr>
          </a:p>
          <a:p>
            <a:pPr marL="457200" indent="-457200" algn="just">
              <a:buFont typeface="Wingdings" panose="05000000000000000000" pitchFamily="2" charset="2"/>
              <a:buChar char="§"/>
            </a:pPr>
            <a:r>
              <a:rPr lang="en-US" sz="2800" dirty="0">
                <a:solidFill>
                  <a:schemeClr val="tx1"/>
                </a:solidFill>
              </a:rPr>
              <a:t>Artist book conceptualization is part of a larger whole, which includes all artist publications. This term does not refer only to the book support, but to the printed support in its multiple character and presupposing an </a:t>
            </a:r>
            <a:r>
              <a:rPr lang="en-US" sz="2800" dirty="0" smtClean="0">
                <a:solidFill>
                  <a:schemeClr val="tx1"/>
                </a:solidFill>
              </a:rPr>
              <a:t>edition  </a:t>
            </a:r>
            <a:r>
              <a:rPr lang="en-US" sz="2800" dirty="0">
                <a:solidFill>
                  <a:schemeClr val="tx1"/>
                </a:solidFill>
              </a:rPr>
              <a:t>and circulation. These publications are, in general, supports for the experimentation of new poetics by contemporary artists.</a:t>
            </a:r>
            <a:endParaRPr lang="pt-BR" sz="2800" dirty="0">
              <a:solidFill>
                <a:schemeClr val="tx1"/>
              </a:solidFill>
            </a:endParaRPr>
          </a:p>
        </p:txBody>
      </p:sp>
    </p:spTree>
    <p:extLst>
      <p:ext uri="{BB962C8B-B14F-4D97-AF65-F5344CB8AC3E}">
        <p14:creationId xmlns:p14="http://schemas.microsoft.com/office/powerpoint/2010/main" val="2807404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marL="457200" indent="-457200" algn="just">
              <a:buFont typeface="Wingdings" panose="05000000000000000000" pitchFamily="2" charset="2"/>
              <a:buChar char="§"/>
            </a:pPr>
            <a:endParaRPr lang="pt-BR" sz="2800" dirty="0" smtClean="0">
              <a:solidFill>
                <a:schemeClr val="tx1"/>
              </a:solidFill>
            </a:endParaRPr>
          </a:p>
          <a:p>
            <a:pPr marL="457200" indent="-457200" algn="just">
              <a:buFont typeface="Wingdings" panose="05000000000000000000" pitchFamily="2" charset="2"/>
              <a:buChar char="§"/>
            </a:pPr>
            <a:r>
              <a:rPr lang="en-US" sz="2800" dirty="0">
                <a:solidFill>
                  <a:schemeClr val="tx1"/>
                </a:solidFill>
              </a:rPr>
              <a:t>Understanding and cataloging these new formats is crucial to the successful dissemination of information. The productions are configured in print, with limited print </a:t>
            </a:r>
            <a:r>
              <a:rPr lang="en-US" sz="2800" dirty="0" smtClean="0">
                <a:solidFill>
                  <a:schemeClr val="tx1"/>
                </a:solidFill>
              </a:rPr>
              <a:t>editions, </a:t>
            </a:r>
            <a:r>
              <a:rPr lang="en-US" sz="2800" dirty="0">
                <a:solidFill>
                  <a:schemeClr val="tx1"/>
                </a:solidFill>
              </a:rPr>
              <a:t>through graphic arts resources. Artistic projects use these new formats, proposing new editing, publishing, distribution and circulation procedures.</a:t>
            </a:r>
            <a:endParaRPr lang="pt-BR" sz="2800" dirty="0">
              <a:solidFill>
                <a:schemeClr val="tx1"/>
              </a:solidFill>
            </a:endParaRPr>
          </a:p>
        </p:txBody>
      </p:sp>
    </p:spTree>
    <p:extLst>
      <p:ext uri="{BB962C8B-B14F-4D97-AF65-F5344CB8AC3E}">
        <p14:creationId xmlns:p14="http://schemas.microsoft.com/office/powerpoint/2010/main" val="308849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976664"/>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L</a:t>
            </a:r>
            <a:endParaRPr lang="pt-BR" sz="2400" dirty="0"/>
          </a:p>
        </p:txBody>
      </p:sp>
      <p:sp>
        <p:nvSpPr>
          <p:cNvPr id="3" name="Subtítulo 2"/>
          <p:cNvSpPr>
            <a:spLocks noGrp="1"/>
          </p:cNvSpPr>
          <p:nvPr>
            <p:ph type="subTitle" idx="1"/>
          </p:nvPr>
        </p:nvSpPr>
        <p:spPr>
          <a:xfrm>
            <a:off x="971600" y="332656"/>
            <a:ext cx="7776864" cy="5832648"/>
          </a:xfrm>
        </p:spPr>
        <p:txBody>
          <a:bodyPr>
            <a:noAutofit/>
          </a:bodyPr>
          <a:lstStyle/>
          <a:p>
            <a:pPr algn="just"/>
            <a:r>
              <a:rPr lang="pt-BR" sz="2800" dirty="0" err="1" smtClean="0">
                <a:solidFill>
                  <a:schemeClr val="tx1"/>
                </a:solidFill>
              </a:rPr>
              <a:t>Tessler</a:t>
            </a:r>
            <a:r>
              <a:rPr lang="pt-BR" sz="2800" dirty="0" smtClean="0">
                <a:solidFill>
                  <a:schemeClr val="tx1"/>
                </a:solidFill>
              </a:rPr>
              <a:t>, Elida. </a:t>
            </a:r>
            <a:r>
              <a:rPr lang="pt-BR" sz="2800" b="1" dirty="0" smtClean="0">
                <a:solidFill>
                  <a:schemeClr val="tx1"/>
                </a:solidFill>
              </a:rPr>
              <a:t>Dublin</a:t>
            </a:r>
            <a:r>
              <a:rPr lang="pt-BR" sz="2800" dirty="0" smtClean="0">
                <a:solidFill>
                  <a:schemeClr val="tx1"/>
                </a:solidFill>
              </a:rPr>
              <a:t>.</a:t>
            </a:r>
          </a:p>
          <a:p>
            <a:pPr algn="just"/>
            <a:r>
              <a:rPr lang="pt-BR" sz="2800" dirty="0" smtClean="0">
                <a:solidFill>
                  <a:schemeClr val="tx1"/>
                </a:solidFill>
              </a:rPr>
              <a:t> Miami, 2010</a:t>
            </a:r>
            <a:endParaRPr lang="pt-BR" sz="2800"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251" y="692696"/>
            <a:ext cx="4104456" cy="5040560"/>
          </a:xfrm>
          <a:prstGeom prst="rect">
            <a:avLst/>
          </a:prstGeom>
        </p:spPr>
      </p:pic>
    </p:spTree>
    <p:extLst>
      <p:ext uri="{BB962C8B-B14F-4D97-AF65-F5344CB8AC3E}">
        <p14:creationId xmlns:p14="http://schemas.microsoft.com/office/powerpoint/2010/main" val="379584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116632"/>
            <a:ext cx="7772400" cy="5616623"/>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179512" y="0"/>
            <a:ext cx="8784976" cy="6669360"/>
          </a:xfrm>
        </p:spPr>
        <p:txBody>
          <a:bodyPr>
            <a:noAutofit/>
          </a:bodyPr>
          <a:lstStyle/>
          <a:p>
            <a:pPr marL="457200" indent="-457200" algn="just">
              <a:buFont typeface="Wingdings" panose="05000000000000000000" pitchFamily="2" charset="2"/>
              <a:buChar char="§"/>
            </a:pPr>
            <a:r>
              <a:rPr lang="pt-BR" sz="2800" b="1" dirty="0" smtClean="0">
                <a:solidFill>
                  <a:schemeClr val="tx1"/>
                </a:solidFill>
              </a:rPr>
              <a:t>DATA BASE OUTPUT  </a:t>
            </a:r>
          </a:p>
          <a:p>
            <a:pPr marL="457200" indent="-457200" algn="just">
              <a:buFont typeface="Wingdings" panose="05000000000000000000" pitchFamily="2" charset="2"/>
              <a:buChar char="§"/>
            </a:pPr>
            <a:endParaRPr lang="pt-BR" sz="4000"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36712"/>
            <a:ext cx="8568951" cy="5400600"/>
          </a:xfrm>
          <a:prstGeom prst="rect">
            <a:avLst/>
          </a:prstGeom>
        </p:spPr>
      </p:pic>
    </p:spTree>
    <p:extLst>
      <p:ext uri="{BB962C8B-B14F-4D97-AF65-F5344CB8AC3E}">
        <p14:creationId xmlns:p14="http://schemas.microsoft.com/office/powerpoint/2010/main" val="1002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2894" y="260648"/>
            <a:ext cx="5486400" cy="566738"/>
          </a:xfrm>
        </p:spPr>
        <p:txBody>
          <a:bodyPr>
            <a:normAutofit/>
          </a:bodyPr>
          <a:lstStyle/>
          <a:p>
            <a:pPr marL="457200" indent="-457200" algn="ctr">
              <a:buFont typeface="Wingdings" panose="05000000000000000000" pitchFamily="2" charset="2"/>
              <a:buChar char="§"/>
            </a:pPr>
            <a:r>
              <a:rPr lang="pt-BR" sz="2800" cap="all" dirty="0" err="1" smtClean="0"/>
              <a:t>Artist’books</a:t>
            </a:r>
            <a:endParaRPr lang="pt-BR" sz="2800" cap="all" dirty="0"/>
          </a:p>
        </p:txBody>
      </p:sp>
      <p:sp>
        <p:nvSpPr>
          <p:cNvPr id="4" name="Espaço Reservado para Texto 3"/>
          <p:cNvSpPr>
            <a:spLocks noGrp="1"/>
          </p:cNvSpPr>
          <p:nvPr>
            <p:ph type="body" sz="half" idx="2"/>
          </p:nvPr>
        </p:nvSpPr>
        <p:spPr>
          <a:xfrm>
            <a:off x="36512" y="6296546"/>
            <a:ext cx="9144000" cy="804862"/>
          </a:xfrm>
        </p:spPr>
        <p:txBody>
          <a:bodyPr>
            <a:noAutofit/>
          </a:bodyPr>
          <a:lstStyle/>
          <a:p>
            <a:pPr algn="ctr">
              <a:spcBef>
                <a:spcPts val="0"/>
              </a:spcBef>
            </a:pPr>
            <a:r>
              <a:rPr lang="pt-BR" sz="2000" dirty="0" smtClean="0"/>
              <a:t>SILVEIRA, </a:t>
            </a:r>
            <a:r>
              <a:rPr lang="pt-BR" sz="2000" dirty="0"/>
              <a:t>Marcelo. </a:t>
            </a:r>
            <a:r>
              <a:rPr lang="pt-BR" sz="2000" i="1" dirty="0"/>
              <a:t>Caixa de Retratos</a:t>
            </a:r>
            <a:r>
              <a:rPr lang="pt-BR" sz="2000" dirty="0"/>
              <a:t>.  </a:t>
            </a:r>
            <a:r>
              <a:rPr lang="pt-BR" sz="2000" dirty="0" smtClean="0"/>
              <a:t>Recife: </a:t>
            </a:r>
            <a:r>
              <a:rPr lang="pt-BR" sz="2000" dirty="0"/>
              <a:t>Edição de Cariri, 2010. 544 p</a:t>
            </a:r>
            <a:r>
              <a:rPr lang="pt-BR" sz="2000" dirty="0" smtClean="0"/>
              <a:t>.</a:t>
            </a:r>
            <a:endParaRPr lang="pt-BR" sz="2000" dirty="0"/>
          </a:p>
        </p:txBody>
      </p:sp>
      <p:pic>
        <p:nvPicPr>
          <p:cNvPr id="6" name="Espaço Reservado para Imagem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547" t="24079" b="13"/>
          <a:stretch/>
        </p:blipFill>
        <p:spPr>
          <a:xfrm>
            <a:off x="467544" y="1052736"/>
            <a:ext cx="7979213" cy="4968552"/>
          </a:xfrm>
          <a:prstGeom prst="rect">
            <a:avLst/>
          </a:prstGeom>
        </p:spPr>
      </p:pic>
    </p:spTree>
    <p:extLst>
      <p:ext uri="{BB962C8B-B14F-4D97-AF65-F5344CB8AC3E}">
        <p14:creationId xmlns:p14="http://schemas.microsoft.com/office/powerpoint/2010/main" val="2171069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98072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marL="457200" indent="-457200" algn="l">
              <a:buFont typeface="Wingdings" panose="05000000000000000000" pitchFamily="2" charset="2"/>
              <a:buChar char="§"/>
            </a:pPr>
            <a:r>
              <a:rPr lang="pt-BR" sz="2800" dirty="0" smtClean="0">
                <a:solidFill>
                  <a:schemeClr val="tx1"/>
                </a:solidFill>
              </a:rPr>
              <a:t> DATA BASE OUTPUT</a:t>
            </a:r>
            <a:endParaRPr lang="pt-BR" sz="2800" b="1" cap="all" dirty="0">
              <a:solidFill>
                <a:schemeClr val="tx1"/>
              </a:solidFill>
            </a:endParaRPr>
          </a:p>
        </p:txBody>
      </p:sp>
      <p:graphicFrame>
        <p:nvGraphicFramePr>
          <p:cNvPr id="4" name="Tabela 3"/>
          <p:cNvGraphicFramePr>
            <a:graphicFrameLocks noGrp="1"/>
          </p:cNvGraphicFramePr>
          <p:nvPr/>
        </p:nvGraphicFramePr>
        <p:xfrm>
          <a:off x="1827530" y="3756501"/>
          <a:ext cx="5488940" cy="213360"/>
        </p:xfrm>
        <a:graphic>
          <a:graphicData uri="http://schemas.openxmlformats.org/drawingml/2006/table">
            <a:tbl>
              <a:tblPr firstRow="1" firstCol="1" bandRow="1"/>
              <a:tblGrid>
                <a:gridCol w="5488940"/>
              </a:tblGrid>
              <a:tr h="0">
                <a:tc>
                  <a:txBody>
                    <a:bodyPr/>
                    <a:lstStyle/>
                    <a:p>
                      <a:pPr>
                        <a:spcAft>
                          <a:spcPts val="0"/>
                        </a:spcAft>
                      </a:pPr>
                      <a:endParaRPr lang="pt-BR" sz="1400" dirty="0">
                        <a:effectLst/>
                        <a:latin typeface="Arial"/>
                        <a:ea typeface="Calibri"/>
                      </a:endParaRPr>
                    </a:p>
                  </a:txBody>
                  <a:tcPr marL="68580" marR="68580" marT="0" marB="0">
                    <a:lnL>
                      <a:noFill/>
                    </a:lnL>
                    <a:lnR>
                      <a:noFill/>
                    </a:lnR>
                    <a:lnT>
                      <a:noFill/>
                    </a:lnT>
                    <a:lnB>
                      <a:noFill/>
                    </a:lnB>
                  </a:tcPr>
                </a:tc>
              </a:tr>
            </a:tbl>
          </a:graphicData>
        </a:graphic>
      </p:graphicFrame>
      <p:pic>
        <p:nvPicPr>
          <p:cNvPr id="1025" name="Imagem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63284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82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27384"/>
            <a:ext cx="7272808" cy="5832648"/>
          </a:xfrm>
        </p:spPr>
        <p:txBody>
          <a:bodyPr>
            <a:noAutofit/>
          </a:bodyPr>
          <a:lstStyle/>
          <a:p>
            <a:pPr>
              <a:lnSpc>
                <a:spcPct val="150000"/>
              </a:lnSpc>
            </a:pPr>
            <a:r>
              <a:rPr lang="pt-BR" sz="2000" b="1" cap="all" dirty="0" smtClean="0">
                <a:solidFill>
                  <a:schemeClr val="tx1"/>
                </a:solidFill>
              </a:rPr>
              <a:t>WALTER ZANINI LIBRARY</a:t>
            </a:r>
          </a:p>
          <a:p>
            <a:pPr>
              <a:lnSpc>
                <a:spcPct val="150000"/>
              </a:lnSpc>
            </a:pPr>
            <a:r>
              <a:rPr lang="en-US" sz="2000" b="1" cap="all" dirty="0" smtClean="0">
                <a:solidFill>
                  <a:schemeClr val="tx1"/>
                </a:solidFill>
              </a:rPr>
              <a:t>Donation </a:t>
            </a:r>
            <a:r>
              <a:rPr lang="en-US" sz="2000" b="1" cap="all" dirty="0">
                <a:solidFill>
                  <a:schemeClr val="tx1"/>
                </a:solidFill>
              </a:rPr>
              <a:t>made by the </a:t>
            </a:r>
            <a:r>
              <a:rPr lang="en-US" sz="2000" b="1" cap="all" dirty="0" err="1">
                <a:solidFill>
                  <a:schemeClr val="tx1"/>
                </a:solidFill>
              </a:rPr>
              <a:t>Zanini</a:t>
            </a:r>
            <a:r>
              <a:rPr lang="en-US" sz="2000" b="1" cap="all" dirty="0">
                <a:solidFill>
                  <a:schemeClr val="tx1"/>
                </a:solidFill>
              </a:rPr>
              <a:t> Family, through a process that began in 2013 and was completed in 2018. The collection includes items specialized in </a:t>
            </a:r>
            <a:r>
              <a:rPr lang="en-US" sz="2000" b="1" cap="all" dirty="0" smtClean="0">
                <a:solidFill>
                  <a:schemeClr val="tx1"/>
                </a:solidFill>
              </a:rPr>
              <a:t> </a:t>
            </a:r>
            <a:r>
              <a:rPr lang="en-US" sz="2000" b="1" cap="all" dirty="0">
                <a:solidFill>
                  <a:schemeClr val="tx1"/>
                </a:solidFill>
              </a:rPr>
              <a:t>History </a:t>
            </a:r>
            <a:r>
              <a:rPr lang="en-US" sz="2000" b="1" cap="all" dirty="0" smtClean="0">
                <a:solidFill>
                  <a:schemeClr val="tx1"/>
                </a:solidFill>
              </a:rPr>
              <a:t>, </a:t>
            </a:r>
            <a:r>
              <a:rPr lang="en-US" sz="2000" b="1" cap="all" dirty="0">
                <a:solidFill>
                  <a:schemeClr val="tx1"/>
                </a:solidFill>
              </a:rPr>
              <a:t>Modern and Contemporary Art.</a:t>
            </a:r>
          </a:p>
          <a:p>
            <a:pPr>
              <a:lnSpc>
                <a:spcPct val="150000"/>
              </a:lnSpc>
            </a:pPr>
            <a:r>
              <a:rPr lang="en-US" sz="2000" b="1" cap="all" dirty="0">
                <a:solidFill>
                  <a:schemeClr val="tx1"/>
                </a:solidFill>
              </a:rPr>
              <a:t>The value of this new incorporation is immeasurable. </a:t>
            </a:r>
            <a:r>
              <a:rPr lang="en-US" sz="2000" b="1" cap="all" dirty="0" smtClean="0">
                <a:solidFill>
                  <a:schemeClr val="tx1"/>
                </a:solidFill>
              </a:rPr>
              <a:t> it </a:t>
            </a:r>
            <a:r>
              <a:rPr lang="en-US" sz="2000" b="1" cap="all" dirty="0">
                <a:solidFill>
                  <a:schemeClr val="tx1"/>
                </a:solidFill>
              </a:rPr>
              <a:t>was compiled, organized and constituted by Walter </a:t>
            </a:r>
            <a:r>
              <a:rPr lang="en-US" sz="2000" b="1" cap="all" dirty="0" err="1">
                <a:solidFill>
                  <a:schemeClr val="tx1"/>
                </a:solidFill>
              </a:rPr>
              <a:t>Zanini</a:t>
            </a:r>
            <a:r>
              <a:rPr lang="en-US" sz="2000" b="1" cap="all" dirty="0">
                <a:solidFill>
                  <a:schemeClr val="tx1"/>
                </a:solidFill>
              </a:rPr>
              <a:t> himself, the collection shows the course of his intellectual formation, constituting a legitimate social indicator of his studies and interests through the collected works.</a:t>
            </a:r>
          </a:p>
          <a:p>
            <a:pPr>
              <a:lnSpc>
                <a:spcPct val="150000"/>
              </a:lnSpc>
            </a:pPr>
            <a:r>
              <a:rPr lang="en-US" sz="2000" b="1" cap="all" dirty="0">
                <a:solidFill>
                  <a:schemeClr val="tx1"/>
                </a:solidFill>
              </a:rPr>
              <a:t>The incorporation of the WZ Library into the museum prevented its dispersal.</a:t>
            </a:r>
            <a:endParaRPr lang="pt-BR" sz="2000" b="1" cap="all" dirty="0" smtClean="0">
              <a:solidFill>
                <a:schemeClr val="tx1"/>
              </a:solidFill>
            </a:endParaRPr>
          </a:p>
          <a:p>
            <a:pPr marL="457200" indent="-457200" algn="l">
              <a:lnSpc>
                <a:spcPct val="150000"/>
              </a:lnSpc>
              <a:buFont typeface="Wingdings" panose="05000000000000000000" pitchFamily="2" charset="2"/>
              <a:buChar char="§"/>
            </a:pPr>
            <a:endParaRPr lang="pt-BR" sz="1800" dirty="0">
              <a:solidFill>
                <a:schemeClr val="tx1"/>
              </a:solidFill>
            </a:endParaRPr>
          </a:p>
          <a:p>
            <a:pPr marL="457200" indent="-457200" algn="l">
              <a:lnSpc>
                <a:spcPct val="150000"/>
              </a:lnSpc>
              <a:buFont typeface="Wingdings" panose="05000000000000000000" pitchFamily="2" charset="2"/>
              <a:buChar char="§"/>
            </a:pPr>
            <a:endParaRPr lang="pt-BR" sz="1800" dirty="0">
              <a:solidFill>
                <a:schemeClr val="tx1"/>
              </a:solidFill>
            </a:endParaRPr>
          </a:p>
        </p:txBody>
      </p:sp>
    </p:spTree>
    <p:extLst>
      <p:ext uri="{BB962C8B-B14F-4D97-AF65-F5344CB8AC3E}">
        <p14:creationId xmlns:p14="http://schemas.microsoft.com/office/powerpoint/2010/main" val="2443415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2894" y="260648"/>
            <a:ext cx="5486400" cy="566738"/>
          </a:xfrm>
        </p:spPr>
        <p:txBody>
          <a:bodyPr>
            <a:normAutofit/>
          </a:bodyPr>
          <a:lstStyle/>
          <a:p>
            <a:pPr marL="457200" indent="-457200">
              <a:buFont typeface="Wingdings" panose="05000000000000000000" pitchFamily="2" charset="2"/>
              <a:buChar char="§"/>
            </a:pPr>
            <a:r>
              <a:rPr lang="pt-BR" sz="2800" cap="all" dirty="0" smtClean="0"/>
              <a:t>BIBLIOTECA WALTER ZANINI</a:t>
            </a:r>
            <a:endParaRPr lang="pt-BR" sz="2800" cap="all" dirty="0"/>
          </a:p>
        </p:txBody>
      </p:sp>
      <p:pic>
        <p:nvPicPr>
          <p:cNvPr id="5" name="Espaço Reservado para Imagem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616" b="11616"/>
          <a:stretch>
            <a:fillRect/>
          </a:stretch>
        </p:blipFill>
        <p:spPr>
          <a:xfrm>
            <a:off x="899592" y="908720"/>
            <a:ext cx="7632848" cy="5724636"/>
          </a:xfrm>
          <a:prstGeom prst="rect">
            <a:avLst/>
          </a:prstGeom>
        </p:spPr>
      </p:pic>
    </p:spTree>
    <p:extLst>
      <p:ext uri="{BB962C8B-B14F-4D97-AF65-F5344CB8AC3E}">
        <p14:creationId xmlns:p14="http://schemas.microsoft.com/office/powerpoint/2010/main" val="17481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r>
              <a:rPr lang="pt-BR" b="1" dirty="0" smtClean="0">
                <a:solidFill>
                  <a:schemeClr val="tx1"/>
                </a:solidFill>
              </a:rPr>
              <a:t>OBJECTIVE</a:t>
            </a:r>
          </a:p>
          <a:p>
            <a:r>
              <a:rPr lang="en-US" b="1" dirty="0" smtClean="0">
                <a:solidFill>
                  <a:schemeClr val="tx1"/>
                </a:solidFill>
              </a:rPr>
              <a:t>To </a:t>
            </a:r>
            <a:r>
              <a:rPr lang="en-US" b="1" dirty="0">
                <a:solidFill>
                  <a:schemeClr val="tx1"/>
                </a:solidFill>
              </a:rPr>
              <a:t>present the information structure of </a:t>
            </a:r>
            <a:r>
              <a:rPr lang="en-US" b="1" dirty="0" smtClean="0">
                <a:solidFill>
                  <a:schemeClr val="tx1"/>
                </a:solidFill>
              </a:rPr>
              <a:t> </a:t>
            </a:r>
            <a:r>
              <a:rPr lang="en-US" b="1" dirty="0">
                <a:solidFill>
                  <a:schemeClr val="tx1"/>
                </a:solidFill>
              </a:rPr>
              <a:t>MAC USP, from two </a:t>
            </a:r>
            <a:r>
              <a:rPr lang="en-US" b="1" dirty="0" smtClean="0">
                <a:solidFill>
                  <a:schemeClr val="tx1"/>
                </a:solidFill>
              </a:rPr>
              <a:t>pillars </a:t>
            </a:r>
            <a:r>
              <a:rPr lang="en-US" b="1" dirty="0">
                <a:solidFill>
                  <a:schemeClr val="tx1"/>
                </a:solidFill>
              </a:rPr>
              <a:t>of its collection, the Library and the Archive, to identify approaches related to arts research.</a:t>
            </a:r>
            <a:endParaRPr lang="pt-BR" b="1" dirty="0" smtClean="0">
              <a:solidFill>
                <a:schemeClr val="tx1"/>
              </a:solidFill>
            </a:endParaRPr>
          </a:p>
        </p:txBody>
      </p:sp>
    </p:spTree>
    <p:extLst>
      <p:ext uri="{BB962C8B-B14F-4D97-AF65-F5344CB8AC3E}">
        <p14:creationId xmlns:p14="http://schemas.microsoft.com/office/powerpoint/2010/main" val="273348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548680"/>
            <a:ext cx="7272808" cy="5832648"/>
          </a:xfrm>
        </p:spPr>
        <p:txBody>
          <a:bodyPr>
            <a:noAutofit/>
          </a:bodyPr>
          <a:lstStyle/>
          <a:p>
            <a:pPr indent="-457200">
              <a:spcBef>
                <a:spcPts val="0"/>
              </a:spcBef>
              <a:buFont typeface="Wingdings" panose="05000000000000000000" pitchFamily="2" charset="2"/>
              <a:buChar char="§"/>
            </a:pPr>
            <a:r>
              <a:rPr lang="pt-BR" b="1" dirty="0" smtClean="0">
                <a:solidFill>
                  <a:schemeClr val="tx1"/>
                </a:solidFill>
              </a:rPr>
              <a:t>MAC USP ARCHIVE</a:t>
            </a:r>
          </a:p>
          <a:p>
            <a:pPr indent="-457200">
              <a:spcBef>
                <a:spcPts val="0"/>
              </a:spcBef>
              <a:buFont typeface="Wingdings" panose="05000000000000000000" pitchFamily="2" charset="2"/>
              <a:buChar char="§"/>
            </a:pPr>
            <a:endParaRPr lang="pt-BR" b="1" dirty="0" smtClean="0">
              <a:solidFill>
                <a:schemeClr val="tx1"/>
              </a:solidFill>
            </a:endParaRPr>
          </a:p>
          <a:p>
            <a:pPr indent="-457200" algn="just">
              <a:spcBef>
                <a:spcPts val="0"/>
              </a:spcBef>
              <a:buFont typeface="Wingdings" panose="05000000000000000000" pitchFamily="2" charset="2"/>
              <a:buChar char="§"/>
            </a:pPr>
            <a:r>
              <a:rPr lang="en-US" b="1" dirty="0">
                <a:solidFill>
                  <a:schemeClr val="tx1"/>
                </a:solidFill>
              </a:rPr>
              <a:t>The archive's mission is to organize, preserve and disseminate the documentation resulting from the institution's middle and end activities, as well as the private archives and </a:t>
            </a:r>
            <a:r>
              <a:rPr lang="en-US" b="1" dirty="0" smtClean="0">
                <a:solidFill>
                  <a:schemeClr val="tx1"/>
                </a:solidFill>
              </a:rPr>
              <a:t>collections. </a:t>
            </a:r>
            <a:r>
              <a:rPr lang="en-US" b="1" dirty="0">
                <a:solidFill>
                  <a:schemeClr val="tx1"/>
                </a:solidFill>
              </a:rPr>
              <a:t>The archival collection consists of textual, iconographic, sound and audiovisual documents</a:t>
            </a:r>
            <a:r>
              <a:rPr lang="en-US" b="1" dirty="0" smtClean="0">
                <a:solidFill>
                  <a:schemeClr val="tx1"/>
                </a:solidFill>
              </a:rPr>
              <a:t>.</a:t>
            </a:r>
            <a:r>
              <a:rPr lang="pt-BR" b="1" dirty="0" smtClean="0">
                <a:solidFill>
                  <a:schemeClr val="tx1"/>
                </a:solidFill>
              </a:rPr>
              <a:t> </a:t>
            </a:r>
            <a:endParaRPr lang="pt-BR" b="1" dirty="0">
              <a:solidFill>
                <a:schemeClr val="tx1"/>
              </a:solidFill>
            </a:endParaRPr>
          </a:p>
        </p:txBody>
      </p:sp>
    </p:spTree>
    <p:extLst>
      <p:ext uri="{BB962C8B-B14F-4D97-AF65-F5344CB8AC3E}">
        <p14:creationId xmlns:p14="http://schemas.microsoft.com/office/powerpoint/2010/main" val="1650859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marL="457200" indent="-457200">
              <a:lnSpc>
                <a:spcPct val="150000"/>
              </a:lnSpc>
              <a:buFont typeface="Wingdings" panose="05000000000000000000" pitchFamily="2" charset="2"/>
              <a:buChar char="§"/>
            </a:pPr>
            <a:r>
              <a:rPr lang="pt-BR" b="1" dirty="0" smtClean="0">
                <a:solidFill>
                  <a:schemeClr val="tx1"/>
                </a:solidFill>
              </a:rPr>
              <a:t>MAC USP ARCHIVE</a:t>
            </a:r>
            <a:endParaRPr lang="pt-BR" b="1" dirty="0" smtClean="0">
              <a:solidFill>
                <a:schemeClr val="tx1"/>
              </a:solidFill>
            </a:endParaRPr>
          </a:p>
          <a:p>
            <a:pPr marL="457200" indent="-457200" algn="just">
              <a:lnSpc>
                <a:spcPct val="150000"/>
              </a:lnSpc>
              <a:buFont typeface="Wingdings" panose="05000000000000000000" pitchFamily="2" charset="2"/>
              <a:buChar char="§"/>
            </a:pPr>
            <a:r>
              <a:rPr lang="pt-BR" sz="2800" b="1" dirty="0" err="1" smtClean="0">
                <a:solidFill>
                  <a:schemeClr val="tx1"/>
                </a:solidFill>
              </a:rPr>
              <a:t>Bulletins</a:t>
            </a:r>
            <a:r>
              <a:rPr lang="pt-BR" sz="2800" b="1" dirty="0" smtClean="0">
                <a:solidFill>
                  <a:schemeClr val="tx1"/>
                </a:solidFill>
              </a:rPr>
              <a:t> </a:t>
            </a:r>
          </a:p>
          <a:p>
            <a:pPr marL="457200" indent="-457200" algn="just">
              <a:lnSpc>
                <a:spcPct val="150000"/>
              </a:lnSpc>
              <a:buFont typeface="Wingdings" panose="05000000000000000000" pitchFamily="2" charset="2"/>
              <a:buChar char="§"/>
            </a:pPr>
            <a:r>
              <a:rPr lang="pt-BR" sz="2800" b="1" dirty="0" err="1" smtClean="0">
                <a:solidFill>
                  <a:schemeClr val="tx1"/>
                </a:solidFill>
              </a:rPr>
              <a:t>Exhibtion</a:t>
            </a:r>
            <a:r>
              <a:rPr lang="pt-BR" sz="2800" b="1" dirty="0" smtClean="0">
                <a:solidFill>
                  <a:schemeClr val="tx1"/>
                </a:solidFill>
              </a:rPr>
              <a:t> Catalogue MAC    </a:t>
            </a:r>
          </a:p>
          <a:p>
            <a:pPr marL="457200" indent="-457200" algn="just">
              <a:lnSpc>
                <a:spcPct val="150000"/>
              </a:lnSpc>
              <a:buFont typeface="Wingdings" panose="05000000000000000000" pitchFamily="2" charset="2"/>
              <a:buChar char="§"/>
            </a:pPr>
            <a:r>
              <a:rPr lang="pt-BR" sz="2800" b="1" dirty="0" err="1" smtClean="0">
                <a:solidFill>
                  <a:schemeClr val="tx1"/>
                </a:solidFill>
              </a:rPr>
              <a:t>posters</a:t>
            </a:r>
            <a:r>
              <a:rPr lang="pt-BR" sz="2800" b="1" dirty="0" smtClean="0">
                <a:solidFill>
                  <a:schemeClr val="tx1"/>
                </a:solidFill>
              </a:rPr>
              <a:t> MAC</a:t>
            </a:r>
          </a:p>
          <a:p>
            <a:pPr marL="457200" indent="-457200" algn="just">
              <a:lnSpc>
                <a:spcPct val="150000"/>
              </a:lnSpc>
              <a:buFont typeface="Wingdings" panose="05000000000000000000" pitchFamily="2" charset="2"/>
              <a:buChar char="§"/>
            </a:pPr>
            <a:r>
              <a:rPr lang="pt-BR" sz="2800" b="1" dirty="0" smtClean="0">
                <a:solidFill>
                  <a:schemeClr val="tx1"/>
                </a:solidFill>
              </a:rPr>
              <a:t>Dossiês </a:t>
            </a:r>
          </a:p>
          <a:p>
            <a:pPr marL="457200" indent="-457200" algn="just">
              <a:lnSpc>
                <a:spcPct val="150000"/>
              </a:lnSpc>
              <a:buFont typeface="Wingdings" panose="05000000000000000000" pitchFamily="2" charset="2"/>
              <a:buChar char="§"/>
            </a:pPr>
            <a:r>
              <a:rPr lang="pt-BR" sz="2800" b="1" dirty="0" err="1" smtClean="0">
                <a:solidFill>
                  <a:schemeClr val="tx1"/>
                </a:solidFill>
              </a:rPr>
              <a:t>Historicals</a:t>
            </a:r>
            <a:r>
              <a:rPr lang="pt-BR" sz="2800" b="1" dirty="0" smtClean="0">
                <a:solidFill>
                  <a:schemeClr val="tx1"/>
                </a:solidFill>
              </a:rPr>
              <a:t> </a:t>
            </a:r>
            <a:r>
              <a:rPr lang="pt-BR" sz="2800" b="1" dirty="0" err="1" smtClean="0">
                <a:solidFill>
                  <a:schemeClr val="tx1"/>
                </a:solidFill>
              </a:rPr>
              <a:t>documents</a:t>
            </a:r>
            <a:endParaRPr lang="pt-BR" sz="2800" b="1" dirty="0">
              <a:solidFill>
                <a:schemeClr val="tx1"/>
              </a:solidFill>
            </a:endParaRPr>
          </a:p>
        </p:txBody>
      </p:sp>
    </p:spTree>
    <p:extLst>
      <p:ext uri="{BB962C8B-B14F-4D97-AF65-F5344CB8AC3E}">
        <p14:creationId xmlns:p14="http://schemas.microsoft.com/office/powerpoint/2010/main" val="1778409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marL="457200" indent="-457200">
              <a:lnSpc>
                <a:spcPct val="150000"/>
              </a:lnSpc>
              <a:buFont typeface="Wingdings" panose="05000000000000000000" pitchFamily="2" charset="2"/>
              <a:buChar char="§"/>
            </a:pPr>
            <a:r>
              <a:rPr lang="pt-BR" sz="2400" b="1" dirty="0" err="1" smtClean="0">
                <a:solidFill>
                  <a:schemeClr val="tx1"/>
                </a:solidFill>
              </a:rPr>
              <a:t>Bulletin</a:t>
            </a:r>
            <a:r>
              <a:rPr lang="pt-BR" sz="2400" b="1" dirty="0" smtClean="0">
                <a:solidFill>
                  <a:schemeClr val="tx1"/>
                </a:solidFill>
              </a:rPr>
              <a:t> n. 1</a:t>
            </a:r>
            <a:endParaRPr lang="pt-BR" sz="2400" b="1" dirty="0">
              <a:solidFill>
                <a:schemeClr val="tx1"/>
              </a:solidFill>
            </a:endParaRPr>
          </a:p>
        </p:txBody>
      </p:sp>
      <p:pic>
        <p:nvPicPr>
          <p:cNvPr id="4" name="Image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473215" y="1124744"/>
            <a:ext cx="4907097" cy="5433735"/>
          </a:xfrm>
          <a:prstGeom prst="rect">
            <a:avLst/>
          </a:prstGeom>
        </p:spPr>
      </p:pic>
    </p:spTree>
    <p:extLst>
      <p:ext uri="{BB962C8B-B14F-4D97-AF65-F5344CB8AC3E}">
        <p14:creationId xmlns:p14="http://schemas.microsoft.com/office/powerpoint/2010/main" val="2464239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36512" y="116632"/>
            <a:ext cx="4283968" cy="6408712"/>
          </a:xfrm>
        </p:spPr>
        <p:txBody>
          <a:bodyPr>
            <a:noAutofit/>
          </a:bodyPr>
          <a:lstStyle/>
          <a:p>
            <a:pPr>
              <a:spcBef>
                <a:spcPts val="0"/>
              </a:spcBef>
            </a:pPr>
            <a:r>
              <a:rPr lang="pt-BR" b="1" dirty="0" smtClean="0">
                <a:solidFill>
                  <a:schemeClr val="tx1"/>
                </a:solidFill>
              </a:rPr>
              <a:t>. </a:t>
            </a:r>
            <a:r>
              <a:rPr lang="en-US" b="1" dirty="0">
                <a:solidFill>
                  <a:schemeClr val="tx1"/>
                </a:solidFill>
              </a:rPr>
              <a:t>Exhibition Photographs</a:t>
            </a:r>
          </a:p>
          <a:p>
            <a:pPr>
              <a:spcBef>
                <a:spcPts val="0"/>
              </a:spcBef>
            </a:pPr>
            <a:r>
              <a:rPr lang="en-US" sz="2800" b="1" dirty="0">
                <a:solidFill>
                  <a:schemeClr val="tx1"/>
                </a:solidFill>
              </a:rPr>
              <a:t>Exhibition photographs are an important source of research for the </a:t>
            </a:r>
            <a:r>
              <a:rPr lang="en-US" sz="2800" b="1" dirty="0" smtClean="0">
                <a:solidFill>
                  <a:schemeClr val="tx1"/>
                </a:solidFill>
              </a:rPr>
              <a:t> </a:t>
            </a:r>
            <a:r>
              <a:rPr lang="en-US" sz="2800" b="1" dirty="0">
                <a:solidFill>
                  <a:schemeClr val="tx1"/>
                </a:solidFill>
              </a:rPr>
              <a:t>Archive and are part of the Exhibition Dossiers, with relevant information for each event itself. It is a documentation that has been arousing </a:t>
            </a:r>
            <a:r>
              <a:rPr lang="en-US" sz="2800" b="1" dirty="0" smtClean="0">
                <a:solidFill>
                  <a:schemeClr val="tx1"/>
                </a:solidFill>
              </a:rPr>
              <a:t>more </a:t>
            </a:r>
            <a:r>
              <a:rPr lang="en-US" sz="2800" b="1" dirty="0">
                <a:solidFill>
                  <a:schemeClr val="tx1"/>
                </a:solidFill>
              </a:rPr>
              <a:t>interest from researchers.</a:t>
            </a:r>
            <a:endParaRPr lang="pt-BR" sz="2800" b="1" dirty="0">
              <a:solidFill>
                <a:schemeClr val="tx1"/>
              </a:solidFill>
            </a:endParaRPr>
          </a:p>
        </p:txBody>
      </p:sp>
      <p:pic>
        <p:nvPicPr>
          <p:cNvPr id="5" name="Picture 4" descr="J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16832"/>
            <a:ext cx="4427984" cy="3150896"/>
          </a:xfrm>
          <a:prstGeom prst="rect">
            <a:avLst/>
          </a:prstGeom>
        </p:spPr>
      </p:pic>
    </p:spTree>
    <p:extLst>
      <p:ext uri="{BB962C8B-B14F-4D97-AF65-F5344CB8AC3E}">
        <p14:creationId xmlns:p14="http://schemas.microsoft.com/office/powerpoint/2010/main" val="1806080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algn="just">
              <a:spcBef>
                <a:spcPts val="0"/>
              </a:spcBef>
            </a:pPr>
            <a:r>
              <a:rPr lang="pt-BR" sz="2800" b="1" cap="all" dirty="0" smtClean="0">
                <a:solidFill>
                  <a:schemeClr val="tx1"/>
                </a:solidFill>
              </a:rPr>
              <a:t>MAC USP AND COLLABORATIVE RESEARCH</a:t>
            </a:r>
          </a:p>
          <a:p>
            <a:pPr algn="just">
              <a:spcBef>
                <a:spcPts val="0"/>
              </a:spcBef>
            </a:pPr>
            <a:endParaRPr lang="pt-BR" sz="2800" b="1" cap="all" dirty="0" smtClean="0">
              <a:solidFill>
                <a:schemeClr val="tx1"/>
              </a:solidFill>
            </a:endParaRPr>
          </a:p>
          <a:p>
            <a:pPr marL="457200" indent="-457200" algn="just">
              <a:buFont typeface="Wingdings" panose="05000000000000000000" pitchFamily="2" charset="2"/>
              <a:buChar char="§"/>
            </a:pPr>
            <a:r>
              <a:rPr lang="en-US" sz="2800" dirty="0">
                <a:solidFill>
                  <a:schemeClr val="tx1"/>
                </a:solidFill>
              </a:rPr>
              <a:t>The Museum's two informational loci work together to respond to </a:t>
            </a:r>
            <a:r>
              <a:rPr lang="en-US" sz="2800" dirty="0" smtClean="0">
                <a:solidFill>
                  <a:schemeClr val="tx1"/>
                </a:solidFill>
              </a:rPr>
              <a:t>research </a:t>
            </a:r>
            <a:r>
              <a:rPr lang="en-US" sz="2800" dirty="0">
                <a:solidFill>
                  <a:schemeClr val="tx1"/>
                </a:solidFill>
              </a:rPr>
              <a:t>demands of artists, teachers, students, curators, and researchers in general</a:t>
            </a:r>
            <a:r>
              <a:rPr lang="en-US" sz="2800" dirty="0" smtClean="0">
                <a:solidFill>
                  <a:schemeClr val="tx1"/>
                </a:solidFill>
              </a:rPr>
              <a:t>.</a:t>
            </a:r>
            <a:endParaRPr lang="en-US" sz="2800" dirty="0">
              <a:solidFill>
                <a:schemeClr val="tx1"/>
              </a:solidFill>
            </a:endParaRPr>
          </a:p>
          <a:p>
            <a:pPr marL="457200" indent="-457200" algn="just">
              <a:buFont typeface="Wingdings" panose="05000000000000000000" pitchFamily="2" charset="2"/>
              <a:buChar char="§"/>
            </a:pPr>
            <a:r>
              <a:rPr lang="en-US" sz="2800" dirty="0">
                <a:solidFill>
                  <a:schemeClr val="tx1"/>
                </a:solidFill>
              </a:rPr>
              <a:t>The artist's book collection is a good example of how the institutional structure needs to be flexible </a:t>
            </a:r>
            <a:r>
              <a:rPr lang="en-US" sz="2800" dirty="0" smtClean="0">
                <a:solidFill>
                  <a:schemeClr val="tx1"/>
                </a:solidFill>
              </a:rPr>
              <a:t>to receipt </a:t>
            </a:r>
            <a:r>
              <a:rPr lang="en-US" sz="2800" dirty="0">
                <a:solidFill>
                  <a:schemeClr val="tx1"/>
                </a:solidFill>
              </a:rPr>
              <a:t>of a type of material previously unplanned in the canonical frameworks of information handling.</a:t>
            </a:r>
            <a:endParaRPr lang="pt-BR" sz="2800" dirty="0">
              <a:solidFill>
                <a:schemeClr val="tx1"/>
              </a:solidFill>
            </a:endParaRPr>
          </a:p>
          <a:p>
            <a:pPr marL="457200" indent="-457200" algn="l">
              <a:lnSpc>
                <a:spcPct val="150000"/>
              </a:lnSpc>
              <a:buFont typeface="Wingdings" panose="05000000000000000000" pitchFamily="2" charset="2"/>
              <a:buChar char="§"/>
            </a:pPr>
            <a:endParaRPr lang="pt-BR" dirty="0">
              <a:solidFill>
                <a:schemeClr val="tx1"/>
              </a:solidFill>
            </a:endParaRPr>
          </a:p>
          <a:p>
            <a:pPr marL="457200" indent="-457200" algn="l">
              <a:lnSpc>
                <a:spcPct val="150000"/>
              </a:lnSpc>
              <a:buFont typeface="Wingdings" panose="05000000000000000000" pitchFamily="2" charset="2"/>
              <a:buChar char="§"/>
            </a:pPr>
            <a:endParaRPr lang="pt-BR" dirty="0">
              <a:solidFill>
                <a:schemeClr val="tx1"/>
              </a:solidFill>
            </a:endParaRPr>
          </a:p>
        </p:txBody>
      </p:sp>
    </p:spTree>
    <p:extLst>
      <p:ext uri="{BB962C8B-B14F-4D97-AF65-F5344CB8AC3E}">
        <p14:creationId xmlns:p14="http://schemas.microsoft.com/office/powerpoint/2010/main" val="229777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marL="457200" indent="-457200" algn="just">
              <a:buFont typeface="Wingdings" panose="05000000000000000000" pitchFamily="2" charset="2"/>
              <a:buChar char="§"/>
            </a:pPr>
            <a:endParaRPr lang="pt-BR" sz="2800" dirty="0" smtClean="0">
              <a:solidFill>
                <a:schemeClr val="tx1"/>
              </a:solidFill>
            </a:endParaRPr>
          </a:p>
          <a:p>
            <a:pPr marL="457200" indent="-457200" algn="l">
              <a:lnSpc>
                <a:spcPct val="150000"/>
              </a:lnSpc>
              <a:buFont typeface="Wingdings" panose="05000000000000000000" pitchFamily="2" charset="2"/>
              <a:buChar char="§"/>
            </a:pPr>
            <a:endParaRPr lang="pt-BR" dirty="0">
              <a:solidFill>
                <a:schemeClr val="tx1"/>
              </a:solidFill>
            </a:endParaRPr>
          </a:p>
          <a:p>
            <a:pPr marL="457200" indent="-457200" algn="l">
              <a:lnSpc>
                <a:spcPct val="150000"/>
              </a:lnSpc>
              <a:buFont typeface="Wingdings" panose="05000000000000000000" pitchFamily="2" charset="2"/>
              <a:buChar char="§"/>
            </a:pPr>
            <a:endParaRPr lang="pt-BR" dirty="0">
              <a:solidFill>
                <a:schemeClr val="tx1"/>
              </a:solidFill>
            </a:endParaRPr>
          </a:p>
        </p:txBody>
      </p:sp>
      <p:pic>
        <p:nvPicPr>
          <p:cNvPr id="4" name="Image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Tree>
    <p:extLst>
      <p:ext uri="{BB962C8B-B14F-4D97-AF65-F5344CB8AC3E}">
        <p14:creationId xmlns:p14="http://schemas.microsoft.com/office/powerpoint/2010/main" val="3245752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548680"/>
            <a:ext cx="7272808" cy="5832648"/>
          </a:xfrm>
        </p:spPr>
        <p:txBody>
          <a:bodyPr>
            <a:noAutofit/>
          </a:bodyPr>
          <a:lstStyle/>
          <a:p>
            <a:pPr marL="457200" indent="-457200" algn="just">
              <a:buFont typeface="Wingdings" panose="05000000000000000000" pitchFamily="2" charset="2"/>
              <a:buChar char="§"/>
            </a:pPr>
            <a:endParaRPr lang="pt-BR" sz="2800" dirty="0" smtClean="0">
              <a:solidFill>
                <a:schemeClr val="tx1"/>
              </a:solidFill>
            </a:endParaRPr>
          </a:p>
          <a:p>
            <a:pPr marL="457200" indent="-457200" algn="l">
              <a:lnSpc>
                <a:spcPct val="150000"/>
              </a:lnSpc>
              <a:buFont typeface="Wingdings" panose="05000000000000000000" pitchFamily="2" charset="2"/>
              <a:buChar char="§"/>
            </a:pPr>
            <a:r>
              <a:rPr lang="en-US" b="1" dirty="0">
                <a:solidFill>
                  <a:schemeClr val="tx1"/>
                </a:solidFill>
              </a:rPr>
              <a:t>Archival and bibliographic information complement each other as an institutional memory, opening up new models of access and assistance to the researcher.</a:t>
            </a:r>
            <a:endParaRPr lang="pt-BR" b="1" dirty="0">
              <a:solidFill>
                <a:schemeClr val="tx1"/>
              </a:solidFill>
            </a:endParaRPr>
          </a:p>
        </p:txBody>
      </p:sp>
    </p:spTree>
    <p:extLst>
      <p:ext uri="{BB962C8B-B14F-4D97-AF65-F5344CB8AC3E}">
        <p14:creationId xmlns:p14="http://schemas.microsoft.com/office/powerpoint/2010/main" val="4202276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marL="457200" indent="-457200" algn="just">
              <a:buFont typeface="Wingdings" panose="05000000000000000000" pitchFamily="2" charset="2"/>
              <a:buChar char="§"/>
            </a:pPr>
            <a:endParaRPr lang="pt-BR" sz="2800" dirty="0" smtClean="0">
              <a:solidFill>
                <a:schemeClr val="tx1"/>
              </a:solidFill>
            </a:endParaRPr>
          </a:p>
          <a:p>
            <a:pPr marL="457200" indent="-457200" algn="l">
              <a:lnSpc>
                <a:spcPct val="150000"/>
              </a:lnSpc>
              <a:buFont typeface="Wingdings" panose="05000000000000000000" pitchFamily="2" charset="2"/>
              <a:buChar char="§"/>
            </a:pPr>
            <a:r>
              <a:rPr lang="en-US" b="1" dirty="0">
                <a:solidFill>
                  <a:schemeClr val="tx1"/>
                </a:solidFill>
              </a:rPr>
              <a:t>RESEARCH IN ACTION</a:t>
            </a:r>
          </a:p>
          <a:p>
            <a:pPr marL="457200" indent="-457200" algn="l">
              <a:lnSpc>
                <a:spcPct val="150000"/>
              </a:lnSpc>
              <a:buFont typeface="Wingdings" panose="05000000000000000000" pitchFamily="2" charset="2"/>
              <a:buChar char="§"/>
            </a:pPr>
            <a:r>
              <a:rPr lang="en-US" b="1" dirty="0">
                <a:solidFill>
                  <a:schemeClr val="tx1"/>
                </a:solidFill>
              </a:rPr>
              <a:t>The MAC USP Archive and Library come together to support the research of </a:t>
            </a:r>
            <a:r>
              <a:rPr lang="en-US" b="1" dirty="0" smtClean="0">
                <a:solidFill>
                  <a:schemeClr val="tx1"/>
                </a:solidFill>
              </a:rPr>
              <a:t>teachers</a:t>
            </a:r>
            <a:r>
              <a:rPr lang="en-US" b="1" dirty="0">
                <a:solidFill>
                  <a:schemeClr val="tx1"/>
                </a:solidFill>
              </a:rPr>
              <a:t>, the results of which will be expressed on the tripod of undergraduate, postgraduate and cultural extension.</a:t>
            </a:r>
            <a:endParaRPr lang="pt-BR" b="1" dirty="0">
              <a:solidFill>
                <a:schemeClr val="tx1"/>
              </a:solidFill>
            </a:endParaRPr>
          </a:p>
        </p:txBody>
      </p:sp>
    </p:spTree>
    <p:extLst>
      <p:ext uri="{BB962C8B-B14F-4D97-AF65-F5344CB8AC3E}">
        <p14:creationId xmlns:p14="http://schemas.microsoft.com/office/powerpoint/2010/main" val="4191147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pPr marL="457200" indent="-457200" algn="l">
              <a:lnSpc>
                <a:spcPct val="150000"/>
              </a:lnSpc>
              <a:buFont typeface="Wingdings" panose="05000000000000000000" pitchFamily="2" charset="2"/>
              <a:buChar char="§"/>
            </a:pPr>
            <a:r>
              <a:rPr lang="en-US" dirty="0">
                <a:solidFill>
                  <a:schemeClr val="tx1"/>
                </a:solidFill>
              </a:rPr>
              <a:t>MUSEUM IN </a:t>
            </a:r>
            <a:r>
              <a:rPr lang="en-US" dirty="0" smtClean="0">
                <a:solidFill>
                  <a:schemeClr val="tx1"/>
                </a:solidFill>
              </a:rPr>
              <a:t>CHANGE</a:t>
            </a:r>
            <a:r>
              <a:rPr lang="en-US" dirty="0" smtClean="0">
                <a:solidFill>
                  <a:schemeClr val="tx1"/>
                </a:solidFill>
              </a:rPr>
              <a:t>: experiment </a:t>
            </a:r>
            <a:r>
              <a:rPr lang="en-US" dirty="0">
                <a:solidFill>
                  <a:schemeClr val="tx1"/>
                </a:solidFill>
              </a:rPr>
              <a:t>locus</a:t>
            </a:r>
          </a:p>
          <a:p>
            <a:pPr marL="457200" indent="-457200" algn="l">
              <a:lnSpc>
                <a:spcPct val="150000"/>
              </a:lnSpc>
              <a:buFont typeface="Wingdings" panose="05000000000000000000" pitchFamily="2" charset="2"/>
              <a:buChar char="§"/>
            </a:pPr>
            <a:r>
              <a:rPr lang="en-US" b="1" dirty="0">
                <a:solidFill>
                  <a:schemeClr val="tx1"/>
                </a:solidFill>
              </a:rPr>
              <a:t>The Walter </a:t>
            </a:r>
            <a:r>
              <a:rPr lang="en-US" b="1" dirty="0" err="1">
                <a:solidFill>
                  <a:schemeClr val="tx1"/>
                </a:solidFill>
              </a:rPr>
              <a:t>Zanini</a:t>
            </a:r>
            <a:r>
              <a:rPr lang="en-US" b="1" dirty="0">
                <a:solidFill>
                  <a:schemeClr val="tx1"/>
                </a:solidFill>
              </a:rPr>
              <a:t> Library has potential for establishing new paradigms in the treatment of bibliographic and archival collections in the museum, given its intrinsic relationship with the origin of the institution and its early </a:t>
            </a:r>
            <a:r>
              <a:rPr lang="en-US" b="1" dirty="0" smtClean="0">
                <a:solidFill>
                  <a:schemeClr val="tx1"/>
                </a:solidFill>
              </a:rPr>
              <a:t>history</a:t>
            </a:r>
            <a:r>
              <a:rPr lang="en-US" dirty="0" smtClean="0">
                <a:solidFill>
                  <a:schemeClr val="tx1"/>
                </a:solidFill>
              </a:rPr>
              <a:t>.</a:t>
            </a:r>
            <a:endParaRPr lang="pt-BR" dirty="0">
              <a:solidFill>
                <a:schemeClr val="tx1"/>
              </a:solidFill>
            </a:endParaRPr>
          </a:p>
        </p:txBody>
      </p:sp>
    </p:spTree>
    <p:extLst>
      <p:ext uri="{BB962C8B-B14F-4D97-AF65-F5344CB8AC3E}">
        <p14:creationId xmlns:p14="http://schemas.microsoft.com/office/powerpoint/2010/main" val="3548271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692696"/>
            <a:ext cx="7272808" cy="5832648"/>
          </a:xfrm>
        </p:spPr>
        <p:txBody>
          <a:bodyPr>
            <a:noAutofit/>
          </a:bodyPr>
          <a:lstStyle/>
          <a:p>
            <a:pPr marL="457200" indent="-457200" algn="just">
              <a:buFont typeface="Wingdings" panose="05000000000000000000" pitchFamily="2" charset="2"/>
              <a:buChar char="§"/>
            </a:pPr>
            <a:r>
              <a:rPr lang="en-US" b="1" dirty="0">
                <a:solidFill>
                  <a:schemeClr val="tx1"/>
                </a:solidFill>
              </a:rPr>
              <a:t>The work of postgraduate researchers at the </a:t>
            </a:r>
            <a:r>
              <a:rPr lang="en-US" b="1" dirty="0" err="1">
                <a:solidFill>
                  <a:schemeClr val="tx1"/>
                </a:solidFill>
              </a:rPr>
              <a:t>Zanini</a:t>
            </a:r>
            <a:r>
              <a:rPr lang="en-US" b="1" dirty="0">
                <a:solidFill>
                  <a:schemeClr val="tx1"/>
                </a:solidFill>
              </a:rPr>
              <a:t> Library will be of great value not only for understanding the legacy of this important art historian, but also for the museum's work </a:t>
            </a:r>
            <a:r>
              <a:rPr lang="en-US" b="1" dirty="0" smtClean="0">
                <a:solidFill>
                  <a:schemeClr val="tx1"/>
                </a:solidFill>
              </a:rPr>
              <a:t> </a:t>
            </a:r>
            <a:r>
              <a:rPr lang="en-US" b="1" dirty="0">
                <a:solidFill>
                  <a:schemeClr val="tx1"/>
                </a:solidFill>
              </a:rPr>
              <a:t>cataloging the </a:t>
            </a:r>
            <a:r>
              <a:rPr lang="en-US" b="1" dirty="0" smtClean="0">
                <a:solidFill>
                  <a:schemeClr val="tx1"/>
                </a:solidFill>
              </a:rPr>
              <a:t>documents.</a:t>
            </a:r>
            <a:endParaRPr lang="pt-BR" b="1" dirty="0">
              <a:solidFill>
                <a:schemeClr val="tx1"/>
              </a:solidFill>
            </a:endParaRPr>
          </a:p>
        </p:txBody>
      </p:sp>
    </p:spTree>
    <p:extLst>
      <p:ext uri="{BB962C8B-B14F-4D97-AF65-F5344CB8AC3E}">
        <p14:creationId xmlns:p14="http://schemas.microsoft.com/office/powerpoint/2010/main" val="461730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332656"/>
            <a:ext cx="7272808" cy="5832648"/>
          </a:xfrm>
        </p:spPr>
        <p:txBody>
          <a:bodyPr>
            <a:noAutofit/>
          </a:bodyPr>
          <a:lstStyle/>
          <a:p>
            <a:r>
              <a:rPr lang="pt-BR" b="1" dirty="0" smtClean="0">
                <a:solidFill>
                  <a:schemeClr val="tx1"/>
                </a:solidFill>
                <a:latin typeface="Calibri" panose="020F0502020204030204" pitchFamily="34" charset="0"/>
                <a:cs typeface="Calibri" panose="020F0502020204030204" pitchFamily="34" charset="0"/>
              </a:rPr>
              <a:t>MAC USP Library</a:t>
            </a:r>
          </a:p>
          <a:p>
            <a:endParaRPr lang="pt-BR" b="1" dirty="0" smtClean="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pt-BR" b="1" dirty="0" err="1" smtClean="0">
                <a:solidFill>
                  <a:schemeClr val="tx1"/>
                </a:solidFill>
                <a:latin typeface="Calibri" panose="020F0502020204030204" pitchFamily="34" charset="0"/>
                <a:cs typeface="Calibri" panose="020F0502020204030204" pitchFamily="34" charset="0"/>
              </a:rPr>
              <a:t>Artist</a:t>
            </a:r>
            <a:r>
              <a:rPr lang="pt-BR" b="1" dirty="0" smtClean="0">
                <a:solidFill>
                  <a:schemeClr val="tx1"/>
                </a:solidFill>
                <a:latin typeface="Calibri" panose="020F0502020204030204" pitchFamily="34" charset="0"/>
                <a:cs typeface="Calibri" panose="020F0502020204030204" pitchFamily="34" charset="0"/>
              </a:rPr>
              <a:t> Library:  </a:t>
            </a:r>
            <a:r>
              <a:rPr lang="pt-BR" b="1" dirty="0">
                <a:solidFill>
                  <a:schemeClr val="tx1"/>
                </a:solidFill>
                <a:latin typeface="Calibri" panose="020F0502020204030204" pitchFamily="34" charset="0"/>
                <a:cs typeface="Calibri" panose="020F0502020204030204" pitchFamily="34" charset="0"/>
              </a:rPr>
              <a:t>Rossi </a:t>
            </a:r>
            <a:r>
              <a:rPr lang="pt-BR" b="1" dirty="0" err="1">
                <a:solidFill>
                  <a:schemeClr val="tx1"/>
                </a:solidFill>
                <a:latin typeface="Calibri" panose="020F0502020204030204" pitchFamily="34" charset="0"/>
                <a:cs typeface="Calibri" panose="020F0502020204030204" pitchFamily="34" charset="0"/>
              </a:rPr>
              <a:t>Osir</a:t>
            </a:r>
            <a:r>
              <a:rPr lang="pt-BR" b="1" dirty="0">
                <a:solidFill>
                  <a:schemeClr val="tx1"/>
                </a:solidFill>
                <a:latin typeface="Calibri" panose="020F0502020204030204" pitchFamily="34" charset="0"/>
                <a:cs typeface="Calibri" panose="020F0502020204030204" pitchFamily="34" charset="0"/>
              </a:rPr>
              <a:t>, Mario </a:t>
            </a:r>
            <a:r>
              <a:rPr lang="pt-BR" b="1" dirty="0" err="1">
                <a:solidFill>
                  <a:schemeClr val="tx1"/>
                </a:solidFill>
                <a:latin typeface="Calibri" panose="020F0502020204030204" pitchFamily="34" charset="0"/>
                <a:cs typeface="Calibri" panose="020F0502020204030204" pitchFamily="34" charset="0"/>
              </a:rPr>
              <a:t>Zanini</a:t>
            </a:r>
            <a:r>
              <a:rPr lang="pt-BR" b="1" dirty="0">
                <a:solidFill>
                  <a:schemeClr val="tx1"/>
                </a:solidFill>
                <a:latin typeface="Calibri" panose="020F0502020204030204" pitchFamily="34" charset="0"/>
                <a:cs typeface="Calibri" panose="020F0502020204030204" pitchFamily="34" charset="0"/>
              </a:rPr>
              <a:t>, Yolanda </a:t>
            </a:r>
            <a:r>
              <a:rPr lang="pt-BR" b="1" dirty="0" err="1">
                <a:solidFill>
                  <a:schemeClr val="tx1"/>
                </a:solidFill>
                <a:latin typeface="Calibri" panose="020F0502020204030204" pitchFamily="34" charset="0"/>
                <a:cs typeface="Calibri" panose="020F0502020204030204" pitchFamily="34" charset="0"/>
              </a:rPr>
              <a:t>Mohaly</a:t>
            </a:r>
            <a:r>
              <a:rPr lang="pt-BR" b="1" dirty="0">
                <a:solidFill>
                  <a:schemeClr val="tx1"/>
                </a:solidFill>
                <a:latin typeface="Calibri" panose="020F0502020204030204" pitchFamily="34" charset="0"/>
                <a:cs typeface="Calibri" panose="020F0502020204030204" pitchFamily="34" charset="0"/>
              </a:rPr>
              <a:t>, </a:t>
            </a:r>
            <a:r>
              <a:rPr lang="pt-BR" b="1" dirty="0" err="1">
                <a:solidFill>
                  <a:schemeClr val="tx1"/>
                </a:solidFill>
                <a:latin typeface="Calibri" panose="020F0502020204030204" pitchFamily="34" charset="0"/>
                <a:cs typeface="Calibri" panose="020F0502020204030204" pitchFamily="34" charset="0"/>
              </a:rPr>
              <a:t>Pola</a:t>
            </a:r>
            <a:r>
              <a:rPr lang="pt-BR" b="1" dirty="0">
                <a:solidFill>
                  <a:schemeClr val="tx1"/>
                </a:solidFill>
                <a:latin typeface="Calibri" panose="020F0502020204030204" pitchFamily="34" charset="0"/>
                <a:cs typeface="Calibri" panose="020F0502020204030204" pitchFamily="34" charset="0"/>
              </a:rPr>
              <a:t> </a:t>
            </a:r>
            <a:r>
              <a:rPr lang="pt-BR" b="1" dirty="0" smtClean="0">
                <a:solidFill>
                  <a:schemeClr val="tx1"/>
                </a:solidFill>
                <a:latin typeface="Calibri" panose="020F0502020204030204" pitchFamily="34" charset="0"/>
                <a:cs typeface="Calibri" panose="020F0502020204030204" pitchFamily="34" charset="0"/>
              </a:rPr>
              <a:t>Resende</a:t>
            </a:r>
          </a:p>
          <a:p>
            <a:pPr marL="457200" indent="-457200" algn="just">
              <a:buFont typeface="Wingdings" panose="05000000000000000000" pitchFamily="2" charset="2"/>
              <a:buChar char="§"/>
            </a:pPr>
            <a:endParaRPr lang="pt-BR" b="1" dirty="0" smtClean="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pt-BR" b="1" dirty="0" err="1" smtClean="0">
                <a:solidFill>
                  <a:schemeClr val="tx1"/>
                </a:solidFill>
                <a:latin typeface="Calibri" panose="020F0502020204030204" pitchFamily="34" charset="0"/>
                <a:cs typeface="Calibri" panose="020F0502020204030204" pitchFamily="34" charset="0"/>
              </a:rPr>
              <a:t>Artist</a:t>
            </a:r>
            <a:r>
              <a:rPr lang="pt-BR" b="1" dirty="0" smtClean="0">
                <a:solidFill>
                  <a:schemeClr val="tx1"/>
                </a:solidFill>
                <a:latin typeface="Calibri" panose="020F0502020204030204" pitchFamily="34" charset="0"/>
                <a:cs typeface="Calibri" panose="020F0502020204030204" pitchFamily="34" charset="0"/>
              </a:rPr>
              <a:t> books </a:t>
            </a:r>
            <a:r>
              <a:rPr lang="pt-BR" b="1" dirty="0" err="1" smtClean="0">
                <a:solidFill>
                  <a:schemeClr val="tx1"/>
                </a:solidFill>
                <a:latin typeface="Calibri" panose="020F0502020204030204" pitchFamily="34" charset="0"/>
                <a:cs typeface="Calibri" panose="020F0502020204030204" pitchFamily="34" charset="0"/>
              </a:rPr>
              <a:t>Collection</a:t>
            </a:r>
            <a:endParaRPr lang="pt-BR" b="1" dirty="0" smtClean="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endParaRPr lang="pt-BR" b="1" dirty="0" smtClean="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pt-BR" b="1" dirty="0" smtClean="0">
                <a:solidFill>
                  <a:schemeClr val="tx1"/>
                </a:solidFill>
                <a:latin typeface="Calibri" panose="020F0502020204030204" pitchFamily="34" charset="0"/>
                <a:cs typeface="Calibri" panose="020F0502020204030204" pitchFamily="34" charset="0"/>
              </a:rPr>
              <a:t>Walter </a:t>
            </a:r>
            <a:r>
              <a:rPr lang="pt-BR" b="1" dirty="0" err="1" smtClean="0">
                <a:solidFill>
                  <a:schemeClr val="tx1"/>
                </a:solidFill>
                <a:latin typeface="Calibri" panose="020F0502020204030204" pitchFamily="34" charset="0"/>
                <a:cs typeface="Calibri" panose="020F0502020204030204" pitchFamily="34" charset="0"/>
              </a:rPr>
              <a:t>Zanini</a:t>
            </a:r>
            <a:r>
              <a:rPr lang="pt-BR" b="1" dirty="0" smtClean="0">
                <a:solidFill>
                  <a:schemeClr val="tx1"/>
                </a:solidFill>
                <a:latin typeface="Calibri" panose="020F0502020204030204" pitchFamily="34" charset="0"/>
                <a:cs typeface="Calibri" panose="020F0502020204030204" pitchFamily="34" charset="0"/>
              </a:rPr>
              <a:t> Library </a:t>
            </a:r>
            <a:r>
              <a:rPr lang="pt-BR" b="1" dirty="0" err="1" smtClean="0">
                <a:solidFill>
                  <a:schemeClr val="tx1"/>
                </a:solidFill>
                <a:latin typeface="Calibri" panose="020F0502020204030204" pitchFamily="34" charset="0"/>
                <a:cs typeface="Calibri" panose="020F0502020204030204" pitchFamily="34" charset="0"/>
              </a:rPr>
              <a:t>and</a:t>
            </a:r>
            <a:r>
              <a:rPr lang="pt-BR" b="1" dirty="0" smtClean="0">
                <a:solidFill>
                  <a:schemeClr val="tx1"/>
                </a:solidFill>
                <a:latin typeface="Calibri" panose="020F0502020204030204" pitchFamily="34" charset="0"/>
                <a:cs typeface="Calibri" panose="020F0502020204030204" pitchFamily="34" charset="0"/>
              </a:rPr>
              <a:t> </a:t>
            </a:r>
            <a:r>
              <a:rPr lang="pt-BR" b="1" dirty="0" err="1" smtClean="0">
                <a:solidFill>
                  <a:schemeClr val="tx1"/>
                </a:solidFill>
                <a:latin typeface="Calibri" panose="020F0502020204030204" pitchFamily="34" charset="0"/>
                <a:cs typeface="Calibri" panose="020F0502020204030204" pitchFamily="34" charset="0"/>
              </a:rPr>
              <a:t>Archive</a:t>
            </a:r>
            <a:endParaRPr lang="pt-BR" b="1" dirty="0" smtClean="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endParaRPr lang="pt-BR"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85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692696"/>
            <a:ext cx="7272808" cy="5832648"/>
          </a:xfrm>
        </p:spPr>
        <p:txBody>
          <a:bodyPr>
            <a:noAutofit/>
          </a:bodyPr>
          <a:lstStyle/>
          <a:p>
            <a:pPr marL="457200" indent="-457200" algn="l">
              <a:lnSpc>
                <a:spcPct val="150000"/>
              </a:lnSpc>
              <a:buFont typeface="Wingdings" panose="05000000000000000000" pitchFamily="2" charset="2"/>
              <a:buChar char="§"/>
            </a:pPr>
            <a:r>
              <a:rPr lang="en-US" sz="2800" b="1" dirty="0">
                <a:solidFill>
                  <a:schemeClr val="tx1"/>
                </a:solidFill>
              </a:rPr>
              <a:t>It is never too much to </a:t>
            </a:r>
            <a:r>
              <a:rPr lang="en-US" sz="2800" b="1" dirty="0" smtClean="0">
                <a:solidFill>
                  <a:schemeClr val="tx1"/>
                </a:solidFill>
              </a:rPr>
              <a:t>remind </a:t>
            </a:r>
            <a:r>
              <a:rPr lang="en-US" sz="2800" b="1" dirty="0">
                <a:solidFill>
                  <a:schemeClr val="tx1"/>
                </a:solidFill>
              </a:rPr>
              <a:t>that cataloging / documenting a collection (be it artistic, bibliographic or archival) is not a </a:t>
            </a:r>
            <a:r>
              <a:rPr lang="en-US" sz="2800" b="1" dirty="0" smtClean="0">
                <a:solidFill>
                  <a:schemeClr val="tx1"/>
                </a:solidFill>
              </a:rPr>
              <a:t> </a:t>
            </a:r>
            <a:r>
              <a:rPr lang="en-US" sz="2800" b="1" dirty="0">
                <a:solidFill>
                  <a:schemeClr val="tx1"/>
                </a:solidFill>
              </a:rPr>
              <a:t>technical activity. Only through the collaboration of professionals from different specialties is it possible to meet the complexity of documents and the demands of contemporary research.</a:t>
            </a:r>
            <a:endParaRPr lang="pt-BR" sz="2800" b="1" dirty="0">
              <a:solidFill>
                <a:schemeClr val="tx1"/>
              </a:solidFill>
            </a:endParaRPr>
          </a:p>
        </p:txBody>
      </p:sp>
    </p:spTree>
    <p:extLst>
      <p:ext uri="{BB962C8B-B14F-4D97-AF65-F5344CB8AC3E}">
        <p14:creationId xmlns:p14="http://schemas.microsoft.com/office/powerpoint/2010/main" val="826548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692696"/>
            <a:ext cx="7272808" cy="5832648"/>
          </a:xfrm>
        </p:spPr>
        <p:txBody>
          <a:bodyPr>
            <a:noAutofit/>
          </a:bodyPr>
          <a:lstStyle/>
          <a:p>
            <a:pPr algn="just"/>
            <a:r>
              <a:rPr lang="pt-BR" b="1" dirty="0" smtClean="0">
                <a:solidFill>
                  <a:schemeClr val="tx1"/>
                </a:solidFill>
              </a:rPr>
              <a:t>     </a:t>
            </a:r>
          </a:p>
          <a:p>
            <a:pPr marL="457200" indent="-457200" algn="l">
              <a:lnSpc>
                <a:spcPct val="150000"/>
              </a:lnSpc>
              <a:buFont typeface="Wingdings" panose="05000000000000000000" pitchFamily="2" charset="2"/>
              <a:buChar char="§"/>
            </a:pPr>
            <a:endParaRPr lang="pt-BR" b="1"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1162050"/>
            <a:ext cx="6807200" cy="4533900"/>
          </a:xfrm>
          <a:prstGeom prst="rect">
            <a:avLst/>
          </a:prstGeom>
        </p:spPr>
      </p:pic>
    </p:spTree>
    <p:extLst>
      <p:ext uri="{BB962C8B-B14F-4D97-AF65-F5344CB8AC3E}">
        <p14:creationId xmlns:p14="http://schemas.microsoft.com/office/powerpoint/2010/main" val="2809493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8"/>
            <a:ext cx="7772400" cy="5472607"/>
          </a:xfrm>
        </p:spPr>
        <p:txBody>
          <a:bodyPr>
            <a:normAutofit/>
          </a:bodyPr>
          <a:lstStyle/>
          <a:p>
            <a:r>
              <a:rPr lang="pt-BR" sz="2400" dirty="0" smtClean="0"/>
              <a:t/>
            </a:r>
            <a:br>
              <a:rPr lang="pt-BR" sz="2400" dirty="0" smtClean="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r>
              <a:rPr lang="pt-BR" sz="2400" dirty="0" smtClean="0"/>
              <a:t/>
            </a:r>
            <a:br>
              <a:rPr lang="pt-BR" sz="2400" dirty="0" smtClean="0"/>
            </a:br>
            <a:r>
              <a:rPr lang="pt-BR" sz="2400" dirty="0"/>
              <a:t/>
            </a:r>
            <a:br>
              <a:rPr lang="pt-BR" sz="2400" dirty="0"/>
            </a:br>
            <a:endParaRPr lang="pt-BR" sz="2400" dirty="0"/>
          </a:p>
        </p:txBody>
      </p:sp>
      <p:sp>
        <p:nvSpPr>
          <p:cNvPr id="3" name="Subtítulo 2"/>
          <p:cNvSpPr>
            <a:spLocks noGrp="1"/>
          </p:cNvSpPr>
          <p:nvPr>
            <p:ph type="subTitle" idx="1"/>
          </p:nvPr>
        </p:nvSpPr>
        <p:spPr>
          <a:xfrm>
            <a:off x="971600" y="116632"/>
            <a:ext cx="7272808" cy="5832648"/>
          </a:xfrm>
        </p:spPr>
        <p:txBody>
          <a:bodyPr>
            <a:noAutofit/>
          </a:bodyPr>
          <a:lstStyle/>
          <a:p>
            <a:r>
              <a:rPr lang="pt-BR" b="1" dirty="0" smtClean="0">
                <a:solidFill>
                  <a:schemeClr val="tx1"/>
                </a:solidFill>
                <a:latin typeface="Calibri" panose="020F0502020204030204" pitchFamily="34" charset="0"/>
                <a:cs typeface="Calibri" panose="020F0502020204030204" pitchFamily="34" charset="0"/>
              </a:rPr>
              <a:t>MAC </a:t>
            </a:r>
            <a:r>
              <a:rPr lang="pt-BR" b="1" dirty="0" smtClean="0">
                <a:solidFill>
                  <a:schemeClr val="tx1"/>
                </a:solidFill>
                <a:latin typeface="Calibri" panose="020F0502020204030204" pitchFamily="34" charset="0"/>
                <a:cs typeface="Calibri" panose="020F0502020204030204" pitchFamily="34" charset="0"/>
              </a:rPr>
              <a:t>USP </a:t>
            </a:r>
          </a:p>
          <a:p>
            <a:r>
              <a:rPr lang="en-US" b="1" dirty="0">
                <a:solidFill>
                  <a:schemeClr val="tx1"/>
                </a:solidFill>
                <a:latin typeface="Calibri" panose="020F0502020204030204" pitchFamily="34" charset="0"/>
                <a:cs typeface="Calibri" panose="020F0502020204030204" pitchFamily="34" charset="0"/>
              </a:rPr>
              <a:t>Bibliographic collection: Books, periodicals, posters, exhibition catalogs, reference catalogs of national and international art.</a:t>
            </a:r>
          </a:p>
          <a:p>
            <a:r>
              <a:rPr lang="en-US" b="1" dirty="0">
                <a:solidFill>
                  <a:schemeClr val="tx1"/>
                </a:solidFill>
                <a:latin typeface="Calibri" panose="020F0502020204030204" pitchFamily="34" charset="0"/>
                <a:cs typeface="Calibri" panose="020F0502020204030204" pitchFamily="34" charset="0"/>
              </a:rPr>
              <a:t>Individual Catalogs of Collection Artists</a:t>
            </a:r>
          </a:p>
          <a:p>
            <a:r>
              <a:rPr lang="en-US" b="1" dirty="0" smtClean="0">
                <a:solidFill>
                  <a:schemeClr val="tx1"/>
                </a:solidFill>
                <a:latin typeface="Calibri" panose="020F0502020204030204" pitchFamily="34" charset="0"/>
                <a:cs typeface="Calibri" panose="020F0502020204030204" pitchFamily="34" charset="0"/>
              </a:rPr>
              <a:t>External </a:t>
            </a:r>
            <a:r>
              <a:rPr lang="en-US" b="1" dirty="0">
                <a:solidFill>
                  <a:schemeClr val="tx1"/>
                </a:solidFill>
                <a:latin typeface="Calibri" panose="020F0502020204030204" pitchFamily="34" charset="0"/>
                <a:cs typeface="Calibri" panose="020F0502020204030204" pitchFamily="34" charset="0"/>
              </a:rPr>
              <a:t>Artist Catalogs</a:t>
            </a:r>
          </a:p>
          <a:p>
            <a:r>
              <a:rPr lang="en-US" b="1" dirty="0" smtClean="0">
                <a:solidFill>
                  <a:schemeClr val="tx1"/>
                </a:solidFill>
                <a:latin typeface="Calibri" panose="020F0502020204030204" pitchFamily="34" charset="0"/>
                <a:cs typeface="Calibri" panose="020F0502020204030204" pitchFamily="34" charset="0"/>
              </a:rPr>
              <a:t>Newspaper Collection</a:t>
            </a:r>
            <a:endParaRPr lang="pt-BR" b="1"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169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2894" y="260648"/>
            <a:ext cx="5486400" cy="566738"/>
          </a:xfrm>
        </p:spPr>
        <p:txBody>
          <a:bodyPr>
            <a:normAutofit/>
          </a:bodyPr>
          <a:lstStyle/>
          <a:p>
            <a:pPr marL="457200" indent="-457200">
              <a:buFont typeface="Wingdings" panose="05000000000000000000" pitchFamily="2" charset="2"/>
              <a:buChar char="§"/>
            </a:pPr>
            <a:r>
              <a:rPr lang="pt-BR" sz="2800" cap="all" dirty="0" err="1" smtClean="0"/>
              <a:t>bibliogrAphic</a:t>
            </a:r>
            <a:r>
              <a:rPr lang="pt-BR" sz="2800" cap="all" dirty="0" smtClean="0"/>
              <a:t> </a:t>
            </a:r>
            <a:r>
              <a:rPr lang="pt-BR" sz="2800" cap="all" dirty="0" err="1" smtClean="0"/>
              <a:t>heritage</a:t>
            </a:r>
            <a:endParaRPr lang="pt-BR" sz="2800" cap="all" dirty="0"/>
          </a:p>
        </p:txBody>
      </p:sp>
      <p:sp>
        <p:nvSpPr>
          <p:cNvPr id="4" name="Espaço Reservado para Texto 3"/>
          <p:cNvSpPr>
            <a:spLocks noGrp="1"/>
          </p:cNvSpPr>
          <p:nvPr>
            <p:ph type="body" sz="half" idx="2"/>
          </p:nvPr>
        </p:nvSpPr>
        <p:spPr/>
        <p:txBody>
          <a:bodyPr>
            <a:noAutofit/>
          </a:bodyPr>
          <a:lstStyle/>
          <a:p>
            <a:pPr algn="just"/>
            <a:r>
              <a:rPr lang="pt-BR" sz="2400" cap="small" dirty="0"/>
              <a:t>WELLS</a:t>
            </a:r>
            <a:r>
              <a:rPr lang="pt-BR" sz="2400" dirty="0"/>
              <a:t>, H.G. </a:t>
            </a:r>
            <a:r>
              <a:rPr lang="pt-BR" sz="2400" i="1" dirty="0"/>
              <a:t>Pequena história do mundo</a:t>
            </a:r>
            <a:r>
              <a:rPr lang="pt-BR" sz="2400" dirty="0"/>
              <a:t>. Rio de Janeiro: José Olympio, 1937</a:t>
            </a:r>
            <a:r>
              <a:rPr lang="pt-BR" sz="2400" dirty="0" smtClean="0"/>
              <a:t>.</a:t>
            </a:r>
            <a:endParaRPr lang="pt-BR" sz="2400" dirty="0"/>
          </a:p>
        </p:txBody>
      </p:sp>
      <p:pic>
        <p:nvPicPr>
          <p:cNvPr id="5" name="image133.jpg"/>
          <p:cNvPicPr>
            <a:picLocks noGrp="1"/>
          </p:cNvPicPr>
          <p:nvPr>
            <p:ph type="pic" idx="1"/>
          </p:nvPr>
        </p:nvPicPr>
        <p:blipFill>
          <a:blip r:embed="rId2"/>
          <a:srcRect t="13" b="13"/>
          <a:stretch>
            <a:fillRect/>
          </a:stretch>
        </p:blipFill>
        <p:spPr>
          <a:xfrm>
            <a:off x="1832894" y="908720"/>
            <a:ext cx="5486400" cy="4114800"/>
          </a:xfrm>
          <a:prstGeom prst="rect">
            <a:avLst/>
          </a:prstGeom>
          <a:ln/>
        </p:spPr>
      </p:pic>
    </p:spTree>
    <p:extLst>
      <p:ext uri="{BB962C8B-B14F-4D97-AF65-F5344CB8AC3E}">
        <p14:creationId xmlns:p14="http://schemas.microsoft.com/office/powerpoint/2010/main" val="237398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300" y="332656"/>
            <a:ext cx="4717399" cy="5760640"/>
          </a:xfrm>
          <a:prstGeom prst="rect">
            <a:avLst/>
          </a:prstGeom>
          <a:ln w="3175" cmpd="sng">
            <a:solidFill>
              <a:schemeClr val="tx1"/>
            </a:solidFill>
          </a:ln>
        </p:spPr>
      </p:pic>
    </p:spTree>
    <p:extLst>
      <p:ext uri="{BB962C8B-B14F-4D97-AF65-F5344CB8AC3E}">
        <p14:creationId xmlns:p14="http://schemas.microsoft.com/office/powerpoint/2010/main" val="161062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p:txBody>
          <a:bodyPr>
            <a:noAutofit/>
          </a:bodyPr>
          <a:lstStyle/>
          <a:p>
            <a:pPr algn="just"/>
            <a:r>
              <a:rPr lang="pt-BR" sz="2400" cap="small" dirty="0"/>
              <a:t>LHOTE</a:t>
            </a:r>
            <a:r>
              <a:rPr lang="pt-BR" sz="2400" dirty="0"/>
              <a:t>, </a:t>
            </a:r>
            <a:r>
              <a:rPr lang="pt-BR" sz="2400" dirty="0" err="1"/>
              <a:t>Andre</a:t>
            </a:r>
            <a:r>
              <a:rPr lang="pt-BR" sz="2400" dirty="0"/>
              <a:t>. </a:t>
            </a:r>
            <a:r>
              <a:rPr lang="pt-BR" sz="2400" i="1" dirty="0"/>
              <a:t>Tratado </a:t>
            </a:r>
            <a:r>
              <a:rPr lang="pt-BR" sz="2400" i="1" dirty="0" err="1"/>
              <a:t>del</a:t>
            </a:r>
            <a:r>
              <a:rPr lang="pt-BR" sz="2400" i="1" dirty="0"/>
              <a:t> </a:t>
            </a:r>
            <a:r>
              <a:rPr lang="pt-BR" sz="2400" i="1" dirty="0" err="1"/>
              <a:t>Paisaje</a:t>
            </a:r>
            <a:r>
              <a:rPr lang="pt-BR" sz="2400" dirty="0"/>
              <a:t>. Buenos Aires: Poseidon, 1943. </a:t>
            </a:r>
          </a:p>
        </p:txBody>
      </p:sp>
      <p:pic>
        <p:nvPicPr>
          <p:cNvPr id="7" name="image97.jpg"/>
          <p:cNvPicPr/>
          <p:nvPr/>
        </p:nvPicPr>
        <p:blipFill>
          <a:blip r:embed="rId2"/>
          <a:srcRect/>
          <a:stretch>
            <a:fillRect/>
          </a:stretch>
        </p:blipFill>
        <p:spPr>
          <a:xfrm>
            <a:off x="2135192" y="764704"/>
            <a:ext cx="5143496" cy="4176464"/>
          </a:xfrm>
          <a:prstGeom prst="rect">
            <a:avLst/>
          </a:prstGeom>
          <a:ln/>
        </p:spPr>
      </p:pic>
    </p:spTree>
    <p:extLst>
      <p:ext uri="{BB962C8B-B14F-4D97-AF65-F5344CB8AC3E}">
        <p14:creationId xmlns:p14="http://schemas.microsoft.com/office/powerpoint/2010/main" val="774016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2894" y="260648"/>
            <a:ext cx="5486400" cy="566738"/>
          </a:xfrm>
        </p:spPr>
        <p:txBody>
          <a:bodyPr>
            <a:normAutofit/>
          </a:bodyPr>
          <a:lstStyle/>
          <a:p>
            <a:pPr marL="457200" indent="-457200">
              <a:buFont typeface="Wingdings" panose="05000000000000000000" pitchFamily="2" charset="2"/>
              <a:buChar char="§"/>
            </a:pPr>
            <a:r>
              <a:rPr lang="pt-BR" sz="2800" cap="all" dirty="0" smtClean="0"/>
              <a:t>editor de </a:t>
            </a:r>
            <a:r>
              <a:rPr lang="pt-BR" sz="2800" cap="all" dirty="0" err="1" smtClean="0"/>
              <a:t>sikkel</a:t>
            </a:r>
            <a:r>
              <a:rPr lang="pt-BR" sz="2800" cap="all" dirty="0" smtClean="0"/>
              <a:t> 1950</a:t>
            </a:r>
            <a:endParaRPr lang="pt-BR" sz="2800" cap="all" dirty="0"/>
          </a:p>
        </p:txBody>
      </p:sp>
      <p:pic>
        <p:nvPicPr>
          <p:cNvPr id="4" name="image95.png"/>
          <p:cNvPicPr/>
          <p:nvPr/>
        </p:nvPicPr>
        <p:blipFill>
          <a:blip r:embed="rId2"/>
          <a:srcRect/>
          <a:stretch>
            <a:fillRect/>
          </a:stretch>
        </p:blipFill>
        <p:spPr>
          <a:xfrm>
            <a:off x="2267744" y="980728"/>
            <a:ext cx="4824536" cy="5544616"/>
          </a:xfrm>
          <a:prstGeom prst="rect">
            <a:avLst/>
          </a:prstGeom>
          <a:ln/>
        </p:spPr>
      </p:pic>
    </p:spTree>
    <p:extLst>
      <p:ext uri="{BB962C8B-B14F-4D97-AF65-F5344CB8AC3E}">
        <p14:creationId xmlns:p14="http://schemas.microsoft.com/office/powerpoint/2010/main" val="4088901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 r="8"/>
          <a:stretch>
            <a:fillRect/>
          </a:stretch>
        </p:blipFill>
        <p:spPr>
          <a:xfrm>
            <a:off x="347535" y="260648"/>
            <a:ext cx="8448868" cy="6336704"/>
          </a:xfrm>
          <a:prstGeom prst="rect">
            <a:avLst/>
          </a:prstGeom>
        </p:spPr>
      </p:pic>
    </p:spTree>
    <p:extLst>
      <p:ext uri="{BB962C8B-B14F-4D97-AF65-F5344CB8AC3E}">
        <p14:creationId xmlns:p14="http://schemas.microsoft.com/office/powerpoint/2010/main" val="2544630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4933</TotalTime>
  <Words>760</Words>
  <Application>Microsoft Office PowerPoint</Application>
  <PresentationFormat>Apresentação na tela (4:3)</PresentationFormat>
  <Paragraphs>89</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         </vt:lpstr>
      <vt:lpstr>         </vt:lpstr>
      <vt:lpstr>         </vt:lpstr>
      <vt:lpstr>         </vt:lpstr>
      <vt:lpstr>bibliogrAphic heritage</vt:lpstr>
      <vt:lpstr>Apresentação do PowerPoint</vt:lpstr>
      <vt:lpstr>Apresentação do PowerPoint</vt:lpstr>
      <vt:lpstr>editor de sikkel 1950</vt:lpstr>
      <vt:lpstr>Apresentação do PowerPoint</vt:lpstr>
      <vt:lpstr>Apresentação do PowerPoint</vt:lpstr>
      <vt:lpstr>Apresentação do PowerPoint</vt:lpstr>
      <vt:lpstr>         </vt:lpstr>
      <vt:lpstr>         </vt:lpstr>
      <vt:lpstr>         L</vt:lpstr>
      <vt:lpstr>         </vt:lpstr>
      <vt:lpstr>Artist’books</vt:lpstr>
      <vt:lpstr>         </vt:lpstr>
      <vt:lpstr>         </vt:lpstr>
      <vt:lpstr>BIBLIOTECA WALTER ZANINI</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colecionismo como metodo de conhecimento do objeto artistico</dc:title>
  <dc:creator>Lauci</dc:creator>
  <cp:lastModifiedBy>Lauci</cp:lastModifiedBy>
  <cp:revision>269</cp:revision>
  <cp:lastPrinted>2018-11-23T13:57:56Z</cp:lastPrinted>
  <dcterms:created xsi:type="dcterms:W3CDTF">2015-04-09T19:46:23Z</dcterms:created>
  <dcterms:modified xsi:type="dcterms:W3CDTF">2019-10-30T22:39:29Z</dcterms:modified>
</cp:coreProperties>
</file>