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61" r:id="rId3"/>
    <p:sldId id="293" r:id="rId4"/>
    <p:sldId id="262" r:id="rId5"/>
    <p:sldId id="287" r:id="rId6"/>
    <p:sldId id="295" r:id="rId7"/>
    <p:sldId id="265" r:id="rId8"/>
    <p:sldId id="266" r:id="rId9"/>
    <p:sldId id="267" r:id="rId10"/>
    <p:sldId id="270" r:id="rId11"/>
    <p:sldId id="289" r:id="rId12"/>
    <p:sldId id="271" r:id="rId13"/>
    <p:sldId id="272" r:id="rId14"/>
    <p:sldId id="276" r:id="rId15"/>
    <p:sldId id="290" r:id="rId16"/>
    <p:sldId id="291" r:id="rId17"/>
    <p:sldId id="273" r:id="rId18"/>
    <p:sldId id="275" r:id="rId19"/>
    <p:sldId id="277" r:id="rId20"/>
    <p:sldId id="299" r:id="rId21"/>
    <p:sldId id="300" r:id="rId22"/>
    <p:sldId id="301" r:id="rId23"/>
    <p:sldId id="302" r:id="rId24"/>
    <p:sldId id="303" r:id="rId25"/>
  </p:sldIdLst>
  <p:sldSz cx="9144000" cy="6858000" type="screen4x3"/>
  <p:notesSz cx="6883400" cy="9906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E00"/>
    <a:srgbClr val="CC33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autoAdjust="0"/>
    <p:restoredTop sz="94778" autoAdjust="0"/>
  </p:normalViewPr>
  <p:slideViewPr>
    <p:cSldViewPr>
      <p:cViewPr>
        <p:scale>
          <a:sx n="70" d="100"/>
          <a:sy n="70" d="100"/>
        </p:scale>
        <p:origin x="-2904" y="-9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829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9" tIns="47969" rIns="95939" bIns="47969" numCol="1" anchor="t" anchorCtr="0" compatLnSpc="1">
            <a:prstTxWarp prst="textNoShape">
              <a:avLst/>
            </a:prstTxWarp>
          </a:bodyPr>
          <a:lstStyle>
            <a:lvl1pPr defTabSz="958850">
              <a:defRPr sz="1300"/>
            </a:lvl1pPr>
          </a:lstStyle>
          <a:p>
            <a:pPr>
              <a:defRPr/>
            </a:pPr>
            <a:endParaRPr lang="pt-BR" altLang="pt-BR"/>
          </a:p>
        </p:txBody>
      </p:sp>
      <p:sp>
        <p:nvSpPr>
          <p:cNvPr id="43011" name="Rectangle 3"/>
          <p:cNvSpPr>
            <a:spLocks noGrp="1" noChangeArrowheads="1"/>
          </p:cNvSpPr>
          <p:nvPr>
            <p:ph type="dt" sz="quarter" idx="1"/>
          </p:nvPr>
        </p:nvSpPr>
        <p:spPr bwMode="auto">
          <a:xfrm>
            <a:off x="3898900" y="0"/>
            <a:ext cx="29829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9" tIns="47969" rIns="95939" bIns="47969" numCol="1" anchor="t" anchorCtr="0" compatLnSpc="1">
            <a:prstTxWarp prst="textNoShape">
              <a:avLst/>
            </a:prstTxWarp>
          </a:bodyPr>
          <a:lstStyle>
            <a:lvl1pPr algn="r" defTabSz="958850">
              <a:defRPr sz="1300"/>
            </a:lvl1pPr>
          </a:lstStyle>
          <a:p>
            <a:pPr>
              <a:defRPr/>
            </a:pPr>
            <a:endParaRPr lang="pt-BR" altLang="pt-BR"/>
          </a:p>
        </p:txBody>
      </p:sp>
      <p:sp>
        <p:nvSpPr>
          <p:cNvPr id="43012" name="Rectangle 4"/>
          <p:cNvSpPr>
            <a:spLocks noGrp="1" noChangeArrowheads="1"/>
          </p:cNvSpPr>
          <p:nvPr>
            <p:ph type="ftr" sz="quarter" idx="2"/>
          </p:nvPr>
        </p:nvSpPr>
        <p:spPr bwMode="auto">
          <a:xfrm>
            <a:off x="0" y="9409113"/>
            <a:ext cx="29829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9" tIns="47969" rIns="95939" bIns="47969" numCol="1" anchor="b" anchorCtr="0" compatLnSpc="1">
            <a:prstTxWarp prst="textNoShape">
              <a:avLst/>
            </a:prstTxWarp>
          </a:bodyPr>
          <a:lstStyle>
            <a:lvl1pPr defTabSz="958850">
              <a:defRPr sz="1300"/>
            </a:lvl1pPr>
          </a:lstStyle>
          <a:p>
            <a:pPr>
              <a:defRPr/>
            </a:pPr>
            <a:endParaRPr lang="pt-BR" altLang="pt-BR"/>
          </a:p>
        </p:txBody>
      </p:sp>
      <p:sp>
        <p:nvSpPr>
          <p:cNvPr id="43013" name="Rectangle 5"/>
          <p:cNvSpPr>
            <a:spLocks noGrp="1" noChangeArrowheads="1"/>
          </p:cNvSpPr>
          <p:nvPr>
            <p:ph type="sldNum" sz="quarter" idx="3"/>
          </p:nvPr>
        </p:nvSpPr>
        <p:spPr bwMode="auto">
          <a:xfrm>
            <a:off x="3898900" y="9409113"/>
            <a:ext cx="29829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9" tIns="47969" rIns="95939" bIns="47969" numCol="1" anchor="b" anchorCtr="0" compatLnSpc="1">
            <a:prstTxWarp prst="textNoShape">
              <a:avLst/>
            </a:prstTxWarp>
          </a:bodyPr>
          <a:lstStyle>
            <a:lvl1pPr algn="r" defTabSz="958850">
              <a:defRPr sz="1300"/>
            </a:lvl1pPr>
          </a:lstStyle>
          <a:p>
            <a:pPr>
              <a:defRPr/>
            </a:pPr>
            <a:fld id="{8563B50C-D8CA-49ED-BCF5-996D504CE6C7}" type="slidenum">
              <a:rPr lang="pt-BR" altLang="pt-BR"/>
              <a:pPr>
                <a:defRPr/>
              </a:pPr>
              <a:t>‹nº›</a:t>
            </a:fld>
            <a:endParaRPr lang="pt-BR" altLang="pt-BR"/>
          </a:p>
        </p:txBody>
      </p:sp>
    </p:spTree>
    <p:extLst>
      <p:ext uri="{BB962C8B-B14F-4D97-AF65-F5344CB8AC3E}">
        <p14:creationId xmlns:p14="http://schemas.microsoft.com/office/powerpoint/2010/main" val="2411537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pPr>
              <a:defRPr/>
            </a:pPr>
            <a:fld id="{E414AD1A-3301-424F-8ECC-237DA14C047A}" type="slidenum">
              <a:rPr lang="pt-BR" altLang="pt-BR"/>
              <a:pPr>
                <a:defRPr/>
              </a:pPr>
              <a:t>‹nº›</a:t>
            </a:fld>
            <a:endParaRPr lang="pt-BR" altLang="pt-BR"/>
          </a:p>
        </p:txBody>
      </p:sp>
    </p:spTree>
    <p:extLst>
      <p:ext uri="{BB962C8B-B14F-4D97-AF65-F5344CB8AC3E}">
        <p14:creationId xmlns:p14="http://schemas.microsoft.com/office/powerpoint/2010/main" val="240148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pPr>
              <a:defRPr/>
            </a:pPr>
            <a:fld id="{22B92200-A40B-4DF9-B6B1-F0B1FEC4E066}" type="slidenum">
              <a:rPr lang="pt-BR" altLang="pt-BR"/>
              <a:pPr>
                <a:defRPr/>
              </a:pPr>
              <a:t>‹nº›</a:t>
            </a:fld>
            <a:endParaRPr lang="pt-BR" altLang="pt-BR"/>
          </a:p>
        </p:txBody>
      </p:sp>
    </p:spTree>
    <p:extLst>
      <p:ext uri="{BB962C8B-B14F-4D97-AF65-F5344CB8AC3E}">
        <p14:creationId xmlns:p14="http://schemas.microsoft.com/office/powerpoint/2010/main" val="307237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pPr>
              <a:defRPr/>
            </a:pPr>
            <a:fld id="{DE0616D8-9C73-4263-9E69-C1CA26FBFB96}" type="slidenum">
              <a:rPr lang="pt-BR" altLang="pt-BR"/>
              <a:pPr>
                <a:defRPr/>
              </a:pPr>
              <a:t>‹nº›</a:t>
            </a:fld>
            <a:endParaRPr lang="pt-BR" altLang="pt-BR"/>
          </a:p>
        </p:txBody>
      </p:sp>
    </p:spTree>
    <p:extLst>
      <p:ext uri="{BB962C8B-B14F-4D97-AF65-F5344CB8AC3E}">
        <p14:creationId xmlns:p14="http://schemas.microsoft.com/office/powerpoint/2010/main" val="3177934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8"/>
            <a:ext cx="8229600" cy="58515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6"/>
          <p:cNvSpPr>
            <a:spLocks noGrp="1" noChangeArrowheads="1"/>
          </p:cNvSpPr>
          <p:nvPr>
            <p:ph type="sldNum" sz="quarter" idx="12"/>
          </p:nvPr>
        </p:nvSpPr>
        <p:spPr>
          <a:ln/>
        </p:spPr>
        <p:txBody>
          <a:bodyPr/>
          <a:lstStyle>
            <a:lvl1pPr>
              <a:defRPr/>
            </a:lvl1pPr>
          </a:lstStyle>
          <a:p>
            <a:pPr>
              <a:defRPr/>
            </a:pPr>
            <a:fld id="{AFD07D57-ECA2-4122-994B-E273ACD7411C}" type="slidenum">
              <a:rPr lang="pt-BR" altLang="pt-BR"/>
              <a:pPr>
                <a:defRPr/>
              </a:pPr>
              <a:t>‹nº›</a:t>
            </a:fld>
            <a:endParaRPr lang="pt-BR" altLang="pt-BR"/>
          </a:p>
        </p:txBody>
      </p:sp>
    </p:spTree>
    <p:extLst>
      <p:ext uri="{BB962C8B-B14F-4D97-AF65-F5344CB8AC3E}">
        <p14:creationId xmlns:p14="http://schemas.microsoft.com/office/powerpoint/2010/main" val="360758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pPr>
              <a:defRPr/>
            </a:pPr>
            <a:fld id="{EE85DA09-E5B8-4EC6-8400-5D2415EE9A06}" type="slidenum">
              <a:rPr lang="pt-BR" altLang="pt-BR"/>
              <a:pPr>
                <a:defRPr/>
              </a:pPr>
              <a:t>‹nº›</a:t>
            </a:fld>
            <a:endParaRPr lang="pt-BR" altLang="pt-BR"/>
          </a:p>
        </p:txBody>
      </p:sp>
    </p:spTree>
    <p:extLst>
      <p:ext uri="{BB962C8B-B14F-4D97-AF65-F5344CB8AC3E}">
        <p14:creationId xmlns:p14="http://schemas.microsoft.com/office/powerpoint/2010/main" val="417064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pPr>
              <a:defRPr/>
            </a:pPr>
            <a:fld id="{1CF72C42-5DC9-4227-9F88-AE8A954A32D2}" type="slidenum">
              <a:rPr lang="pt-BR" altLang="pt-BR"/>
              <a:pPr>
                <a:defRPr/>
              </a:pPr>
              <a:t>‹nº›</a:t>
            </a:fld>
            <a:endParaRPr lang="pt-BR" altLang="pt-BR"/>
          </a:p>
        </p:txBody>
      </p:sp>
    </p:spTree>
    <p:extLst>
      <p:ext uri="{BB962C8B-B14F-4D97-AF65-F5344CB8AC3E}">
        <p14:creationId xmlns:p14="http://schemas.microsoft.com/office/powerpoint/2010/main" val="390746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pPr>
              <a:defRPr/>
            </a:pPr>
            <a:fld id="{9FB33138-01C9-4EFD-824E-135F7AA54DCB}" type="slidenum">
              <a:rPr lang="pt-BR" altLang="pt-BR"/>
              <a:pPr>
                <a:defRPr/>
              </a:pPr>
              <a:t>‹nº›</a:t>
            </a:fld>
            <a:endParaRPr lang="pt-BR" altLang="pt-BR"/>
          </a:p>
        </p:txBody>
      </p:sp>
    </p:spTree>
    <p:extLst>
      <p:ext uri="{BB962C8B-B14F-4D97-AF65-F5344CB8AC3E}">
        <p14:creationId xmlns:p14="http://schemas.microsoft.com/office/powerpoint/2010/main" val="45803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9" name="Rectangle 6"/>
          <p:cNvSpPr>
            <a:spLocks noGrp="1" noChangeArrowheads="1"/>
          </p:cNvSpPr>
          <p:nvPr>
            <p:ph type="sldNum" sz="quarter" idx="12"/>
          </p:nvPr>
        </p:nvSpPr>
        <p:spPr>
          <a:ln/>
        </p:spPr>
        <p:txBody>
          <a:bodyPr/>
          <a:lstStyle>
            <a:lvl1pPr>
              <a:defRPr/>
            </a:lvl1pPr>
          </a:lstStyle>
          <a:p>
            <a:pPr>
              <a:defRPr/>
            </a:pPr>
            <a:fld id="{079F93C4-5836-455B-A407-3E25B58FBEAC}" type="slidenum">
              <a:rPr lang="pt-BR" altLang="pt-BR"/>
              <a:pPr>
                <a:defRPr/>
              </a:pPr>
              <a:t>‹nº›</a:t>
            </a:fld>
            <a:endParaRPr lang="pt-BR" altLang="pt-BR"/>
          </a:p>
        </p:txBody>
      </p:sp>
    </p:spTree>
    <p:extLst>
      <p:ext uri="{BB962C8B-B14F-4D97-AF65-F5344CB8AC3E}">
        <p14:creationId xmlns:p14="http://schemas.microsoft.com/office/powerpoint/2010/main" val="27643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6"/>
          <p:cNvSpPr>
            <a:spLocks noGrp="1" noChangeArrowheads="1"/>
          </p:cNvSpPr>
          <p:nvPr>
            <p:ph type="sldNum" sz="quarter" idx="12"/>
          </p:nvPr>
        </p:nvSpPr>
        <p:spPr>
          <a:ln/>
        </p:spPr>
        <p:txBody>
          <a:bodyPr/>
          <a:lstStyle>
            <a:lvl1pPr>
              <a:defRPr/>
            </a:lvl1pPr>
          </a:lstStyle>
          <a:p>
            <a:pPr>
              <a:defRPr/>
            </a:pPr>
            <a:fld id="{C6828BAB-FA36-47F7-862E-959112501214}" type="slidenum">
              <a:rPr lang="pt-BR" altLang="pt-BR"/>
              <a:pPr>
                <a:defRPr/>
              </a:pPr>
              <a:t>‹nº›</a:t>
            </a:fld>
            <a:endParaRPr lang="pt-BR" altLang="pt-BR"/>
          </a:p>
        </p:txBody>
      </p:sp>
    </p:spTree>
    <p:extLst>
      <p:ext uri="{BB962C8B-B14F-4D97-AF65-F5344CB8AC3E}">
        <p14:creationId xmlns:p14="http://schemas.microsoft.com/office/powerpoint/2010/main" val="2741965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4" name="Rectangle 6"/>
          <p:cNvSpPr>
            <a:spLocks noGrp="1" noChangeArrowheads="1"/>
          </p:cNvSpPr>
          <p:nvPr>
            <p:ph type="sldNum" sz="quarter" idx="12"/>
          </p:nvPr>
        </p:nvSpPr>
        <p:spPr>
          <a:ln/>
        </p:spPr>
        <p:txBody>
          <a:bodyPr/>
          <a:lstStyle>
            <a:lvl1pPr>
              <a:defRPr/>
            </a:lvl1pPr>
          </a:lstStyle>
          <a:p>
            <a:pPr>
              <a:defRPr/>
            </a:pPr>
            <a:fld id="{E2680179-1B16-4FD9-8F22-F85D48EEA7A1}" type="slidenum">
              <a:rPr lang="pt-BR" altLang="pt-BR"/>
              <a:pPr>
                <a:defRPr/>
              </a:pPr>
              <a:t>‹nº›</a:t>
            </a:fld>
            <a:endParaRPr lang="pt-BR" altLang="pt-BR"/>
          </a:p>
        </p:txBody>
      </p:sp>
    </p:spTree>
    <p:extLst>
      <p:ext uri="{BB962C8B-B14F-4D97-AF65-F5344CB8AC3E}">
        <p14:creationId xmlns:p14="http://schemas.microsoft.com/office/powerpoint/2010/main" val="333219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pPr>
              <a:defRPr/>
            </a:pPr>
            <a:fld id="{6B36A0A5-7983-431E-AFC1-1C238B4F106E}" type="slidenum">
              <a:rPr lang="pt-BR" altLang="pt-BR"/>
              <a:pPr>
                <a:defRPr/>
              </a:pPr>
              <a:t>‹nº›</a:t>
            </a:fld>
            <a:endParaRPr lang="pt-BR" altLang="pt-BR"/>
          </a:p>
        </p:txBody>
      </p:sp>
    </p:spTree>
    <p:extLst>
      <p:ext uri="{BB962C8B-B14F-4D97-AF65-F5344CB8AC3E}">
        <p14:creationId xmlns:p14="http://schemas.microsoft.com/office/powerpoint/2010/main" val="413992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pPr>
              <a:defRPr/>
            </a:pPr>
            <a:fld id="{E899D96B-63C1-41B1-9486-A9C68087F8C5}" type="slidenum">
              <a:rPr lang="pt-BR" altLang="pt-BR"/>
              <a:pPr>
                <a:defRPr/>
              </a:pPr>
              <a:t>‹nº›</a:t>
            </a:fld>
            <a:endParaRPr lang="pt-BR" altLang="pt-BR"/>
          </a:p>
        </p:txBody>
      </p:sp>
    </p:spTree>
    <p:extLst>
      <p:ext uri="{BB962C8B-B14F-4D97-AF65-F5344CB8AC3E}">
        <p14:creationId xmlns:p14="http://schemas.microsoft.com/office/powerpoint/2010/main" val="355412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pt-BR" alt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BR" alt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9AF0039-DE1B-41D6-9C0C-11830D0020E5}"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Word_97_-_2003_Document1.doc"/></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0"/>
            <a:ext cx="7772400" cy="3603625"/>
          </a:xfrm>
        </p:spPr>
        <p:txBody>
          <a:bodyPr/>
          <a:lstStyle/>
          <a:p>
            <a:pPr eaLnBrk="1" hangingPunct="1">
              <a:tabLst>
                <a:tab pos="3321050" algn="l"/>
              </a:tabLst>
            </a:pPr>
            <a:r>
              <a:rPr lang="pt-BR" altLang="pt-BR" sz="3200" dirty="0" smtClean="0">
                <a:solidFill>
                  <a:srgbClr val="C02E00"/>
                </a:solidFill>
                <a:latin typeface="Arial Black" pitchFamily="34" charset="0"/>
              </a:rPr>
              <a:t/>
            </a:r>
            <a:br>
              <a:rPr lang="pt-BR" altLang="pt-BR" sz="3200" dirty="0" smtClean="0">
                <a:solidFill>
                  <a:srgbClr val="C02E00"/>
                </a:solidFill>
                <a:latin typeface="Arial Black" pitchFamily="34" charset="0"/>
              </a:rPr>
            </a:br>
            <a:r>
              <a:rPr lang="pt-BR" altLang="pt-BR" sz="3200" dirty="0" err="1" smtClean="0">
                <a:solidFill>
                  <a:srgbClr val="C02E00"/>
                </a:solidFill>
                <a:latin typeface="Arial Black" pitchFamily="34" charset="0"/>
              </a:rPr>
              <a:t>Italian</a:t>
            </a:r>
            <a:r>
              <a:rPr lang="pt-BR" altLang="pt-BR" sz="3200" dirty="0" smtClean="0">
                <a:solidFill>
                  <a:srgbClr val="C02E00"/>
                </a:solidFill>
                <a:latin typeface="Arial Black" pitchFamily="34" charset="0"/>
              </a:rPr>
              <a:t> </a:t>
            </a:r>
            <a:r>
              <a:rPr lang="pt-BR" altLang="pt-BR" sz="3200" dirty="0" err="1" smtClean="0">
                <a:solidFill>
                  <a:srgbClr val="C02E00"/>
                </a:solidFill>
                <a:latin typeface="Arial Black" pitchFamily="34" charset="0"/>
              </a:rPr>
              <a:t>artists</a:t>
            </a:r>
            <a:r>
              <a:rPr lang="pt-BR" altLang="pt-BR" sz="3200" dirty="0" smtClean="0">
                <a:solidFill>
                  <a:srgbClr val="C02E00"/>
                </a:solidFill>
                <a:latin typeface="Arial Black" pitchFamily="34" charset="0"/>
              </a:rPr>
              <a:t> in Mario de Andrade </a:t>
            </a:r>
            <a:r>
              <a:rPr lang="pt-BR" altLang="pt-BR" sz="3200" dirty="0" err="1" smtClean="0">
                <a:solidFill>
                  <a:srgbClr val="C02E00"/>
                </a:solidFill>
                <a:latin typeface="Arial Black" pitchFamily="34" charset="0"/>
              </a:rPr>
              <a:t>Collection</a:t>
            </a:r>
            <a:r>
              <a:rPr lang="pt-BR" altLang="pt-BR" sz="3200" dirty="0" smtClean="0">
                <a:solidFill>
                  <a:srgbClr val="C02E00"/>
                </a:solidFill>
                <a:latin typeface="Arial Black" pitchFamily="34" charset="0"/>
              </a:rPr>
              <a:t/>
            </a:r>
            <a:br>
              <a:rPr lang="pt-BR" altLang="pt-BR" sz="3200" dirty="0" smtClean="0">
                <a:solidFill>
                  <a:srgbClr val="C02E00"/>
                </a:solidFill>
                <a:latin typeface="Arial Black" pitchFamily="34" charset="0"/>
              </a:rPr>
            </a:br>
            <a:r>
              <a:rPr lang="pt-BR" altLang="pt-BR" sz="3200" dirty="0" smtClean="0">
                <a:solidFill>
                  <a:srgbClr val="CC3300"/>
                </a:solidFill>
                <a:latin typeface="Arial Black" pitchFamily="34" charset="0"/>
              </a:rPr>
              <a:t/>
            </a:r>
            <a:br>
              <a:rPr lang="pt-BR" altLang="pt-BR" sz="3200" dirty="0" smtClean="0">
                <a:solidFill>
                  <a:srgbClr val="CC3300"/>
                </a:solidFill>
                <a:latin typeface="Arial Black" pitchFamily="34" charset="0"/>
              </a:rPr>
            </a:br>
            <a:r>
              <a:rPr lang="pt-BR" altLang="pt-BR" sz="4000" b="1" dirty="0" smtClean="0">
                <a:solidFill>
                  <a:srgbClr val="CC3300"/>
                </a:solidFill>
              </a:rPr>
              <a:t>Rossi </a:t>
            </a:r>
            <a:r>
              <a:rPr lang="pt-BR" altLang="pt-BR" sz="4000" b="1" dirty="0" err="1" smtClean="0">
                <a:solidFill>
                  <a:srgbClr val="CC3300"/>
                </a:solidFill>
              </a:rPr>
              <a:t>Osir</a:t>
            </a:r>
            <a:r>
              <a:rPr lang="pt-BR" altLang="pt-BR" sz="4000" b="1" dirty="0" smtClean="0">
                <a:solidFill>
                  <a:srgbClr val="CC3300"/>
                </a:solidFill>
              </a:rPr>
              <a:t> </a:t>
            </a:r>
            <a:r>
              <a:rPr lang="pt-BR" altLang="pt-BR" sz="4000" b="1" dirty="0" err="1" smtClean="0">
                <a:solidFill>
                  <a:srgbClr val="CC3300"/>
                </a:solidFill>
              </a:rPr>
              <a:t>influence</a:t>
            </a:r>
            <a:r>
              <a:rPr lang="pt-BR" altLang="pt-BR" sz="4000" b="1" dirty="0" smtClean="0">
                <a:solidFill>
                  <a:srgbClr val="CC3300"/>
                </a:solidFill>
              </a:rPr>
              <a:t> in Grupo Santa Helena</a:t>
            </a:r>
            <a:r>
              <a:rPr lang="pt-BR" altLang="pt-BR" sz="4000" dirty="0" smtClean="0">
                <a:solidFill>
                  <a:srgbClr val="CC3300"/>
                </a:solidFill>
              </a:rPr>
              <a:t/>
            </a:r>
            <a:br>
              <a:rPr lang="pt-BR" altLang="pt-BR" sz="4000" dirty="0" smtClean="0">
                <a:solidFill>
                  <a:srgbClr val="CC3300"/>
                </a:solidFill>
              </a:rPr>
            </a:br>
            <a:endParaRPr lang="pt-BR" altLang="pt-BR" sz="4000" dirty="0" smtClean="0">
              <a:solidFill>
                <a:srgbClr val="CC3300"/>
              </a:solidFill>
            </a:endParaRPr>
          </a:p>
        </p:txBody>
      </p:sp>
      <p:sp>
        <p:nvSpPr>
          <p:cNvPr id="2051" name="Rectangle 3"/>
          <p:cNvSpPr>
            <a:spLocks noGrp="1" noChangeArrowheads="1"/>
          </p:cNvSpPr>
          <p:nvPr>
            <p:ph type="subTitle" idx="1"/>
          </p:nvPr>
        </p:nvSpPr>
        <p:spPr>
          <a:xfrm>
            <a:off x="1371600" y="3284538"/>
            <a:ext cx="6400800" cy="2354262"/>
          </a:xfrm>
        </p:spPr>
        <p:txBody>
          <a:bodyPr/>
          <a:lstStyle/>
          <a:p>
            <a:pPr eaLnBrk="1" hangingPunct="1">
              <a:lnSpc>
                <a:spcPct val="90000"/>
              </a:lnSpc>
              <a:defRPr/>
            </a:pPr>
            <a:endParaRPr lang="pt-BR" altLang="pt-BR" sz="2400" b="1" dirty="0" smtClean="0">
              <a:effectLst>
                <a:outerShdw blurRad="38100" dist="38100" dir="2700000" algn="tl">
                  <a:srgbClr val="FFFFFF"/>
                </a:outerShdw>
              </a:effectLst>
            </a:endParaRPr>
          </a:p>
          <a:p>
            <a:pPr eaLnBrk="1" hangingPunct="1">
              <a:lnSpc>
                <a:spcPct val="90000"/>
              </a:lnSpc>
              <a:defRPr/>
            </a:pPr>
            <a:r>
              <a:rPr lang="pt-BR" altLang="pt-BR" sz="2400" b="1" dirty="0" err="1" smtClean="0">
                <a:effectLst>
                  <a:outerShdw blurRad="38100" dist="38100" dir="2700000" algn="tl">
                    <a:srgbClr val="FFFFFF"/>
                  </a:outerShdw>
                </a:effectLst>
              </a:rPr>
              <a:t>Lauci</a:t>
            </a:r>
            <a:r>
              <a:rPr lang="pt-BR" altLang="pt-BR" sz="2400" b="1" dirty="0" smtClean="0">
                <a:effectLst>
                  <a:outerShdw blurRad="38100" dist="38100" dir="2700000" algn="tl">
                    <a:srgbClr val="FFFFFF"/>
                  </a:outerShdw>
                </a:effectLst>
              </a:rPr>
              <a:t> </a:t>
            </a:r>
            <a:r>
              <a:rPr lang="pt-BR" altLang="pt-BR" sz="2400" b="1" dirty="0" err="1" smtClean="0">
                <a:effectLst>
                  <a:outerShdw blurRad="38100" dist="38100" dir="2700000" algn="tl">
                    <a:srgbClr val="FFFFFF"/>
                  </a:outerShdw>
                </a:effectLst>
              </a:rPr>
              <a:t>Bortoluci</a:t>
            </a:r>
            <a:r>
              <a:rPr lang="pt-BR" altLang="pt-BR" sz="2400" b="1" dirty="0" smtClean="0">
                <a:effectLst>
                  <a:outerShdw blurRad="38100" dist="38100" dir="2700000" algn="tl">
                    <a:srgbClr val="FFFFFF"/>
                  </a:outerShdw>
                </a:effectLst>
              </a:rPr>
              <a:t> Quintana</a:t>
            </a:r>
          </a:p>
          <a:p>
            <a:pPr eaLnBrk="1" hangingPunct="1">
              <a:lnSpc>
                <a:spcPct val="90000"/>
              </a:lnSpc>
              <a:defRPr/>
            </a:pPr>
            <a:r>
              <a:rPr lang="pt-BR" altLang="pt-BR" sz="2400" dirty="0" smtClean="0"/>
              <a:t>MAC USP </a:t>
            </a:r>
          </a:p>
          <a:p>
            <a:pPr eaLnBrk="1" hangingPunct="1">
              <a:lnSpc>
                <a:spcPct val="90000"/>
              </a:lnSpc>
              <a:defRPr/>
            </a:pPr>
            <a:endParaRPr lang="pt-BR" altLang="pt-BR" sz="2400" b="1" dirty="0" smtClean="0">
              <a:effectLst>
                <a:outerShdw blurRad="38100" dist="38100" dir="2700000" algn="tl">
                  <a:srgbClr val="FFFFFF"/>
                </a:outerShdw>
              </a:effectLst>
            </a:endParaRPr>
          </a:p>
          <a:p>
            <a:pPr eaLnBrk="1" hangingPunct="1">
              <a:lnSpc>
                <a:spcPct val="90000"/>
              </a:lnSpc>
              <a:defRPr/>
            </a:pPr>
            <a:r>
              <a:rPr lang="pt-BR" altLang="pt-BR" sz="2400" b="1" dirty="0" smtClean="0">
                <a:effectLst>
                  <a:outerShdw blurRad="38100" dist="38100" dir="2700000" algn="tl">
                    <a:srgbClr val="FFFFFF"/>
                  </a:outerShdw>
                </a:effectLst>
              </a:rPr>
              <a:t>26/05/2018</a:t>
            </a:r>
          </a:p>
          <a:p>
            <a:pPr eaLnBrk="1" hangingPunct="1">
              <a:lnSpc>
                <a:spcPct val="90000"/>
              </a:lnSpc>
              <a:defRPr/>
            </a:pPr>
            <a:r>
              <a:rPr lang="pt-BR" altLang="pt-BR" sz="2400" b="1" dirty="0" smtClean="0">
                <a:effectLst>
                  <a:outerShdw blurRad="38100" dist="38100" dir="2700000" algn="tl">
                    <a:srgbClr val="FFFFFF"/>
                  </a:outerShdw>
                </a:effectLst>
              </a:rPr>
              <a:t>Casa Mario de Andrade</a:t>
            </a:r>
          </a:p>
          <a:p>
            <a:pPr eaLnBrk="1" hangingPunct="1">
              <a:lnSpc>
                <a:spcPct val="90000"/>
              </a:lnSpc>
              <a:defRPr/>
            </a:pPr>
            <a:endParaRPr lang="pt-BR" altLang="pt-BR" sz="2400" b="1" dirty="0" smtClean="0">
              <a:effectLst>
                <a:outerShdw blurRad="38100" dist="38100" dir="2700000" algn="tl">
                  <a:srgbClr val="FFFFFF"/>
                </a:outerShdw>
              </a:effectLst>
            </a:endParaRPr>
          </a:p>
          <a:p>
            <a:pPr eaLnBrk="1" hangingPunct="1">
              <a:lnSpc>
                <a:spcPct val="90000"/>
              </a:lnSpc>
              <a:defRPr/>
            </a:pPr>
            <a:endParaRPr lang="pt-BR" altLang="pt-BR" sz="2400" b="1" dirty="0"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r>
              <a:rPr lang="pt-BR" altLang="pt-BR" b="1" dirty="0" err="1" smtClean="0">
                <a:solidFill>
                  <a:srgbClr val="CC3300"/>
                </a:solidFill>
              </a:rPr>
              <a:t>Italian</a:t>
            </a:r>
            <a:r>
              <a:rPr lang="pt-BR" altLang="pt-BR" b="1" dirty="0" smtClean="0">
                <a:solidFill>
                  <a:srgbClr val="CC3300"/>
                </a:solidFill>
              </a:rPr>
              <a:t> cultural </a:t>
            </a:r>
            <a:r>
              <a:rPr lang="pt-BR" altLang="pt-BR" b="1" dirty="0" err="1" smtClean="0">
                <a:solidFill>
                  <a:srgbClr val="CC3300"/>
                </a:solidFill>
              </a:rPr>
              <a:t>context</a:t>
            </a:r>
            <a:r>
              <a:rPr lang="pt-BR" altLang="pt-BR" b="1" dirty="0" smtClean="0">
                <a:solidFill>
                  <a:srgbClr val="CC3300"/>
                </a:solidFill>
              </a:rPr>
              <a:t> 1920</a:t>
            </a:r>
          </a:p>
        </p:txBody>
      </p:sp>
      <p:sp>
        <p:nvSpPr>
          <p:cNvPr id="11267" name="Rectangle 3"/>
          <p:cNvSpPr>
            <a:spLocks noGrp="1" noChangeArrowheads="1"/>
          </p:cNvSpPr>
          <p:nvPr>
            <p:ph idx="1"/>
          </p:nvPr>
        </p:nvSpPr>
        <p:spPr/>
        <p:txBody>
          <a:bodyPr/>
          <a:lstStyle/>
          <a:p>
            <a:pPr eaLnBrk="1" hangingPunct="1">
              <a:buClr>
                <a:srgbClr val="CC3300"/>
              </a:buClr>
              <a:buFont typeface="Wingdings" pitchFamily="2" charset="2"/>
              <a:buChar char="§"/>
            </a:pPr>
            <a:r>
              <a:rPr lang="en-US" altLang="pt-BR" dirty="0"/>
              <a:t>Appreciation to the past</a:t>
            </a:r>
          </a:p>
          <a:p>
            <a:pPr eaLnBrk="1" hangingPunct="1">
              <a:buClr>
                <a:srgbClr val="CC3300"/>
              </a:buClr>
              <a:buFont typeface="Wingdings" pitchFamily="2" charset="2"/>
              <a:buChar char="§"/>
            </a:pPr>
            <a:r>
              <a:rPr lang="en-US" altLang="pt-BR" dirty="0"/>
              <a:t>Return to Classical Civilization and the Renaissance</a:t>
            </a:r>
          </a:p>
          <a:p>
            <a:pPr eaLnBrk="1" hangingPunct="1">
              <a:buClr>
                <a:srgbClr val="CC3300"/>
              </a:buClr>
              <a:buFont typeface="Wingdings" pitchFamily="2" charset="2"/>
              <a:buChar char="§"/>
            </a:pPr>
            <a:r>
              <a:rPr lang="en-US" altLang="pt-BR" dirty="0"/>
              <a:t>Importance of </a:t>
            </a:r>
            <a:r>
              <a:rPr lang="en-US" altLang="pt-BR" dirty="0" err="1"/>
              <a:t>metiê</a:t>
            </a:r>
            <a:endParaRPr lang="en-US" altLang="pt-BR" dirty="0"/>
          </a:p>
          <a:p>
            <a:pPr eaLnBrk="1" hangingPunct="1">
              <a:buClr>
                <a:srgbClr val="CC3300"/>
              </a:buClr>
              <a:buFont typeface="Wingdings" pitchFamily="2" charset="2"/>
              <a:buChar char="§"/>
            </a:pPr>
            <a:r>
              <a:rPr lang="en-US" altLang="pt-BR" dirty="0"/>
              <a:t>Re-visit to Renaissance Masters</a:t>
            </a:r>
          </a:p>
          <a:p>
            <a:pPr eaLnBrk="1" hangingPunct="1">
              <a:buClr>
                <a:srgbClr val="CC3300"/>
              </a:buClr>
              <a:buFont typeface="Wingdings" pitchFamily="2" charset="2"/>
              <a:buChar char="§"/>
            </a:pPr>
            <a:r>
              <a:rPr lang="en-US" altLang="pt-BR" dirty="0"/>
              <a:t>Cultural and political renewal after unification, reintegrating Italy on the European scene</a:t>
            </a:r>
            <a:endParaRPr lang="pt-BR" altLang="pt-B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41313"/>
            <a:ext cx="8229600" cy="1143000"/>
          </a:xfrm>
        </p:spPr>
        <p:txBody>
          <a:bodyPr/>
          <a:lstStyle/>
          <a:p>
            <a:pPr eaLnBrk="1" hangingPunct="1"/>
            <a:r>
              <a:rPr lang="en-US" altLang="pt-BR" sz="4000" b="1" dirty="0">
                <a:solidFill>
                  <a:srgbClr val="CC3300"/>
                </a:solidFill>
              </a:rPr>
              <a:t>Revealing Paulo Rossi: The Library</a:t>
            </a:r>
            <a:endParaRPr lang="pt-BR" altLang="pt-BR" sz="4000" b="1" dirty="0" smtClean="0">
              <a:solidFill>
                <a:srgbClr val="CC3300"/>
              </a:solidFill>
            </a:endParaRPr>
          </a:p>
        </p:txBody>
      </p:sp>
      <p:sp>
        <p:nvSpPr>
          <p:cNvPr id="15363" name="Rectangle 3"/>
          <p:cNvSpPr>
            <a:spLocks noGrp="1" noChangeArrowheads="1"/>
          </p:cNvSpPr>
          <p:nvPr>
            <p:ph idx="1"/>
          </p:nvPr>
        </p:nvSpPr>
        <p:spPr/>
        <p:txBody>
          <a:bodyPr/>
          <a:lstStyle/>
          <a:p>
            <a:pPr eaLnBrk="1" hangingPunct="1">
              <a:buFontTx/>
              <a:buNone/>
              <a:defRPr/>
            </a:pPr>
            <a:r>
              <a:rPr lang="pt-BR" altLang="pt-BR" sz="3600" dirty="0"/>
              <a:t/>
            </a:r>
            <a:br>
              <a:rPr lang="pt-BR" altLang="pt-BR" sz="3600" dirty="0"/>
            </a:br>
            <a:r>
              <a:rPr lang="pt-BR" altLang="pt-BR" sz="3600" dirty="0" smtClean="0"/>
              <a:t>1. </a:t>
            </a:r>
            <a:r>
              <a:rPr lang="en-US" altLang="pt-BR" sz="3600" dirty="0" smtClean="0"/>
              <a:t>Publishers </a:t>
            </a:r>
            <a:r>
              <a:rPr lang="en-US" altLang="pt-BR" sz="3600" dirty="0"/>
              <a:t>and books</a:t>
            </a:r>
          </a:p>
          <a:p>
            <a:pPr eaLnBrk="1" hangingPunct="1">
              <a:buFontTx/>
              <a:buNone/>
              <a:defRPr/>
            </a:pPr>
            <a:r>
              <a:rPr lang="en-US" altLang="pt-BR" sz="3600" dirty="0" smtClean="0"/>
              <a:t>    2. regionalized </a:t>
            </a:r>
            <a:r>
              <a:rPr lang="en-US" altLang="pt-BR" sz="3600" dirty="0"/>
              <a:t>culture</a:t>
            </a:r>
          </a:p>
          <a:p>
            <a:pPr eaLnBrk="1" hangingPunct="1">
              <a:buFontTx/>
              <a:buNone/>
              <a:defRPr/>
            </a:pPr>
            <a:r>
              <a:rPr lang="en-US" altLang="pt-BR" sz="3600" dirty="0" smtClean="0"/>
              <a:t>    3.Paulo </a:t>
            </a:r>
            <a:r>
              <a:rPr lang="en-US" altLang="pt-BR" sz="3600" dirty="0"/>
              <a:t>Rossi's thoughts</a:t>
            </a:r>
            <a:endParaRPr lang="pt-BR" altLang="pt-BR" sz="36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altLang="pt-BR" dirty="0" err="1" smtClean="0">
                <a:effectLst>
                  <a:outerShdw blurRad="38100" dist="38100" dir="2700000" algn="tl">
                    <a:srgbClr val="000000">
                      <a:alpha val="43137"/>
                    </a:srgbClr>
                  </a:outerShdw>
                </a:effectLst>
              </a:rPr>
              <a:t>Valori</a:t>
            </a:r>
            <a:r>
              <a:rPr lang="pt-BR" altLang="pt-BR" dirty="0" smtClean="0">
                <a:effectLst>
                  <a:outerShdw blurRad="38100" dist="38100" dir="2700000" algn="tl">
                    <a:srgbClr val="000000">
                      <a:alpha val="43137"/>
                    </a:srgbClr>
                  </a:outerShdw>
                </a:effectLst>
              </a:rPr>
              <a:t> </a:t>
            </a:r>
            <a:r>
              <a:rPr lang="pt-BR" altLang="pt-BR" dirty="0" err="1" smtClean="0">
                <a:effectLst>
                  <a:outerShdw blurRad="38100" dist="38100" dir="2700000" algn="tl">
                    <a:srgbClr val="000000">
                      <a:alpha val="43137"/>
                    </a:srgbClr>
                  </a:outerShdw>
                </a:effectLst>
              </a:rPr>
              <a:t>Plastici</a:t>
            </a:r>
            <a:r>
              <a:rPr lang="pt-BR" altLang="pt-BR" b="1" dirty="0" smtClean="0">
                <a:effectLst>
                  <a:outerShdw blurRad="38100" dist="38100" dir="2700000" algn="tl">
                    <a:srgbClr val="000000">
                      <a:alpha val="43137"/>
                    </a:srgbClr>
                  </a:outerShdw>
                </a:effectLst>
              </a:rPr>
              <a:t> </a:t>
            </a:r>
            <a:endParaRPr lang="pt-BR" dirty="0">
              <a:effectLst>
                <a:outerShdw blurRad="38100" dist="38100" dir="2700000" algn="tl">
                  <a:srgbClr val="000000">
                    <a:alpha val="43137"/>
                  </a:srgbClr>
                </a:outerShdw>
              </a:effectLst>
            </a:endParaRPr>
          </a:p>
        </p:txBody>
      </p:sp>
      <p:sp>
        <p:nvSpPr>
          <p:cNvPr id="13315" name="Rectangle 3"/>
          <p:cNvSpPr>
            <a:spLocks noGrp="1" noChangeArrowheads="1"/>
          </p:cNvSpPr>
          <p:nvPr>
            <p:ph idx="1"/>
          </p:nvPr>
        </p:nvSpPr>
        <p:spPr/>
        <p:txBody>
          <a:bodyPr/>
          <a:lstStyle/>
          <a:p>
            <a:pPr eaLnBrk="1" hangingPunct="1">
              <a:buClr>
                <a:srgbClr val="CC3300"/>
              </a:buClr>
              <a:buFont typeface="Wingdings" pitchFamily="2" charset="2"/>
              <a:buChar char="§"/>
            </a:pPr>
            <a:r>
              <a:rPr lang="pt-BR" altLang="pt-BR" sz="2800" i="1" smtClean="0"/>
              <a:t>Giotto</a:t>
            </a:r>
            <a:r>
              <a:rPr lang="pt-BR" altLang="pt-BR" sz="2800" smtClean="0"/>
              <a:t> de Carrá (1924)</a:t>
            </a:r>
          </a:p>
          <a:p>
            <a:pPr eaLnBrk="1" hangingPunct="1">
              <a:buClr>
                <a:srgbClr val="CC3300"/>
              </a:buClr>
              <a:buFont typeface="Wingdings" pitchFamily="2" charset="2"/>
              <a:buChar char="§"/>
            </a:pPr>
            <a:r>
              <a:rPr lang="pt-BR" altLang="pt-BR" sz="2800" i="1" smtClean="0"/>
              <a:t>Armando Spadini </a:t>
            </a:r>
            <a:r>
              <a:rPr lang="pt-BR" altLang="pt-BR" sz="2800" smtClean="0"/>
              <a:t>de Soffici (1925) </a:t>
            </a:r>
          </a:p>
          <a:p>
            <a:pPr eaLnBrk="1" hangingPunct="1"/>
            <a:endParaRPr lang="pt-BR" altLang="pt-BR" b="1" smtClean="0"/>
          </a:p>
        </p:txBody>
      </p:sp>
      <p:pic>
        <p:nvPicPr>
          <p:cNvPr id="13316" name="Picture 4" descr="Carra, 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2895600"/>
            <a:ext cx="2093912" cy="3413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5" descr="Armando Spadini avec 33 reproduc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2895600"/>
            <a:ext cx="2808287" cy="3384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defRPr/>
            </a:pPr>
            <a:r>
              <a:rPr lang="pt-BR" altLang="pt-BR" dirty="0" err="1" smtClean="0">
                <a:effectLst>
                  <a:outerShdw blurRad="38100" dist="38100" dir="2700000" algn="tl">
                    <a:srgbClr val="000000">
                      <a:alpha val="43137"/>
                    </a:srgbClr>
                  </a:outerShdw>
                </a:effectLst>
              </a:rPr>
              <a:t>Vasari</a:t>
            </a:r>
            <a:endParaRPr lang="pt-BR" dirty="0">
              <a:effectLst>
                <a:outerShdw blurRad="38100" dist="38100" dir="2700000" algn="tl">
                  <a:srgbClr val="000000">
                    <a:alpha val="43137"/>
                  </a:srgbClr>
                </a:outerShdw>
              </a:effectLst>
            </a:endParaRPr>
          </a:p>
        </p:txBody>
      </p:sp>
      <p:sp>
        <p:nvSpPr>
          <p:cNvPr id="14339" name="Rectangle 5"/>
          <p:cNvSpPr>
            <a:spLocks noGrp="1" noChangeArrowheads="1"/>
          </p:cNvSpPr>
          <p:nvPr>
            <p:ph sz="half" idx="1"/>
          </p:nvPr>
        </p:nvSpPr>
        <p:spPr/>
        <p:txBody>
          <a:bodyPr/>
          <a:lstStyle/>
          <a:p>
            <a:pPr eaLnBrk="1" hangingPunct="1">
              <a:buClr>
                <a:srgbClr val="CC3300"/>
              </a:buClr>
              <a:buFont typeface="Wingdings" pitchFamily="2" charset="2"/>
              <a:buChar char="§"/>
            </a:pPr>
            <a:r>
              <a:rPr lang="pt-BR" altLang="pt-BR" i="1" dirty="0" smtClean="0"/>
              <a:t>Le </a:t>
            </a:r>
            <a:r>
              <a:rPr lang="pt-BR" altLang="pt-BR" i="1" dirty="0" err="1" smtClean="0"/>
              <a:t>vite</a:t>
            </a:r>
            <a:r>
              <a:rPr lang="pt-BR" altLang="pt-BR" dirty="0" smtClean="0"/>
              <a:t>: (1859)</a:t>
            </a:r>
          </a:p>
          <a:p>
            <a:pPr eaLnBrk="1" hangingPunct="1">
              <a:buFontTx/>
              <a:buNone/>
            </a:pPr>
            <a:endParaRPr lang="pt-BR" altLang="pt-BR" b="1" dirty="0" smtClean="0"/>
          </a:p>
          <a:p>
            <a:pPr eaLnBrk="1" hangingPunct="1"/>
            <a:endParaRPr lang="pt-BR" altLang="pt-BR" b="1" dirty="0" smtClean="0"/>
          </a:p>
        </p:txBody>
      </p:sp>
      <p:pic>
        <p:nvPicPr>
          <p:cNvPr id="143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658938"/>
            <a:ext cx="3024187" cy="4433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extLst/>
        </p:spPr>
        <p:txBody>
          <a:bodyPr numCol="2"/>
          <a:lstStyle/>
          <a:p>
            <a:pPr>
              <a:defRPr/>
            </a:pPr>
            <a:r>
              <a:rPr lang="pt-BR" dirty="0" err="1" smtClean="0">
                <a:effectLst>
                  <a:outerShdw blurRad="38100" dist="38100" dir="2700000" algn="tl">
                    <a:srgbClr val="000000">
                      <a:alpha val="43137"/>
                    </a:srgbClr>
                  </a:outerShdw>
                </a:effectLst>
              </a:rPr>
              <a:t>Soffici</a:t>
            </a:r>
            <a:r>
              <a:rPr lang="pt-BR" dirty="0" smtClean="0">
                <a:effectLst>
                  <a:outerShdw blurRad="38100" dist="38100" dir="2700000" algn="tl">
                    <a:srgbClr val="000000">
                      <a:alpha val="43137"/>
                    </a:srgbClr>
                  </a:outerShdw>
                </a:effectLst>
              </a:rPr>
              <a:t/>
            </a:r>
            <a:br>
              <a:rPr lang="pt-BR" dirty="0" smtClean="0">
                <a:effectLst>
                  <a:outerShdw blurRad="38100" dist="38100" dir="2700000" algn="tl">
                    <a:srgbClr val="000000">
                      <a:alpha val="43137"/>
                    </a:srgbClr>
                  </a:outerShdw>
                </a:effectLst>
              </a:rPr>
            </a:br>
            <a:r>
              <a:rPr lang="pt-BR" dirty="0" smtClean="0">
                <a:effectLst>
                  <a:outerShdw blurRad="38100" dist="38100" dir="2700000" algn="tl">
                    <a:srgbClr val="000000">
                      <a:alpha val="43137"/>
                    </a:srgbClr>
                  </a:outerShdw>
                </a:effectLst>
              </a:rPr>
              <a:t>Venturi</a:t>
            </a:r>
            <a:endParaRPr lang="pt-BR" dirty="0">
              <a:effectLst>
                <a:outerShdw blurRad="38100" dist="38100" dir="2700000" algn="tl">
                  <a:srgbClr val="000000">
                    <a:alpha val="43137"/>
                  </a:srgbClr>
                </a:outerShdw>
              </a:effectLst>
            </a:endParaRPr>
          </a:p>
        </p:txBody>
      </p:sp>
      <p:sp>
        <p:nvSpPr>
          <p:cNvPr id="15363" name="Rectangle 3"/>
          <p:cNvSpPr>
            <a:spLocks noGrp="1" noChangeArrowheads="1"/>
          </p:cNvSpPr>
          <p:nvPr>
            <p:ph sz="half" idx="1"/>
          </p:nvPr>
        </p:nvSpPr>
        <p:spPr>
          <a:xfrm>
            <a:off x="457200" y="1412875"/>
            <a:ext cx="4038600" cy="4525963"/>
          </a:xfrm>
        </p:spPr>
        <p:txBody>
          <a:bodyPr/>
          <a:lstStyle/>
          <a:p>
            <a:pPr eaLnBrk="1" hangingPunct="1">
              <a:buClr>
                <a:srgbClr val="CC3300"/>
              </a:buClr>
              <a:buFont typeface="Wingdings" pitchFamily="2" charset="2"/>
              <a:buChar char="§"/>
            </a:pPr>
            <a:r>
              <a:rPr lang="pt-BR" altLang="pt-BR" sz="2600" dirty="0" smtClean="0"/>
              <a:t>Biografia de </a:t>
            </a:r>
            <a:r>
              <a:rPr lang="pt-BR" altLang="pt-BR" sz="2600" dirty="0" err="1" smtClean="0"/>
              <a:t>Fattori</a:t>
            </a:r>
            <a:r>
              <a:rPr lang="pt-BR" altLang="pt-BR" sz="2600" dirty="0" smtClean="0"/>
              <a:t>, Bellini, Modigliani Apollinaire, (1931)</a:t>
            </a:r>
          </a:p>
        </p:txBody>
      </p:sp>
      <p:sp>
        <p:nvSpPr>
          <p:cNvPr id="15364" name="Espaço Reservado para Conteúdo 2"/>
          <p:cNvSpPr>
            <a:spLocks noGrp="1"/>
          </p:cNvSpPr>
          <p:nvPr>
            <p:ph sz="half" idx="2"/>
          </p:nvPr>
        </p:nvSpPr>
        <p:spPr>
          <a:xfrm>
            <a:off x="4648200" y="1412875"/>
            <a:ext cx="4038600" cy="4525963"/>
          </a:xfrm>
        </p:spPr>
        <p:txBody>
          <a:bodyPr/>
          <a:lstStyle/>
          <a:p>
            <a:pPr>
              <a:buClr>
                <a:srgbClr val="CC3300"/>
              </a:buClr>
              <a:buFont typeface="Wingdings" pitchFamily="2" charset="2"/>
              <a:buChar char="§"/>
            </a:pPr>
            <a:r>
              <a:rPr lang="pt-BR" altLang="pt-BR" i="1" smtClean="0"/>
              <a:t>Piero della francesca</a:t>
            </a:r>
          </a:p>
        </p:txBody>
      </p:sp>
      <p:pic>
        <p:nvPicPr>
          <p:cNvPr id="15365" name="Picture 4" descr="Soffici, Arden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713" y="3716338"/>
            <a:ext cx="1655762"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5" descr="Venturi, Adol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3357563"/>
            <a:ext cx="2000250" cy="2878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457200" y="620713"/>
            <a:ext cx="8229600" cy="4525962"/>
          </a:xfrm>
        </p:spPr>
        <p:txBody>
          <a:bodyPr/>
          <a:lstStyle/>
          <a:p>
            <a:pPr eaLnBrk="1" hangingPunct="1">
              <a:buClr>
                <a:srgbClr val="CC3300"/>
              </a:buClr>
              <a:buFont typeface="Wingdings" pitchFamily="2" charset="2"/>
              <a:buChar char="§"/>
            </a:pPr>
            <a:r>
              <a:rPr lang="pt-BR" altLang="pt-BR" i="1" smtClean="0"/>
              <a:t>Méthode pratique de perspective </a:t>
            </a:r>
            <a:r>
              <a:rPr lang="pt-BR" altLang="pt-BR" smtClean="0"/>
              <a:t>de Grosclaude (1919) </a:t>
            </a:r>
          </a:p>
          <a:p>
            <a:pPr eaLnBrk="1" hangingPunct="1">
              <a:buClr>
                <a:srgbClr val="CC3300"/>
              </a:buClr>
              <a:buFont typeface="Wingdings" pitchFamily="2" charset="2"/>
              <a:buChar char="§"/>
            </a:pPr>
            <a:r>
              <a:rPr lang="pt-BR" altLang="pt-BR" i="1" smtClean="0"/>
              <a:t>Traité du paysage </a:t>
            </a:r>
            <a:r>
              <a:rPr lang="pt-BR" altLang="pt-BR" smtClean="0"/>
              <a:t>de Da Vinci (1919) </a:t>
            </a:r>
          </a:p>
        </p:txBody>
      </p:sp>
      <p:pic>
        <p:nvPicPr>
          <p:cNvPr id="16387" name="Picture 5" descr="GROSCLAU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2781300"/>
            <a:ext cx="2268538" cy="3294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6" descr="traite du pays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2722563"/>
            <a:ext cx="2393950" cy="335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457200" y="549275"/>
            <a:ext cx="8229600" cy="4525963"/>
          </a:xfrm>
        </p:spPr>
        <p:txBody>
          <a:bodyPr/>
          <a:lstStyle/>
          <a:p>
            <a:pPr eaLnBrk="1" hangingPunct="1">
              <a:buClr>
                <a:srgbClr val="CC3300"/>
              </a:buClr>
              <a:buFont typeface="Wingdings" pitchFamily="2" charset="2"/>
              <a:buChar char="§"/>
            </a:pPr>
            <a:r>
              <a:rPr lang="pt-BR" altLang="pt-BR" i="1" smtClean="0"/>
              <a:t>La tecnica della pittura </a:t>
            </a:r>
            <a:r>
              <a:rPr lang="pt-BR" altLang="pt-BR" smtClean="0"/>
              <a:t>de Previati (1923)</a:t>
            </a:r>
          </a:p>
          <a:p>
            <a:pPr eaLnBrk="1" hangingPunct="1">
              <a:buClr>
                <a:srgbClr val="CC3300"/>
              </a:buClr>
              <a:buFont typeface="Wingdings" pitchFamily="2" charset="2"/>
              <a:buChar char="§"/>
            </a:pPr>
            <a:r>
              <a:rPr lang="en-US" altLang="pt-BR" i="1" smtClean="0"/>
              <a:t>La technique moderne du tableau</a:t>
            </a:r>
            <a:r>
              <a:rPr lang="pt-BR" altLang="pt-BR" i="1" smtClean="0"/>
              <a:t> </a:t>
            </a:r>
            <a:r>
              <a:rPr lang="pt-BR" altLang="pt-BR" smtClean="0"/>
              <a:t>de M. Busset (1929)</a:t>
            </a:r>
          </a:p>
          <a:p>
            <a:pPr eaLnBrk="1" hangingPunct="1"/>
            <a:endParaRPr lang="pt-BR" altLang="pt-BR" smtClean="0"/>
          </a:p>
        </p:txBody>
      </p:sp>
      <p:pic>
        <p:nvPicPr>
          <p:cNvPr id="17411" name="Picture 5" descr="Previatti, Gaeta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2638425"/>
            <a:ext cx="2160587" cy="3378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6" descr="Busset, 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559050"/>
            <a:ext cx="2376488" cy="3419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effectLst>
                  <a:outerShdw blurRad="38100" dist="38100" dir="2700000" algn="tl">
                    <a:srgbClr val="000000">
                      <a:alpha val="43137"/>
                    </a:srgbClr>
                  </a:outerShdw>
                </a:effectLst>
              </a:rPr>
              <a:t>Firenze</a:t>
            </a:r>
            <a:endParaRPr lang="pt-BR" dirty="0">
              <a:effectLst>
                <a:outerShdw blurRad="38100" dist="38100" dir="2700000" algn="tl">
                  <a:srgbClr val="000000">
                    <a:alpha val="43137"/>
                  </a:srgbClr>
                </a:outerShdw>
              </a:effectLst>
            </a:endParaRPr>
          </a:p>
        </p:txBody>
      </p:sp>
      <p:sp>
        <p:nvSpPr>
          <p:cNvPr id="18435" name="Rectangle 3"/>
          <p:cNvSpPr>
            <a:spLocks noGrp="1" noChangeArrowheads="1"/>
          </p:cNvSpPr>
          <p:nvPr>
            <p:ph idx="1"/>
          </p:nvPr>
        </p:nvSpPr>
        <p:spPr>
          <a:xfrm>
            <a:off x="457200" y="1412875"/>
            <a:ext cx="8229600" cy="4525963"/>
          </a:xfrm>
        </p:spPr>
        <p:txBody>
          <a:bodyPr/>
          <a:lstStyle/>
          <a:p>
            <a:pPr eaLnBrk="1" hangingPunct="1">
              <a:buClr>
                <a:srgbClr val="CC3300"/>
              </a:buClr>
              <a:buFont typeface="Wingdings" pitchFamily="2" charset="2"/>
              <a:buChar char="§"/>
            </a:pPr>
            <a:r>
              <a:rPr lang="pt-BR" altLang="pt-BR" sz="2800" i="1" smtClean="0"/>
              <a:t>Giovanni Bellini</a:t>
            </a:r>
            <a:r>
              <a:rPr lang="pt-BR" altLang="pt-BR" sz="2800" smtClean="0"/>
              <a:t> (1921)</a:t>
            </a:r>
          </a:p>
          <a:p>
            <a:pPr eaLnBrk="1" hangingPunct="1">
              <a:buClr>
                <a:srgbClr val="CC3300"/>
              </a:buClr>
              <a:buFont typeface="Wingdings" pitchFamily="2" charset="2"/>
              <a:buChar char="§"/>
            </a:pPr>
            <a:r>
              <a:rPr lang="pt-BR" altLang="pt-BR" sz="2800" i="1" smtClean="0"/>
              <a:t>Luca Signorelli </a:t>
            </a:r>
            <a:r>
              <a:rPr lang="pt-BR" altLang="pt-BR" sz="2800" smtClean="0"/>
              <a:t>(1921)</a:t>
            </a:r>
          </a:p>
          <a:p>
            <a:pPr eaLnBrk="1" hangingPunct="1">
              <a:buClr>
                <a:srgbClr val="CC3300"/>
              </a:buClr>
              <a:buFont typeface="Wingdings" pitchFamily="2" charset="2"/>
              <a:buChar char="§"/>
            </a:pPr>
            <a:r>
              <a:rPr lang="pt-BR" altLang="pt-BR" sz="2800" i="1" smtClean="0"/>
              <a:t>Il Pontormo </a:t>
            </a:r>
            <a:r>
              <a:rPr lang="pt-BR" altLang="pt-BR" sz="2800" smtClean="0"/>
              <a:t>(1921) </a:t>
            </a:r>
          </a:p>
          <a:p>
            <a:pPr eaLnBrk="1" hangingPunct="1"/>
            <a:endParaRPr lang="pt-BR" altLang="pt-BR" b="1" smtClean="0"/>
          </a:p>
        </p:txBody>
      </p:sp>
      <p:pic>
        <p:nvPicPr>
          <p:cNvPr id="18436" name="Picture 4" descr="giovanni bellin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88" y="3357563"/>
            <a:ext cx="1966912" cy="2952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5" descr="signorel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4100" y="3357563"/>
            <a:ext cx="2016125" cy="2952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6" descr="Il pontorm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9363" y="3357563"/>
            <a:ext cx="1843087" cy="3024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404813"/>
            <a:ext cx="8229600" cy="5721350"/>
          </a:xfrm>
        </p:spPr>
        <p:txBody>
          <a:bodyPr/>
          <a:lstStyle/>
          <a:p>
            <a:pPr eaLnBrk="1" hangingPunct="1">
              <a:buFontTx/>
              <a:buNone/>
              <a:defRPr/>
            </a:pPr>
            <a:r>
              <a:rPr lang="pt-BR" altLang="pt-BR" dirty="0" smtClean="0">
                <a:effectLst>
                  <a:outerShdw blurRad="38100" dist="38100" dir="2700000" algn="tl">
                    <a:srgbClr val="000000">
                      <a:alpha val="43137"/>
                    </a:srgbClr>
                  </a:outerShdw>
                </a:effectLst>
                <a:latin typeface="+mj-lt"/>
              </a:rPr>
              <a:t>Bolonha</a:t>
            </a:r>
          </a:p>
          <a:p>
            <a:pPr eaLnBrk="1" hangingPunct="1">
              <a:buClr>
                <a:srgbClr val="CC3300"/>
              </a:buClr>
              <a:buFont typeface="Wingdings" panose="05000000000000000000" pitchFamily="2" charset="2"/>
              <a:buChar char="§"/>
              <a:defRPr/>
            </a:pPr>
            <a:r>
              <a:rPr lang="pt-BR" altLang="pt-BR" i="1" dirty="0" smtClean="0"/>
              <a:t>Pietro </a:t>
            </a:r>
            <a:r>
              <a:rPr lang="pt-BR" altLang="pt-BR" i="1" dirty="0" err="1" smtClean="0"/>
              <a:t>Perugino</a:t>
            </a:r>
            <a:r>
              <a:rPr lang="pt-BR" altLang="pt-BR" i="1" dirty="0" smtClean="0"/>
              <a:t> </a:t>
            </a:r>
            <a:r>
              <a:rPr lang="pt-BR" altLang="pt-BR" dirty="0" smtClean="0"/>
              <a:t>de</a:t>
            </a:r>
            <a:br>
              <a:rPr lang="pt-BR" altLang="pt-BR" dirty="0" smtClean="0"/>
            </a:br>
            <a:r>
              <a:rPr lang="pt-BR" altLang="pt-BR" dirty="0" smtClean="0"/>
              <a:t>Umberto </a:t>
            </a:r>
            <a:r>
              <a:rPr lang="pt-BR" altLang="pt-BR" dirty="0" err="1" smtClean="0"/>
              <a:t>Gnoli</a:t>
            </a:r>
            <a:r>
              <a:rPr lang="pt-BR" altLang="pt-BR" dirty="0"/>
              <a:t> </a:t>
            </a:r>
            <a:r>
              <a:rPr lang="pt-BR" altLang="pt-BR" dirty="0" smtClean="0"/>
              <a:t>(1923)</a:t>
            </a:r>
          </a:p>
          <a:p>
            <a:pPr eaLnBrk="1" hangingPunct="1">
              <a:buFontTx/>
              <a:buNone/>
              <a:defRPr/>
            </a:pPr>
            <a:endParaRPr lang="pt-BR" altLang="pt-BR" dirty="0"/>
          </a:p>
          <a:p>
            <a:pPr eaLnBrk="1" hangingPunct="1">
              <a:buFontTx/>
              <a:buNone/>
              <a:defRPr/>
            </a:pPr>
            <a:r>
              <a:rPr lang="pt-BR" altLang="pt-BR" dirty="0" smtClean="0"/>
              <a:t/>
            </a:r>
            <a:br>
              <a:rPr lang="pt-BR" altLang="pt-BR" dirty="0" smtClean="0"/>
            </a:br>
            <a:endParaRPr lang="pt-BR" altLang="pt-BR" dirty="0" smtClean="0"/>
          </a:p>
          <a:p>
            <a:pPr eaLnBrk="1" hangingPunct="1">
              <a:spcBef>
                <a:spcPct val="0"/>
              </a:spcBef>
              <a:buFontTx/>
              <a:buNone/>
              <a:defRPr/>
            </a:pPr>
            <a:r>
              <a:rPr lang="pt-BR" altLang="pt-BR" dirty="0" smtClean="0">
                <a:effectLst>
                  <a:outerShdw blurRad="38100" dist="38100" dir="2700000" algn="tl">
                    <a:srgbClr val="000000">
                      <a:alpha val="43137"/>
                    </a:srgbClr>
                  </a:outerShdw>
                </a:effectLst>
                <a:latin typeface="+mj-lt"/>
              </a:rPr>
              <a:t>Milão</a:t>
            </a:r>
          </a:p>
          <a:p>
            <a:pPr eaLnBrk="1" hangingPunct="1">
              <a:spcBef>
                <a:spcPct val="0"/>
              </a:spcBef>
              <a:buClr>
                <a:srgbClr val="CC3300"/>
              </a:buClr>
              <a:buFont typeface="Wingdings" panose="05000000000000000000" pitchFamily="2" charset="2"/>
              <a:buChar char="§"/>
              <a:defRPr/>
            </a:pPr>
            <a:r>
              <a:rPr lang="pt-BR" altLang="pt-BR" i="1" dirty="0" err="1" smtClean="0"/>
              <a:t>Masaccio</a:t>
            </a:r>
            <a:r>
              <a:rPr lang="pt-BR" altLang="pt-BR" dirty="0" smtClean="0"/>
              <a:t> de</a:t>
            </a:r>
            <a:br>
              <a:rPr lang="pt-BR" altLang="pt-BR" dirty="0" smtClean="0"/>
            </a:br>
            <a:r>
              <a:rPr lang="pt-BR" altLang="pt-BR" dirty="0" smtClean="0"/>
              <a:t>Ugo </a:t>
            </a:r>
            <a:r>
              <a:rPr lang="pt-BR" altLang="pt-BR" dirty="0" err="1" smtClean="0"/>
              <a:t>Bernasconi</a:t>
            </a:r>
            <a:r>
              <a:rPr lang="pt-BR" altLang="pt-BR" dirty="0"/>
              <a:t/>
            </a:r>
            <a:br>
              <a:rPr lang="pt-BR" altLang="pt-BR" dirty="0"/>
            </a:br>
            <a:r>
              <a:rPr lang="pt-BR" altLang="pt-BR" dirty="0" smtClean="0"/>
              <a:t>(1924)</a:t>
            </a:r>
          </a:p>
        </p:txBody>
      </p:sp>
      <p:pic>
        <p:nvPicPr>
          <p:cNvPr id="19459" name="Picture 5" descr="Gnoli, Umbe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476250"/>
            <a:ext cx="1800225"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6" descr="massacc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3571875"/>
            <a:ext cx="1890712" cy="2592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7" descr="berascon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588" y="3571875"/>
            <a:ext cx="1916112" cy="2592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pt-BR" sz="4000" dirty="0">
                <a:solidFill>
                  <a:srgbClr val="CC3300"/>
                </a:solidFill>
              </a:rPr>
              <a:t>The incentive of modernity in </a:t>
            </a:r>
            <a:r>
              <a:rPr lang="en-US" altLang="pt-BR" sz="4000" dirty="0" smtClean="0">
                <a:solidFill>
                  <a:srgbClr val="CC3300"/>
                </a:solidFill>
              </a:rPr>
              <a:t>Sao </a:t>
            </a:r>
            <a:r>
              <a:rPr lang="en-US" altLang="pt-BR" sz="4000" dirty="0">
                <a:solidFill>
                  <a:srgbClr val="CC3300"/>
                </a:solidFill>
              </a:rPr>
              <a:t>Paulo</a:t>
            </a:r>
            <a:endParaRPr lang="pt-BR" altLang="pt-BR" sz="4000" dirty="0" smtClean="0">
              <a:solidFill>
                <a:srgbClr val="CC3300"/>
              </a:solidFill>
            </a:endParaRPr>
          </a:p>
        </p:txBody>
      </p:sp>
      <p:sp>
        <p:nvSpPr>
          <p:cNvPr id="20483" name="Rectangle 3"/>
          <p:cNvSpPr>
            <a:spLocks noGrp="1" noChangeArrowheads="1"/>
          </p:cNvSpPr>
          <p:nvPr>
            <p:ph idx="1"/>
          </p:nvPr>
        </p:nvSpPr>
        <p:spPr/>
        <p:txBody>
          <a:bodyPr/>
          <a:lstStyle/>
          <a:p>
            <a:pPr eaLnBrk="1" hangingPunct="1">
              <a:buFontTx/>
              <a:buNone/>
            </a:pPr>
            <a:r>
              <a:rPr lang="pt-BR" altLang="pt-BR" dirty="0" smtClean="0"/>
              <a:t>	</a:t>
            </a:r>
            <a:r>
              <a:rPr lang="en-US" altLang="pt-BR" dirty="0"/>
              <a:t>The Library brings to its core the contemporary Italian issues, captured by Rossi's humanist sensibility, which was a fundamental factor for the circulation of these ideas among the artists participating in the various movements of São Paulo's modernity, such as the Santa Helena group and the </a:t>
            </a:r>
            <a:r>
              <a:rPr lang="en-US" altLang="pt-BR" dirty="0" err="1"/>
              <a:t>Paulista</a:t>
            </a:r>
            <a:r>
              <a:rPr lang="en-US" altLang="pt-BR" dirty="0"/>
              <a:t> Artistic Family. </a:t>
            </a:r>
            <a:r>
              <a:rPr lang="en-US" altLang="pt-BR" dirty="0" smtClean="0"/>
              <a:t>which </a:t>
            </a:r>
            <a:r>
              <a:rPr lang="en-US" altLang="pt-BR" dirty="0"/>
              <a:t>was the mentor</a:t>
            </a:r>
            <a:endParaRPr lang="pt-BR" altLang="pt-BR"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title"/>
          </p:nvPr>
        </p:nvSpPr>
        <p:spPr/>
        <p:txBody>
          <a:bodyPr/>
          <a:lstStyle/>
          <a:p>
            <a:r>
              <a:rPr lang="pt-BR" altLang="pt-BR" b="1" dirty="0" smtClean="0">
                <a:solidFill>
                  <a:srgbClr val="CC3300"/>
                </a:solidFill>
              </a:rPr>
              <a:t>The </a:t>
            </a:r>
            <a:r>
              <a:rPr lang="pt-BR" altLang="pt-BR" b="1" dirty="0" err="1" smtClean="0">
                <a:solidFill>
                  <a:srgbClr val="CC3300"/>
                </a:solidFill>
              </a:rPr>
              <a:t>Artist</a:t>
            </a:r>
            <a:endParaRPr lang="pt-BR" altLang="pt-BR" b="1" dirty="0" smtClean="0">
              <a:solidFill>
                <a:srgbClr val="CC3300"/>
              </a:solidFill>
            </a:endParaRPr>
          </a:p>
        </p:txBody>
      </p:sp>
      <p:sp>
        <p:nvSpPr>
          <p:cNvPr id="3075" name="Rectangle 3"/>
          <p:cNvSpPr>
            <a:spLocks noGrp="1" noChangeArrowheads="1"/>
          </p:cNvSpPr>
          <p:nvPr>
            <p:ph idx="1"/>
          </p:nvPr>
        </p:nvSpPr>
        <p:spPr/>
        <p:txBody>
          <a:bodyPr/>
          <a:lstStyle/>
          <a:p>
            <a:pPr eaLnBrk="1" hangingPunct="1"/>
            <a:r>
              <a:rPr lang="en-US" altLang="pt-BR" dirty="0"/>
              <a:t>Born in São Paulo, 1890</a:t>
            </a:r>
          </a:p>
          <a:p>
            <a:pPr eaLnBrk="1" hangingPunct="1"/>
            <a:r>
              <a:rPr lang="en-US" altLang="pt-BR" dirty="0"/>
              <a:t>Lived in Italy from 2 to 17 years old, where he starts painting</a:t>
            </a:r>
          </a:p>
          <a:p>
            <a:pPr eaLnBrk="1" hangingPunct="1"/>
            <a:r>
              <a:rPr lang="en-US" altLang="pt-BR" dirty="0"/>
              <a:t>In 1908, he dedicated himself to the study of watercolor in Dover, improving landscape </a:t>
            </a:r>
            <a:r>
              <a:rPr lang="en-US" altLang="pt-BR" dirty="0" smtClean="0"/>
              <a:t>painting</a:t>
            </a:r>
            <a:r>
              <a:rPr lang="en-US" altLang="pt-BR" dirty="0" smtClean="0"/>
              <a:t>. Between </a:t>
            </a:r>
            <a:r>
              <a:rPr lang="en-US" altLang="pt-BR" dirty="0"/>
              <a:t>1909 and 1912, he attends the High School of Arts and Crafts in São Paulo</a:t>
            </a:r>
            <a:endParaRPr lang="pt-BR" altLang="pt-BR" dirty="0" smtClean="0"/>
          </a:p>
          <a:p>
            <a:pPr eaLnBrk="1" hangingPunct="1"/>
            <a:endParaRPr lang="pt-BR" altLang="pt-B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altLang="pt-BR" sz="3600" b="0" dirty="0" smtClean="0">
                <a:latin typeface="+mn-lt"/>
              </a:rPr>
              <a:t/>
            </a:r>
            <a:br>
              <a:rPr lang="pt-BR" altLang="pt-BR" sz="3600" b="0" dirty="0" smtClean="0">
                <a:latin typeface="+mn-lt"/>
              </a:rPr>
            </a:br>
            <a:r>
              <a:rPr lang="pt-BR" altLang="pt-BR" sz="3600" b="0" dirty="0" smtClean="0">
                <a:latin typeface="+mn-lt"/>
              </a:rPr>
              <a:t>FAP </a:t>
            </a:r>
            <a:r>
              <a:rPr lang="pt-BR" altLang="pt-BR" sz="3600" b="0" dirty="0">
                <a:latin typeface="+mn-lt"/>
              </a:rPr>
              <a:t>1937, </a:t>
            </a:r>
            <a:r>
              <a:rPr lang="pt-BR" altLang="pt-BR" sz="3600" b="0" dirty="0" smtClean="0">
                <a:latin typeface="+mn-lt"/>
              </a:rPr>
              <a:t>1938, </a:t>
            </a:r>
            <a:r>
              <a:rPr lang="pt-BR" altLang="pt-BR" sz="3600" b="0" dirty="0">
                <a:latin typeface="+mn-lt"/>
              </a:rPr>
              <a:t>1940</a:t>
            </a:r>
            <a:endParaRPr lang="pt-BR" sz="3600" b="0" dirty="0">
              <a:latin typeface="+mn-lt"/>
            </a:endParaRPr>
          </a:p>
        </p:txBody>
      </p:sp>
      <p:sp>
        <p:nvSpPr>
          <p:cNvPr id="21506" name="Rectangle 3"/>
          <p:cNvSpPr>
            <a:spLocks noGrp="1" noChangeArrowheads="1"/>
          </p:cNvSpPr>
          <p:nvPr>
            <p:ph type="body" idx="1"/>
          </p:nvPr>
        </p:nvSpPr>
        <p:spPr/>
        <p:txBody>
          <a:bodyPr/>
          <a:lstStyle/>
          <a:p>
            <a:pPr eaLnBrk="1" hangingPunct="1">
              <a:defRPr/>
            </a:pPr>
            <a:r>
              <a:rPr lang="en-US" altLang="pt-BR" sz="4000" b="1" dirty="0" smtClean="0">
                <a:effectLst>
                  <a:outerShdw blurRad="38100" dist="38100" dir="2700000" algn="tl">
                    <a:srgbClr val="000000">
                      <a:alpha val="43137"/>
                    </a:srgbClr>
                  </a:outerShdw>
                </a:effectLst>
                <a:latin typeface="+mj-lt"/>
              </a:rPr>
              <a:t>Mario </a:t>
            </a:r>
            <a:r>
              <a:rPr lang="en-US" altLang="pt-BR" sz="4000" b="1" dirty="0">
                <a:effectLst>
                  <a:outerShdw blurRad="38100" dist="38100" dir="2700000" algn="tl">
                    <a:srgbClr val="000000">
                      <a:alpha val="43137"/>
                    </a:srgbClr>
                  </a:outerShdw>
                </a:effectLst>
                <a:latin typeface="+mj-lt"/>
              </a:rPr>
              <a:t>de Andrade and publication of the article “This </a:t>
            </a:r>
            <a:r>
              <a:rPr lang="en-US" altLang="pt-BR" sz="4000" b="1" dirty="0" err="1">
                <a:effectLst>
                  <a:outerShdw blurRad="38100" dist="38100" dir="2700000" algn="tl">
                    <a:srgbClr val="000000">
                      <a:alpha val="43137"/>
                    </a:srgbClr>
                  </a:outerShdw>
                </a:effectLst>
                <a:latin typeface="+mj-lt"/>
              </a:rPr>
              <a:t>Paulista</a:t>
            </a:r>
            <a:r>
              <a:rPr lang="en-US" altLang="pt-BR" sz="4000" b="1" dirty="0">
                <a:effectLst>
                  <a:outerShdw blurRad="38100" dist="38100" dir="2700000" algn="tl">
                    <a:srgbClr val="000000">
                      <a:alpha val="43137"/>
                    </a:srgbClr>
                  </a:outerShdw>
                </a:effectLst>
                <a:latin typeface="+mj-lt"/>
              </a:rPr>
              <a:t> Family”</a:t>
            </a:r>
            <a:endParaRPr lang="pt-BR" altLang="pt-BR" sz="4000" b="1" dirty="0">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57200" y="476250"/>
            <a:ext cx="8229600" cy="5649913"/>
          </a:xfrm>
        </p:spPr>
        <p:txBody>
          <a:bodyPr/>
          <a:lstStyle/>
          <a:p>
            <a:pPr indent="0" eaLnBrk="1" hangingPunct="1">
              <a:buFontTx/>
              <a:buNone/>
            </a:pPr>
            <a:r>
              <a:rPr lang="pt-BR" altLang="pt-BR" sz="2500" i="1" dirty="0" smtClean="0"/>
              <a:t>“</a:t>
            </a:r>
            <a:r>
              <a:rPr lang="en-US" altLang="pt-BR" sz="2500" i="1" dirty="0"/>
              <a:t>The arrival and fixation of </a:t>
            </a:r>
            <a:r>
              <a:rPr lang="en-US" altLang="pt-BR" sz="2500" i="1" dirty="0" err="1"/>
              <a:t>Victorio</a:t>
            </a:r>
            <a:r>
              <a:rPr lang="en-US" altLang="pt-BR" sz="2500" i="1" dirty="0"/>
              <a:t> </a:t>
            </a:r>
            <a:r>
              <a:rPr lang="en-US" altLang="pt-BR" sz="2500" i="1" dirty="0" err="1"/>
              <a:t>Gobbis</a:t>
            </a:r>
            <a:r>
              <a:rPr lang="en-US" altLang="pt-BR" sz="2500" i="1" dirty="0"/>
              <a:t> and Paulo Rossi </a:t>
            </a:r>
            <a:r>
              <a:rPr lang="en-US" altLang="pt-BR" sz="2500" i="1" dirty="0" err="1"/>
              <a:t>Osir</a:t>
            </a:r>
            <a:r>
              <a:rPr lang="en-US" altLang="pt-BR" sz="2500" i="1" dirty="0"/>
              <a:t> in the São Paulo environment, men able to talk about the differences in brush strokes of a Raphael and a Titian and knowing what it is to link a color to its neighbor, has softly destroyed both our pictorial illiteracy. It really matters little the temporary appearance of original expressions like Anita or </a:t>
            </a:r>
            <a:r>
              <a:rPr lang="en-US" altLang="pt-BR" sz="2500" i="1" dirty="0" err="1"/>
              <a:t>Tarsila's</a:t>
            </a:r>
            <a:r>
              <a:rPr lang="en-US" altLang="pt-BR" sz="2500" i="1" dirty="0"/>
              <a:t> modernism. Such blows were useful, but less fruitful for the plastic orientation of </a:t>
            </a:r>
            <a:r>
              <a:rPr lang="en-US" altLang="pt-BR" sz="2500" i="1" dirty="0" err="1"/>
              <a:t>Paulista</a:t>
            </a:r>
            <a:r>
              <a:rPr lang="en-US" altLang="pt-BR" sz="2500" i="1" dirty="0"/>
              <a:t> painting than Paulo Rossi </a:t>
            </a:r>
            <a:r>
              <a:rPr lang="en-US" altLang="pt-BR" sz="2500" i="1" dirty="0" err="1"/>
              <a:t>Osir</a:t>
            </a:r>
            <a:r>
              <a:rPr lang="en-US" altLang="pt-BR" sz="2500" i="1" dirty="0"/>
              <a:t> and </a:t>
            </a:r>
            <a:r>
              <a:rPr lang="en-US" altLang="pt-BR" sz="2500" i="1" dirty="0" err="1"/>
              <a:t>Victorio</a:t>
            </a:r>
            <a:r>
              <a:rPr lang="en-US" altLang="pt-BR" sz="2500" i="1" dirty="0"/>
              <a:t> </a:t>
            </a:r>
            <a:r>
              <a:rPr lang="en-US" altLang="pt-BR" sz="2500" i="1" dirty="0" err="1"/>
              <a:t>Gobbis</a:t>
            </a:r>
            <a:r>
              <a:rPr lang="en-US" altLang="pt-BR" sz="2500" i="1" dirty="0"/>
              <a:t>' thorough, fearful and well-educated traditionalism. ”</a:t>
            </a:r>
            <a:endParaRPr lang="pt-BR" altLang="pt-BR" sz="2500" i="1" dirty="0" smtClean="0"/>
          </a:p>
          <a:p>
            <a:pPr indent="0" eaLnBrk="1" hangingPunct="1">
              <a:buFontTx/>
              <a:buNone/>
            </a:pPr>
            <a:r>
              <a:rPr lang="pt-BR" altLang="pt-BR" sz="2500" dirty="0" smtClean="0"/>
              <a:t>ANDRADE, M. Esta paulista família. 1939.</a:t>
            </a:r>
          </a:p>
          <a:p>
            <a:pPr indent="0" eaLnBrk="1" hangingPunct="1">
              <a:buFontTx/>
              <a:buNone/>
            </a:pPr>
            <a:endParaRPr lang="pt-BR" altLang="pt-BR" sz="26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476250"/>
            <a:ext cx="8229600" cy="5649913"/>
          </a:xfrm>
        </p:spPr>
        <p:txBody>
          <a:bodyPr/>
          <a:lstStyle/>
          <a:p>
            <a:pPr marL="800100" indent="-457200" eaLnBrk="1" hangingPunct="1">
              <a:buClr>
                <a:srgbClr val="CC3300"/>
              </a:buClr>
              <a:buFont typeface="Wingdings" pitchFamily="2" charset="2"/>
              <a:buChar char="§"/>
            </a:pPr>
            <a:r>
              <a:rPr lang="pt-BR" altLang="pt-BR" sz="2800" dirty="0" smtClean="0"/>
              <a:t>Grupo St</a:t>
            </a:r>
            <a:r>
              <a:rPr lang="pt-BR" altLang="pt-BR" sz="2800" dirty="0"/>
              <a:t>. Helena </a:t>
            </a:r>
            <a:r>
              <a:rPr lang="pt-BR" altLang="pt-BR" sz="2800" dirty="0" smtClean="0"/>
              <a:t>(</a:t>
            </a:r>
            <a:r>
              <a:rPr lang="pt-BR" altLang="pt-BR" sz="2800" dirty="0" err="1"/>
              <a:t>Pennacchi</a:t>
            </a:r>
            <a:r>
              <a:rPr lang="pt-BR" altLang="pt-BR" sz="2800" dirty="0"/>
              <a:t>, </a:t>
            </a:r>
            <a:r>
              <a:rPr lang="pt-BR" altLang="pt-BR" sz="2800" dirty="0" err="1"/>
              <a:t>Rizzotti</a:t>
            </a:r>
            <a:r>
              <a:rPr lang="pt-BR" altLang="pt-BR" sz="2800" dirty="0"/>
              <a:t>, Rebolo, Volpi, Graciano, </a:t>
            </a:r>
            <a:r>
              <a:rPr lang="pt-BR" altLang="pt-BR" sz="2800" dirty="0" err="1"/>
              <a:t>Zanini</a:t>
            </a:r>
            <a:r>
              <a:rPr lang="pt-BR" altLang="pt-BR" sz="2800" dirty="0"/>
              <a:t>, </a:t>
            </a:r>
            <a:r>
              <a:rPr lang="pt-BR" altLang="pt-BR" sz="2800" dirty="0" err="1"/>
              <a:t>Bonadei</a:t>
            </a:r>
            <a:r>
              <a:rPr lang="pt-BR" altLang="pt-BR" sz="2800" dirty="0"/>
              <a:t>, Rosa, Martins): </a:t>
            </a:r>
            <a:r>
              <a:rPr lang="pt-BR" altLang="pt-BR" sz="2800" dirty="0" err="1"/>
              <a:t>Example</a:t>
            </a:r>
            <a:r>
              <a:rPr lang="pt-BR" altLang="pt-BR" sz="2800" dirty="0"/>
              <a:t> </a:t>
            </a:r>
            <a:r>
              <a:rPr lang="pt-BR" altLang="pt-BR" sz="2800" dirty="0" err="1"/>
              <a:t>of</a:t>
            </a:r>
            <a:r>
              <a:rPr lang="pt-BR" altLang="pt-BR" sz="2800" dirty="0"/>
              <a:t> </a:t>
            </a:r>
            <a:r>
              <a:rPr lang="pt-BR" altLang="pt-BR" sz="2800" dirty="0" err="1"/>
              <a:t>Collectivism</a:t>
            </a:r>
            <a:r>
              <a:rPr lang="pt-BR" altLang="pt-BR" sz="2800" dirty="0"/>
              <a:t> </a:t>
            </a:r>
            <a:r>
              <a:rPr lang="pt-BR" altLang="pt-BR" sz="2800" dirty="0" err="1"/>
              <a:t>and</a:t>
            </a:r>
            <a:r>
              <a:rPr lang="pt-BR" altLang="pt-BR" sz="2800" dirty="0"/>
              <a:t> </a:t>
            </a:r>
            <a:r>
              <a:rPr lang="pt-BR" altLang="pt-BR" sz="2800" dirty="0" err="1"/>
              <a:t>Solidarity</a:t>
            </a:r>
            <a:endParaRPr lang="pt-BR" altLang="pt-BR" sz="2800" dirty="0"/>
          </a:p>
          <a:p>
            <a:pPr marL="800100" indent="-457200" eaLnBrk="1" hangingPunct="1">
              <a:buClr>
                <a:srgbClr val="CC3300"/>
              </a:buClr>
              <a:buFont typeface="Wingdings" pitchFamily="2" charset="2"/>
              <a:buChar char="§"/>
            </a:pPr>
            <a:r>
              <a:rPr lang="pt-BR" altLang="pt-BR" sz="2800" dirty="0" err="1"/>
              <a:t>Rossi's</a:t>
            </a:r>
            <a:r>
              <a:rPr lang="pt-BR" altLang="pt-BR" sz="2800" dirty="0"/>
              <a:t> </a:t>
            </a:r>
            <a:r>
              <a:rPr lang="pt-BR" altLang="pt-BR" sz="2800" dirty="0" err="1"/>
              <a:t>dedication</a:t>
            </a:r>
            <a:r>
              <a:rPr lang="pt-BR" altLang="pt-BR" sz="2800" dirty="0"/>
              <a:t> </a:t>
            </a:r>
            <a:r>
              <a:rPr lang="pt-BR" altLang="pt-BR" sz="2800" dirty="0" err="1"/>
              <a:t>to</a:t>
            </a:r>
            <a:r>
              <a:rPr lang="pt-BR" altLang="pt-BR" sz="2800" dirty="0"/>
              <a:t> </a:t>
            </a:r>
            <a:r>
              <a:rPr lang="pt-BR" altLang="pt-BR" sz="2800" dirty="0" err="1"/>
              <a:t>these</a:t>
            </a:r>
            <a:r>
              <a:rPr lang="pt-BR" altLang="pt-BR" sz="2800" dirty="0"/>
              <a:t> </a:t>
            </a:r>
            <a:r>
              <a:rPr lang="pt-BR" altLang="pt-BR" sz="2800" dirty="0" err="1"/>
              <a:t>painters</a:t>
            </a:r>
            <a:r>
              <a:rPr lang="pt-BR" altLang="pt-BR" sz="2800" dirty="0"/>
              <a:t>, </a:t>
            </a:r>
            <a:r>
              <a:rPr lang="pt-BR" altLang="pt-BR" sz="2800" dirty="0" err="1"/>
              <a:t>bringing</a:t>
            </a:r>
            <a:r>
              <a:rPr lang="pt-BR" altLang="pt-BR" sz="2800" dirty="0"/>
              <a:t> </a:t>
            </a:r>
            <a:r>
              <a:rPr lang="pt-BR" altLang="pt-BR" sz="2800" dirty="0" err="1"/>
              <a:t>critics</a:t>
            </a:r>
            <a:r>
              <a:rPr lang="pt-BR" altLang="pt-BR" sz="2800" dirty="0"/>
              <a:t> </a:t>
            </a:r>
            <a:r>
              <a:rPr lang="pt-BR" altLang="pt-BR" sz="2800" dirty="0" err="1"/>
              <a:t>like</a:t>
            </a:r>
            <a:r>
              <a:rPr lang="pt-BR" altLang="pt-BR" sz="2800" dirty="0"/>
              <a:t> Mario de Andrade, Sergio Milliet, Paulo Mendes de Almeida </a:t>
            </a:r>
            <a:r>
              <a:rPr lang="pt-BR" altLang="pt-BR" sz="2800" dirty="0" err="1"/>
              <a:t>to</a:t>
            </a:r>
            <a:r>
              <a:rPr lang="pt-BR" altLang="pt-BR" sz="2800" dirty="0"/>
              <a:t> </a:t>
            </a:r>
            <a:r>
              <a:rPr lang="pt-BR" altLang="pt-BR" sz="2800" dirty="0" err="1"/>
              <a:t>visit</a:t>
            </a:r>
            <a:r>
              <a:rPr lang="pt-BR" altLang="pt-BR" sz="2800" dirty="0"/>
              <a:t> </a:t>
            </a:r>
            <a:r>
              <a:rPr lang="pt-BR" altLang="pt-BR" sz="2800" dirty="0" err="1"/>
              <a:t>the</a:t>
            </a:r>
            <a:r>
              <a:rPr lang="pt-BR" altLang="pt-BR" sz="2800" dirty="0"/>
              <a:t> FAP </a:t>
            </a:r>
            <a:r>
              <a:rPr lang="pt-BR" altLang="pt-BR" sz="2800" dirty="0" err="1"/>
              <a:t>exhibition</a:t>
            </a:r>
            <a:endParaRPr lang="pt-BR" altLang="pt-BR" sz="2800" dirty="0"/>
          </a:p>
          <a:p>
            <a:pPr marL="800100" indent="-457200" eaLnBrk="1" hangingPunct="1">
              <a:buClr>
                <a:srgbClr val="CC3300"/>
              </a:buClr>
              <a:buFont typeface="Wingdings" pitchFamily="2" charset="2"/>
              <a:buChar char="§"/>
            </a:pPr>
            <a:r>
              <a:rPr lang="pt-BR" altLang="pt-BR" sz="2800" dirty="0"/>
              <a:t>Rossi </a:t>
            </a:r>
            <a:r>
              <a:rPr lang="pt-BR" altLang="pt-BR" sz="2800" dirty="0" err="1"/>
              <a:t>gave</a:t>
            </a:r>
            <a:r>
              <a:rPr lang="pt-BR" altLang="pt-BR" sz="2800" dirty="0"/>
              <a:t> </a:t>
            </a:r>
            <a:r>
              <a:rPr lang="pt-BR" altLang="pt-BR" sz="2800" dirty="0" err="1"/>
              <a:t>full</a:t>
            </a:r>
            <a:r>
              <a:rPr lang="pt-BR" altLang="pt-BR" sz="2800" dirty="0"/>
              <a:t> </a:t>
            </a:r>
            <a:r>
              <a:rPr lang="pt-BR" altLang="pt-BR" sz="2800" dirty="0" err="1"/>
              <a:t>support</a:t>
            </a:r>
            <a:r>
              <a:rPr lang="pt-BR" altLang="pt-BR" sz="2800" dirty="0"/>
              <a:t> </a:t>
            </a:r>
            <a:r>
              <a:rPr lang="pt-BR" altLang="pt-BR" sz="2800" dirty="0" err="1"/>
              <a:t>to</a:t>
            </a:r>
            <a:r>
              <a:rPr lang="pt-BR" altLang="pt-BR" sz="2800" dirty="0"/>
              <a:t> </a:t>
            </a:r>
            <a:r>
              <a:rPr lang="pt-BR" altLang="pt-BR" sz="2800" dirty="0" err="1"/>
              <a:t>the</a:t>
            </a:r>
            <a:r>
              <a:rPr lang="pt-BR" altLang="pt-BR" sz="2800" dirty="0"/>
              <a:t> </a:t>
            </a:r>
            <a:r>
              <a:rPr lang="pt-BR" altLang="pt-BR" sz="2800" dirty="0" err="1"/>
              <a:t>proletarian</a:t>
            </a:r>
            <a:r>
              <a:rPr lang="pt-BR" altLang="pt-BR" sz="2800" dirty="0"/>
              <a:t> </a:t>
            </a:r>
            <a:r>
              <a:rPr lang="pt-BR" altLang="pt-BR" sz="2800" dirty="0" err="1"/>
              <a:t>artists</a:t>
            </a:r>
            <a:r>
              <a:rPr lang="pt-BR" altLang="pt-BR" sz="2800" dirty="0"/>
              <a:t>, </a:t>
            </a:r>
            <a:r>
              <a:rPr lang="pt-BR" altLang="pt-BR" sz="2800" dirty="0" err="1"/>
              <a:t>leaving</a:t>
            </a:r>
            <a:r>
              <a:rPr lang="pt-BR" altLang="pt-BR" sz="2800" dirty="0"/>
              <a:t> </a:t>
            </a:r>
            <a:r>
              <a:rPr lang="pt-BR" altLang="pt-BR" sz="2800" dirty="0" err="1"/>
              <a:t>aside</a:t>
            </a:r>
            <a:r>
              <a:rPr lang="pt-BR" altLang="pt-BR" sz="2800" dirty="0"/>
              <a:t> </a:t>
            </a:r>
            <a:r>
              <a:rPr lang="pt-BR" altLang="pt-BR" sz="2800" dirty="0" err="1"/>
              <a:t>the</a:t>
            </a:r>
            <a:r>
              <a:rPr lang="pt-BR" altLang="pt-BR" sz="2800" dirty="0"/>
              <a:t> common </a:t>
            </a:r>
            <a:r>
              <a:rPr lang="pt-BR" altLang="pt-BR" sz="2800" dirty="0" err="1"/>
              <a:t>prejudice</a:t>
            </a:r>
            <a:r>
              <a:rPr lang="pt-BR" altLang="pt-BR" sz="2800" dirty="0"/>
              <a:t> </a:t>
            </a:r>
            <a:r>
              <a:rPr lang="pt-BR" altLang="pt-BR" sz="2800" dirty="0" err="1"/>
              <a:t>at</a:t>
            </a:r>
            <a:r>
              <a:rPr lang="pt-BR" altLang="pt-BR" sz="2800" dirty="0"/>
              <a:t> </a:t>
            </a:r>
            <a:r>
              <a:rPr lang="pt-BR" altLang="pt-BR" sz="2800" dirty="0" err="1"/>
              <a:t>the</a:t>
            </a:r>
            <a:r>
              <a:rPr lang="pt-BR" altLang="pt-BR" sz="2800" dirty="0"/>
              <a:t> time, </a:t>
            </a:r>
            <a:r>
              <a:rPr lang="pt-BR" altLang="pt-BR" sz="2800" dirty="0" err="1"/>
              <a:t>being</a:t>
            </a:r>
            <a:r>
              <a:rPr lang="pt-BR" altLang="pt-BR" sz="2800" dirty="0"/>
              <a:t> </a:t>
            </a:r>
            <a:r>
              <a:rPr lang="pt-BR" altLang="pt-BR" sz="2800" dirty="0" err="1"/>
              <a:t>one</a:t>
            </a:r>
            <a:r>
              <a:rPr lang="pt-BR" altLang="pt-BR" sz="2800" dirty="0"/>
              <a:t> </a:t>
            </a:r>
            <a:r>
              <a:rPr lang="pt-BR" altLang="pt-BR" sz="2800" dirty="0" err="1"/>
              <a:t>of</a:t>
            </a:r>
            <a:r>
              <a:rPr lang="pt-BR" altLang="pt-BR" sz="2800" dirty="0"/>
              <a:t> </a:t>
            </a:r>
            <a:r>
              <a:rPr lang="pt-BR" altLang="pt-BR" sz="2800" dirty="0" err="1"/>
              <a:t>the</a:t>
            </a:r>
            <a:r>
              <a:rPr lang="pt-BR" altLang="pt-BR" sz="2800" dirty="0"/>
              <a:t> </a:t>
            </a:r>
            <a:r>
              <a:rPr lang="pt-BR" altLang="pt-BR" sz="2800" dirty="0" err="1"/>
              <a:t>few</a:t>
            </a:r>
            <a:r>
              <a:rPr lang="pt-BR" altLang="pt-BR" sz="2800" dirty="0"/>
              <a:t> </a:t>
            </a:r>
            <a:r>
              <a:rPr lang="pt-BR" altLang="pt-BR" sz="2800" dirty="0" err="1"/>
              <a:t>who</a:t>
            </a:r>
            <a:r>
              <a:rPr lang="pt-BR" altLang="pt-BR" sz="2800" dirty="0"/>
              <a:t> </a:t>
            </a:r>
            <a:r>
              <a:rPr lang="pt-BR" altLang="pt-BR" sz="2800" dirty="0" err="1"/>
              <a:t>bet</a:t>
            </a:r>
            <a:r>
              <a:rPr lang="pt-BR" altLang="pt-BR" sz="2800" dirty="0"/>
              <a:t> </a:t>
            </a:r>
            <a:r>
              <a:rPr lang="pt-BR" altLang="pt-BR" sz="2800" dirty="0" err="1"/>
              <a:t>on</a:t>
            </a:r>
            <a:r>
              <a:rPr lang="pt-BR" altLang="pt-BR" sz="2800" dirty="0"/>
              <a:t> </a:t>
            </a:r>
            <a:r>
              <a:rPr lang="pt-BR" altLang="pt-BR" sz="2800" dirty="0" err="1" smtClean="0"/>
              <a:t>them</a:t>
            </a:r>
            <a:r>
              <a:rPr lang="pt-BR" altLang="pt-BR" sz="2800"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57200" y="476250"/>
            <a:ext cx="8229600" cy="5649913"/>
          </a:xfrm>
        </p:spPr>
        <p:txBody>
          <a:bodyPr/>
          <a:lstStyle/>
          <a:p>
            <a:pPr marL="800100" indent="-457200" eaLnBrk="1" hangingPunct="1">
              <a:buClr>
                <a:srgbClr val="CC3300"/>
              </a:buClr>
              <a:buFont typeface="Wingdings" pitchFamily="2" charset="2"/>
              <a:buChar char="§"/>
            </a:pPr>
            <a:r>
              <a:rPr lang="en-US" altLang="pt-BR" sz="2600" dirty="0"/>
              <a:t>Rossi had a vast artistic culture, a vast library, and made it available for </a:t>
            </a:r>
            <a:r>
              <a:rPr lang="en-US" altLang="pt-BR" sz="2600" dirty="0" smtClean="0"/>
              <a:t>use of friends. </a:t>
            </a:r>
            <a:r>
              <a:rPr lang="en-US" altLang="pt-BR" sz="2600" dirty="0"/>
              <a:t>At home, he held art history study </a:t>
            </a:r>
            <a:r>
              <a:rPr lang="en-US" altLang="pt-BR" sz="2600" dirty="0" smtClean="0"/>
              <a:t>at nights</a:t>
            </a:r>
            <a:r>
              <a:rPr lang="en-US" altLang="pt-BR" sz="2600" dirty="0"/>
              <a:t>. Mario </a:t>
            </a:r>
            <a:r>
              <a:rPr lang="en-US" altLang="pt-BR" sz="2600" dirty="0" err="1"/>
              <a:t>Zanini</a:t>
            </a:r>
            <a:r>
              <a:rPr lang="en-US" altLang="pt-BR" sz="2600" dirty="0"/>
              <a:t> and </a:t>
            </a:r>
            <a:r>
              <a:rPr lang="en-US" altLang="pt-BR" sz="2600" dirty="0" err="1"/>
              <a:t>Volpi</a:t>
            </a:r>
            <a:r>
              <a:rPr lang="en-US" altLang="pt-BR" sz="2600" dirty="0"/>
              <a:t> made their first trip abroad promoted by Rossi</a:t>
            </a:r>
          </a:p>
          <a:p>
            <a:pPr marL="800100" indent="-457200" eaLnBrk="1" hangingPunct="1">
              <a:buClr>
                <a:srgbClr val="CC3300"/>
              </a:buClr>
              <a:buFont typeface="Wingdings" pitchFamily="2" charset="2"/>
              <a:buChar char="§"/>
            </a:pPr>
            <a:endParaRPr lang="en-US" altLang="pt-BR" sz="2600" dirty="0"/>
          </a:p>
          <a:p>
            <a:pPr marL="800100" indent="-457200" eaLnBrk="1" hangingPunct="1">
              <a:buClr>
                <a:srgbClr val="CC3300"/>
              </a:buClr>
              <a:buFont typeface="Wingdings" pitchFamily="2" charset="2"/>
              <a:buChar char="§"/>
            </a:pPr>
            <a:r>
              <a:rPr lang="en-US" altLang="pt-BR" sz="2600" dirty="0"/>
              <a:t>Mario de Andrade's diagnosis of the “plastic orientation of painting” corroborates Rossi's attitudes of conveying his experiences of over 30 years of study in Italy</a:t>
            </a:r>
            <a:endParaRPr lang="pt-BR" altLang="pt-BR" sz="2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476250"/>
            <a:ext cx="8229600" cy="5649913"/>
          </a:xfrm>
        </p:spPr>
        <p:txBody>
          <a:bodyPr/>
          <a:lstStyle/>
          <a:p>
            <a:pPr indent="0" eaLnBrk="1" hangingPunct="1">
              <a:buFontTx/>
              <a:buNone/>
            </a:pPr>
            <a:r>
              <a:rPr lang="pt-BR" altLang="pt-BR" sz="2600" i="1" dirty="0" smtClean="0"/>
              <a:t>“</a:t>
            </a:r>
            <a:r>
              <a:rPr lang="en-US" altLang="pt-BR" sz="2600" i="1" dirty="0"/>
              <a:t>The truth is, these GSH people lived darkly, until Rossi discovered them. It was Rossi, who had free traffic and the best relations in the highest artistic circles that put them in the window and linked them to critics of the time. He did it because he believed in them, because he was the first to open a credit of trust and admiration to those artists. For them a lot fought. For the truth is that the modernists of the 1920s did not give them credit, did not leave </a:t>
            </a:r>
            <a:r>
              <a:rPr lang="en-US" altLang="pt-BR" sz="2600" i="1" dirty="0" err="1"/>
              <a:t>Higienópolis</a:t>
            </a:r>
            <a:r>
              <a:rPr lang="en-US" altLang="pt-BR" sz="2600" i="1" dirty="0"/>
              <a:t> and </a:t>
            </a:r>
            <a:r>
              <a:rPr lang="en-US" altLang="pt-BR" sz="2600" i="1" dirty="0" err="1"/>
              <a:t>Avenida</a:t>
            </a:r>
            <a:r>
              <a:rPr lang="en-US" altLang="pt-BR" sz="2600" i="1" dirty="0"/>
              <a:t> </a:t>
            </a:r>
            <a:r>
              <a:rPr lang="en-US" altLang="pt-BR" sz="2600" i="1" dirty="0" err="1"/>
              <a:t>Paulista</a:t>
            </a:r>
            <a:r>
              <a:rPr lang="en-US" altLang="pt-BR" sz="2600" i="1" dirty="0"/>
              <a:t> to go to </a:t>
            </a:r>
            <a:r>
              <a:rPr lang="en-US" altLang="pt-BR" sz="2600" i="1" dirty="0" err="1"/>
              <a:t>Pça</a:t>
            </a:r>
            <a:r>
              <a:rPr lang="en-US" altLang="pt-BR" sz="2600" i="1" dirty="0"/>
              <a:t> da </a:t>
            </a:r>
            <a:r>
              <a:rPr lang="en-US" altLang="pt-BR" sz="2600" i="1" dirty="0" err="1"/>
              <a:t>Sé</a:t>
            </a:r>
            <a:r>
              <a:rPr lang="en-US" altLang="pt-BR" sz="2600" i="1" dirty="0"/>
              <a:t>. ”</a:t>
            </a:r>
            <a:endParaRPr lang="pt-BR" altLang="pt-BR" sz="2600" i="1" dirty="0" smtClean="0"/>
          </a:p>
          <a:p>
            <a:pPr indent="0" eaLnBrk="1" hangingPunct="1">
              <a:buFontTx/>
              <a:buNone/>
            </a:pPr>
            <a:r>
              <a:rPr lang="pt-BR" altLang="pt-BR" sz="2600" dirty="0" smtClean="0"/>
              <a:t>ALMEIDA, P. De Anita ao Museu. 1976.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468313" y="908050"/>
            <a:ext cx="8229600" cy="4525963"/>
          </a:xfrm>
        </p:spPr>
        <p:txBody>
          <a:bodyPr/>
          <a:lstStyle/>
          <a:p>
            <a:r>
              <a:rPr lang="en-US" altLang="pt-BR" dirty="0" smtClean="0"/>
              <a:t>Architect degree in </a:t>
            </a:r>
            <a:r>
              <a:rPr lang="en-US" altLang="pt-BR" dirty="0"/>
              <a:t>Bologna in 1916</a:t>
            </a:r>
          </a:p>
          <a:p>
            <a:r>
              <a:rPr lang="en-US" altLang="pt-BR" dirty="0" smtClean="0"/>
              <a:t>1920</a:t>
            </a:r>
            <a:r>
              <a:rPr lang="en-US" altLang="pt-BR" dirty="0"/>
              <a:t>, brings the exhibition of Italian Modern Art to São Paulo</a:t>
            </a:r>
          </a:p>
          <a:p>
            <a:r>
              <a:rPr lang="en-US" altLang="pt-BR" dirty="0" smtClean="0"/>
              <a:t>1921 </a:t>
            </a:r>
            <a:r>
              <a:rPr lang="en-US" altLang="pt-BR" dirty="0"/>
              <a:t>and 1922 exhibits watercolors in São Paulo and returns to Europe to </a:t>
            </a:r>
            <a:r>
              <a:rPr lang="en-US" altLang="pt-BR" dirty="0" smtClean="0"/>
              <a:t>study </a:t>
            </a:r>
            <a:r>
              <a:rPr lang="en-US" altLang="pt-BR" dirty="0"/>
              <a:t>of Art History.</a:t>
            </a:r>
          </a:p>
          <a:p>
            <a:r>
              <a:rPr lang="en-US" altLang="pt-BR" dirty="0" smtClean="0"/>
              <a:t>Back definitely to </a:t>
            </a:r>
            <a:r>
              <a:rPr lang="en-US" altLang="pt-BR" dirty="0"/>
              <a:t>Brazil in 1927</a:t>
            </a:r>
            <a:endParaRPr lang="pt-BR" altLang="pt-BR" dirty="0" smtClean="0"/>
          </a:p>
          <a:p>
            <a:endParaRPr lang="pt-BR" altLang="pt-BR" dirty="0" smtClean="0"/>
          </a:p>
          <a:p>
            <a:endParaRPr lang="pt-BR" altLang="pt-BR" dirty="0" smtClean="0"/>
          </a:p>
          <a:p>
            <a:endParaRPr lang="pt-BR" altLang="pt-BR" dirty="0" smtClean="0"/>
          </a:p>
          <a:p>
            <a:endParaRPr lang="pt-BR" altLang="pt-B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95288" y="693738"/>
            <a:ext cx="8229600" cy="5688012"/>
          </a:xfrm>
        </p:spPr>
        <p:txBody>
          <a:bodyPr/>
          <a:lstStyle/>
          <a:p>
            <a:pPr eaLnBrk="1" hangingPunct="1">
              <a:lnSpc>
                <a:spcPct val="90000"/>
              </a:lnSpc>
              <a:buClr>
                <a:srgbClr val="CC3300"/>
              </a:buClr>
              <a:buFont typeface="Wingdings" pitchFamily="2" charset="2"/>
              <a:buChar char="§"/>
            </a:pPr>
            <a:r>
              <a:rPr lang="en-US" altLang="pt-BR" dirty="0" smtClean="0"/>
              <a:t>1932 </a:t>
            </a:r>
            <a:r>
              <a:rPr lang="en-US" altLang="pt-BR" dirty="0"/>
              <a:t>participates in the creation of SPAM</a:t>
            </a:r>
          </a:p>
          <a:p>
            <a:pPr eaLnBrk="1" hangingPunct="1">
              <a:lnSpc>
                <a:spcPct val="90000"/>
              </a:lnSpc>
              <a:buClr>
                <a:srgbClr val="CC3300"/>
              </a:buClr>
              <a:buFont typeface="Wingdings" pitchFamily="2" charset="2"/>
              <a:buChar char="§"/>
            </a:pPr>
            <a:r>
              <a:rPr lang="en-US" altLang="pt-BR" dirty="0" smtClean="0"/>
              <a:t>1937 </a:t>
            </a:r>
            <a:r>
              <a:rPr lang="en-US" altLang="pt-BR" dirty="0"/>
              <a:t>creates and organizes the 1st Salon of the </a:t>
            </a:r>
            <a:r>
              <a:rPr lang="en-US" altLang="pt-BR" dirty="0" err="1"/>
              <a:t>Paulista</a:t>
            </a:r>
            <a:r>
              <a:rPr lang="en-US" altLang="pt-BR" dirty="0"/>
              <a:t> Artistic Family</a:t>
            </a:r>
          </a:p>
          <a:p>
            <a:pPr eaLnBrk="1" hangingPunct="1">
              <a:lnSpc>
                <a:spcPct val="90000"/>
              </a:lnSpc>
              <a:buClr>
                <a:srgbClr val="CC3300"/>
              </a:buClr>
              <a:buFont typeface="Wingdings" pitchFamily="2" charset="2"/>
              <a:buChar char="§"/>
            </a:pPr>
            <a:r>
              <a:rPr lang="en-US" altLang="pt-BR" dirty="0" smtClean="0"/>
              <a:t>1940</a:t>
            </a:r>
            <a:r>
              <a:rPr lang="en-US" altLang="pt-BR" dirty="0"/>
              <a:t>, </a:t>
            </a:r>
            <a:r>
              <a:rPr lang="en-US" altLang="pt-BR" dirty="0" smtClean="0"/>
              <a:t>created </a:t>
            </a:r>
            <a:r>
              <a:rPr lang="en-US" altLang="pt-BR" dirty="0" err="1" smtClean="0"/>
              <a:t>Osirarte</a:t>
            </a:r>
            <a:endParaRPr lang="en-US" altLang="pt-BR" dirty="0"/>
          </a:p>
          <a:p>
            <a:pPr eaLnBrk="1" hangingPunct="1">
              <a:lnSpc>
                <a:spcPct val="90000"/>
              </a:lnSpc>
              <a:buClr>
                <a:srgbClr val="CC3300"/>
              </a:buClr>
              <a:buFont typeface="Wingdings" pitchFamily="2" charset="2"/>
              <a:buChar char="§"/>
            </a:pPr>
            <a:r>
              <a:rPr lang="en-US" altLang="pt-BR" dirty="0"/>
              <a:t>In 1945 </a:t>
            </a:r>
            <a:r>
              <a:rPr lang="en-US" altLang="pt-BR" dirty="0" smtClean="0"/>
              <a:t>creation </a:t>
            </a:r>
            <a:r>
              <a:rPr lang="en-US" altLang="pt-BR" dirty="0"/>
              <a:t>of </a:t>
            </a:r>
            <a:r>
              <a:rPr lang="en-US" altLang="pt-BR" dirty="0" err="1"/>
              <a:t>Clubinho</a:t>
            </a:r>
            <a:r>
              <a:rPr lang="en-US" altLang="pt-BR" dirty="0"/>
              <a:t>, Club of Artists and Friends of Art</a:t>
            </a:r>
          </a:p>
          <a:p>
            <a:pPr eaLnBrk="1" hangingPunct="1">
              <a:lnSpc>
                <a:spcPct val="90000"/>
              </a:lnSpc>
              <a:buClr>
                <a:srgbClr val="CC3300"/>
              </a:buClr>
              <a:buFont typeface="Wingdings" pitchFamily="2" charset="2"/>
              <a:buChar char="§"/>
            </a:pPr>
            <a:r>
              <a:rPr lang="en-US" altLang="pt-BR" dirty="0"/>
              <a:t>In 1950, travels with </a:t>
            </a:r>
            <a:r>
              <a:rPr lang="en-US" altLang="pt-BR" dirty="0" err="1"/>
              <a:t>Zanini</a:t>
            </a:r>
            <a:r>
              <a:rPr lang="en-US" altLang="pt-BR" dirty="0"/>
              <a:t> and </a:t>
            </a:r>
            <a:r>
              <a:rPr lang="en-US" altLang="pt-BR" dirty="0" err="1"/>
              <a:t>Volpi</a:t>
            </a:r>
            <a:r>
              <a:rPr lang="en-US" altLang="pt-BR" dirty="0"/>
              <a:t> to Europe</a:t>
            </a:r>
          </a:p>
          <a:p>
            <a:pPr eaLnBrk="1" hangingPunct="1">
              <a:lnSpc>
                <a:spcPct val="90000"/>
              </a:lnSpc>
              <a:buClr>
                <a:srgbClr val="CC3300"/>
              </a:buClr>
              <a:buFont typeface="Wingdings" pitchFamily="2" charset="2"/>
              <a:buChar char="§"/>
            </a:pPr>
            <a:r>
              <a:rPr lang="en-US" altLang="pt-BR" dirty="0"/>
              <a:t>In 1951, exhibits at the 1st MAM Biennial</a:t>
            </a:r>
          </a:p>
          <a:p>
            <a:pPr eaLnBrk="1" hangingPunct="1">
              <a:lnSpc>
                <a:spcPct val="90000"/>
              </a:lnSpc>
              <a:buClr>
                <a:srgbClr val="CC3300"/>
              </a:buClr>
              <a:buFont typeface="Wingdings" pitchFamily="2" charset="2"/>
              <a:buChar char="§"/>
            </a:pPr>
            <a:r>
              <a:rPr lang="en-US" altLang="pt-BR" dirty="0"/>
              <a:t>Passes away in 1959</a:t>
            </a:r>
            <a:endParaRPr lang="pt-BR" altLang="pt-B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pt-BR" altLang="pt-BR" sz="4000" b="1" dirty="0" err="1" smtClean="0">
                <a:solidFill>
                  <a:srgbClr val="CC3300"/>
                </a:solidFill>
              </a:rPr>
              <a:t>Italian</a:t>
            </a:r>
            <a:r>
              <a:rPr lang="pt-BR" altLang="pt-BR" sz="4000" b="1" dirty="0" smtClean="0">
                <a:solidFill>
                  <a:srgbClr val="CC3300"/>
                </a:solidFill>
              </a:rPr>
              <a:t> </a:t>
            </a:r>
            <a:r>
              <a:rPr lang="pt-BR" altLang="pt-BR" sz="4000" b="1" dirty="0" err="1" smtClean="0">
                <a:solidFill>
                  <a:srgbClr val="CC3300"/>
                </a:solidFill>
              </a:rPr>
              <a:t>Modern</a:t>
            </a:r>
            <a:r>
              <a:rPr lang="pt-BR" altLang="pt-BR" sz="4000" b="1" dirty="0" smtClean="0">
                <a:solidFill>
                  <a:srgbClr val="CC3300"/>
                </a:solidFill>
              </a:rPr>
              <a:t> </a:t>
            </a:r>
            <a:r>
              <a:rPr lang="pt-BR" altLang="pt-BR" sz="4000" b="1" dirty="0" err="1" smtClean="0">
                <a:solidFill>
                  <a:srgbClr val="CC3300"/>
                </a:solidFill>
              </a:rPr>
              <a:t>Art</a:t>
            </a:r>
            <a:endParaRPr lang="pt-BR" altLang="pt-BR" sz="4000" b="1" dirty="0" smtClean="0">
              <a:solidFill>
                <a:srgbClr val="CC3300"/>
              </a:solidFill>
            </a:endParaRPr>
          </a:p>
        </p:txBody>
      </p:sp>
      <p:sp>
        <p:nvSpPr>
          <p:cNvPr id="6147" name="Rectangle 3"/>
          <p:cNvSpPr>
            <a:spLocks noGrp="1" noChangeArrowheads="1"/>
          </p:cNvSpPr>
          <p:nvPr>
            <p:ph type="body" idx="1"/>
          </p:nvPr>
        </p:nvSpPr>
        <p:spPr>
          <a:xfrm>
            <a:off x="468313" y="1916113"/>
            <a:ext cx="8229600" cy="4525962"/>
          </a:xfrm>
        </p:spPr>
        <p:txBody>
          <a:bodyPr/>
          <a:lstStyle/>
          <a:p>
            <a:pPr eaLnBrk="1" hangingPunct="1">
              <a:buClr>
                <a:srgbClr val="CC3300"/>
              </a:buClr>
              <a:buFont typeface="Wingdings" pitchFamily="2" charset="2"/>
              <a:buChar char="§"/>
            </a:pPr>
            <a:r>
              <a:rPr lang="en-US" altLang="pt-BR" dirty="0"/>
              <a:t>This catalog </a:t>
            </a:r>
            <a:r>
              <a:rPr lang="en-US" altLang="pt-BR" dirty="0" smtClean="0"/>
              <a:t>reveals the </a:t>
            </a:r>
            <a:r>
              <a:rPr lang="en-US" altLang="pt-BR" dirty="0"/>
              <a:t>Italian reality of </a:t>
            </a:r>
            <a:r>
              <a:rPr lang="en-US" altLang="pt-BR" dirty="0" smtClean="0"/>
              <a:t>that </a:t>
            </a:r>
            <a:r>
              <a:rPr lang="en-US" altLang="pt-BR" dirty="0"/>
              <a:t>moment. </a:t>
            </a:r>
            <a:r>
              <a:rPr lang="en-US" altLang="pt-BR" dirty="0" err="1"/>
              <a:t>Osir</a:t>
            </a:r>
            <a:r>
              <a:rPr lang="en-US" altLang="pt-BR" dirty="0"/>
              <a:t> brought the leading </a:t>
            </a:r>
            <a:r>
              <a:rPr lang="en-US" altLang="pt-BR" dirty="0" err="1"/>
              <a:t>macchiaioli</a:t>
            </a:r>
            <a:r>
              <a:rPr lang="en-US" altLang="pt-BR" dirty="0"/>
              <a:t> artists such as </a:t>
            </a:r>
            <a:r>
              <a:rPr lang="en-US" altLang="pt-BR" dirty="0" err="1"/>
              <a:t>Boldini</a:t>
            </a:r>
            <a:r>
              <a:rPr lang="en-US" altLang="pt-BR" dirty="0"/>
              <a:t>, </a:t>
            </a:r>
            <a:r>
              <a:rPr lang="en-US" altLang="pt-BR" dirty="0" err="1"/>
              <a:t>Induno</a:t>
            </a:r>
            <a:r>
              <a:rPr lang="en-US" altLang="pt-BR" dirty="0"/>
              <a:t>, Morelli, </a:t>
            </a:r>
            <a:r>
              <a:rPr lang="en-US" altLang="pt-BR" dirty="0" err="1"/>
              <a:t>Pasini</a:t>
            </a:r>
            <a:r>
              <a:rPr lang="en-US" altLang="pt-BR" dirty="0"/>
              <a:t>, Dal Bono, </a:t>
            </a:r>
            <a:r>
              <a:rPr lang="en-US" altLang="pt-BR" dirty="0" err="1"/>
              <a:t>Mariani</a:t>
            </a:r>
            <a:r>
              <a:rPr lang="en-US" altLang="pt-BR" dirty="0"/>
              <a:t>; painters engaged against academic conventions, advocating a new pictorial style and privileging the landscape</a:t>
            </a:r>
            <a:endParaRPr lang="pt-BR" altLang="pt-B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sz="half" idx="1"/>
          </p:nvPr>
        </p:nvSpPr>
        <p:spPr>
          <a:xfrm>
            <a:off x="457200" y="1052513"/>
            <a:ext cx="4038600" cy="4525962"/>
          </a:xfrm>
        </p:spPr>
        <p:txBody>
          <a:bodyPr/>
          <a:lstStyle/>
          <a:p>
            <a:pPr eaLnBrk="1" hangingPunct="1">
              <a:buClr>
                <a:srgbClr val="CC3300"/>
              </a:buClr>
              <a:buFont typeface="Wingdings" pitchFamily="2" charset="2"/>
              <a:buChar char="§"/>
            </a:pPr>
            <a:r>
              <a:rPr lang="en-US" altLang="pt-BR" dirty="0"/>
              <a:t>The catalog suggests that the </a:t>
            </a:r>
            <a:r>
              <a:rPr lang="en-US" altLang="pt-BR" dirty="0" smtClean="0"/>
              <a:t>understanding about the importance </a:t>
            </a:r>
            <a:r>
              <a:rPr lang="en-US" altLang="pt-BR" dirty="0"/>
              <a:t>of Rossi </a:t>
            </a:r>
            <a:r>
              <a:rPr lang="en-US" altLang="pt-BR" dirty="0" err="1"/>
              <a:t>Osir</a:t>
            </a:r>
            <a:r>
              <a:rPr lang="en-US" altLang="pt-BR" dirty="0"/>
              <a:t> in Brazilian art should be shifted from 1937 (FAP) to 1920.</a:t>
            </a:r>
            <a:endParaRPr lang="pt-BR" altLang="pt-BR" dirty="0" smtClean="0"/>
          </a:p>
        </p:txBody>
      </p:sp>
      <p:graphicFrame>
        <p:nvGraphicFramePr>
          <p:cNvPr id="7171" name="Espaço Reservado para Conteúdo 3"/>
          <p:cNvGraphicFramePr>
            <a:graphicFrameLocks noGrp="1" noChangeAspect="1"/>
          </p:cNvGraphicFramePr>
          <p:nvPr>
            <p:ph sz="half" idx="2"/>
          </p:nvPr>
        </p:nvGraphicFramePr>
        <p:xfrm>
          <a:off x="4957763" y="806450"/>
          <a:ext cx="3359150" cy="4854575"/>
        </p:xfrm>
        <a:graphic>
          <a:graphicData uri="http://schemas.openxmlformats.org/presentationml/2006/ole">
            <mc:AlternateContent xmlns:mc="http://schemas.openxmlformats.org/markup-compatibility/2006">
              <mc:Choice xmlns:v="urn:schemas-microsoft-com:vml" Requires="v">
                <p:oleObj spid="_x0000_s7183" name="Documento" r:id="rId4" imgW="5367674" imgH="7758769" progId="Word.Document.8">
                  <p:embed/>
                </p:oleObj>
              </mc:Choice>
              <mc:Fallback>
                <p:oleObj name="Documento" r:id="rId4" imgW="5367674" imgH="7758769" progId="Word.Document.8">
                  <p:embed/>
                  <p:pic>
                    <p:nvPicPr>
                      <p:cNvPr id="0" name="Espaço Reservado para Conteúdo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7763" y="806450"/>
                        <a:ext cx="3359150" cy="485457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57200" y="692150"/>
            <a:ext cx="8229600" cy="5434013"/>
          </a:xfrm>
        </p:spPr>
        <p:txBody>
          <a:bodyPr/>
          <a:lstStyle/>
          <a:p>
            <a:pPr eaLnBrk="1" hangingPunct="1"/>
            <a:r>
              <a:rPr lang="pt-BR" altLang="pt-BR" b="1" dirty="0"/>
              <a:t>Central </a:t>
            </a:r>
            <a:r>
              <a:rPr lang="pt-BR" altLang="pt-BR" b="1" dirty="0" err="1"/>
              <a:t>Italy</a:t>
            </a:r>
            <a:endParaRPr lang="pt-BR" altLang="pt-BR" b="1" dirty="0"/>
          </a:p>
          <a:p>
            <a:pPr eaLnBrk="1" hangingPunct="1"/>
            <a:r>
              <a:rPr lang="pt-BR" altLang="pt-BR" b="1" dirty="0" err="1"/>
              <a:t>From</a:t>
            </a:r>
            <a:r>
              <a:rPr lang="pt-BR" altLang="pt-BR" b="1" dirty="0"/>
              <a:t> </a:t>
            </a:r>
            <a:r>
              <a:rPr lang="pt-BR" altLang="pt-BR" b="1" dirty="0" err="1"/>
              <a:t>the</a:t>
            </a:r>
            <a:r>
              <a:rPr lang="pt-BR" altLang="pt-BR" b="1" dirty="0"/>
              <a:t> Roman </a:t>
            </a:r>
            <a:r>
              <a:rPr lang="pt-BR" altLang="pt-BR" b="1" dirty="0" err="1"/>
              <a:t>school</a:t>
            </a:r>
            <a:r>
              <a:rPr lang="pt-BR" altLang="pt-BR" b="1" dirty="0"/>
              <a:t>: Henry Serra, Alberto </a:t>
            </a:r>
            <a:r>
              <a:rPr lang="pt-BR" altLang="pt-BR" b="1" dirty="0" err="1"/>
              <a:t>Beniscelli</a:t>
            </a:r>
            <a:r>
              <a:rPr lang="pt-BR" altLang="pt-BR" b="1" dirty="0"/>
              <a:t>, Renato </a:t>
            </a:r>
            <a:r>
              <a:rPr lang="pt-BR" altLang="pt-BR" b="1" dirty="0" err="1"/>
              <a:t>Tomassi</a:t>
            </a:r>
            <a:r>
              <a:rPr lang="pt-BR" altLang="pt-BR" b="1" dirty="0"/>
              <a:t>, A. </a:t>
            </a:r>
            <a:r>
              <a:rPr lang="pt-BR" altLang="pt-BR" b="1" dirty="0" err="1"/>
              <a:t>Calcagnadoro</a:t>
            </a:r>
            <a:r>
              <a:rPr lang="pt-BR" altLang="pt-BR" b="1" dirty="0"/>
              <a:t>, G. </a:t>
            </a:r>
            <a:r>
              <a:rPr lang="pt-BR" altLang="pt-BR" b="1" dirty="0" err="1"/>
              <a:t>Constantini</a:t>
            </a:r>
            <a:r>
              <a:rPr lang="pt-BR" altLang="pt-BR" b="1" dirty="0"/>
              <a:t>, </a:t>
            </a:r>
            <a:r>
              <a:rPr lang="pt-BR" altLang="pt-BR" b="1" dirty="0" err="1"/>
              <a:t>Pius</a:t>
            </a:r>
            <a:r>
              <a:rPr lang="pt-BR" altLang="pt-BR" b="1" dirty="0"/>
              <a:t> </a:t>
            </a:r>
            <a:r>
              <a:rPr lang="pt-BR" altLang="pt-BR" b="1" dirty="0" err="1"/>
              <a:t>Joris</a:t>
            </a:r>
            <a:r>
              <a:rPr lang="pt-BR" altLang="pt-BR" b="1" dirty="0"/>
              <a:t>, </a:t>
            </a:r>
            <a:r>
              <a:rPr lang="pt-BR" altLang="pt-BR" b="1" dirty="0" err="1"/>
              <a:t>Vertunni</a:t>
            </a:r>
            <a:r>
              <a:rPr lang="pt-BR" altLang="pt-BR" b="1" dirty="0"/>
              <a:t>, Ximenes, </a:t>
            </a:r>
            <a:r>
              <a:rPr lang="pt-BR" altLang="pt-BR" b="1" dirty="0" err="1"/>
              <a:t>Coromaldi</a:t>
            </a:r>
            <a:r>
              <a:rPr lang="pt-BR" altLang="pt-BR" b="1" dirty="0"/>
              <a:t>, </a:t>
            </a:r>
            <a:r>
              <a:rPr lang="pt-BR" altLang="pt-BR" b="1" dirty="0" err="1"/>
              <a:t>Majuta</a:t>
            </a:r>
            <a:endParaRPr lang="pt-BR" altLang="pt-BR" b="1" dirty="0"/>
          </a:p>
          <a:p>
            <a:pPr eaLnBrk="1" hangingPunct="1"/>
            <a:endParaRPr lang="pt-BR" altLang="pt-BR" b="1" dirty="0"/>
          </a:p>
          <a:p>
            <a:pPr eaLnBrk="1" hangingPunct="1"/>
            <a:r>
              <a:rPr lang="pt-BR" altLang="pt-BR" b="1" dirty="0"/>
              <a:t>Southern </a:t>
            </a:r>
            <a:r>
              <a:rPr lang="pt-BR" altLang="pt-BR" b="1" dirty="0" err="1"/>
              <a:t>Italy</a:t>
            </a:r>
            <a:endParaRPr lang="pt-BR" altLang="pt-BR" b="1" dirty="0"/>
          </a:p>
          <a:p>
            <a:pPr eaLnBrk="1" hangingPunct="1"/>
            <a:r>
              <a:rPr lang="pt-BR" altLang="pt-BR" b="1" dirty="0" err="1"/>
              <a:t>From</a:t>
            </a:r>
            <a:r>
              <a:rPr lang="pt-BR" altLang="pt-BR" b="1" dirty="0"/>
              <a:t> </a:t>
            </a:r>
            <a:r>
              <a:rPr lang="pt-BR" altLang="pt-BR" b="1" dirty="0" err="1"/>
              <a:t>the</a:t>
            </a:r>
            <a:r>
              <a:rPr lang="pt-BR" altLang="pt-BR" b="1" dirty="0"/>
              <a:t> </a:t>
            </a:r>
            <a:r>
              <a:rPr lang="pt-BR" altLang="pt-BR" b="1" dirty="0" err="1"/>
              <a:t>Neapolitan</a:t>
            </a:r>
            <a:r>
              <a:rPr lang="pt-BR" altLang="pt-BR" b="1" dirty="0"/>
              <a:t> </a:t>
            </a:r>
            <a:r>
              <a:rPr lang="pt-BR" altLang="pt-BR" b="1" dirty="0" err="1"/>
              <a:t>school</a:t>
            </a:r>
            <a:r>
              <a:rPr lang="pt-BR" altLang="pt-BR" b="1" dirty="0"/>
              <a:t>: Morelli, Dal Bono, G. </a:t>
            </a:r>
            <a:r>
              <a:rPr lang="pt-BR" altLang="pt-BR" b="1" dirty="0" err="1"/>
              <a:t>Casciaro</a:t>
            </a:r>
            <a:endParaRPr lang="pt-BR" altLang="pt-BR"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539750" y="549275"/>
            <a:ext cx="8229600" cy="6048375"/>
          </a:xfrm>
        </p:spPr>
        <p:txBody>
          <a:bodyPr/>
          <a:lstStyle/>
          <a:p>
            <a:pPr eaLnBrk="1" hangingPunct="1">
              <a:buClr>
                <a:srgbClr val="CC3300"/>
              </a:buClr>
              <a:buFont typeface="Wingdings" pitchFamily="2" charset="2"/>
              <a:buChar char="§"/>
            </a:pPr>
            <a:r>
              <a:rPr lang="pt-BR" altLang="pt-BR" b="1" dirty="0" smtClean="0"/>
              <a:t>South </a:t>
            </a:r>
            <a:r>
              <a:rPr lang="pt-BR" altLang="pt-BR" b="1" dirty="0" err="1" smtClean="0"/>
              <a:t>Italian</a:t>
            </a:r>
            <a:endParaRPr lang="pt-BR" altLang="pt-BR" b="1" dirty="0" smtClean="0"/>
          </a:p>
          <a:p>
            <a:pPr marL="400050" lvl="1" indent="0" eaLnBrk="1" hangingPunct="1">
              <a:buClr>
                <a:srgbClr val="CC3300"/>
              </a:buClr>
              <a:buFontTx/>
              <a:buNone/>
            </a:pPr>
            <a:r>
              <a:rPr lang="pt-BR" altLang="pt-BR" sz="3000" dirty="0" smtClean="0"/>
              <a:t>Mario </a:t>
            </a:r>
            <a:r>
              <a:rPr lang="pt-BR" altLang="pt-BR" sz="3000" dirty="0" err="1" smtClean="0"/>
              <a:t>Ornatti</a:t>
            </a:r>
            <a:r>
              <a:rPr lang="pt-BR" altLang="pt-BR" sz="3000" dirty="0" smtClean="0"/>
              <a:t>, Carlo Casanova, </a:t>
            </a:r>
            <a:r>
              <a:rPr lang="pt-BR" altLang="pt-BR" sz="3000" dirty="0" err="1" smtClean="0"/>
              <a:t>Lentini</a:t>
            </a:r>
            <a:r>
              <a:rPr lang="pt-BR" altLang="pt-BR" sz="3000" dirty="0" smtClean="0"/>
              <a:t>, </a:t>
            </a:r>
            <a:r>
              <a:rPr lang="pt-BR" altLang="pt-BR" sz="3000" dirty="0" err="1" smtClean="0"/>
              <a:t>Filippo</a:t>
            </a:r>
            <a:r>
              <a:rPr lang="pt-BR" altLang="pt-BR" sz="3000" dirty="0" smtClean="0"/>
              <a:t> </a:t>
            </a:r>
            <a:r>
              <a:rPr lang="pt-BR" altLang="pt-BR" sz="3000" dirty="0" err="1" smtClean="0"/>
              <a:t>Carcano</a:t>
            </a:r>
            <a:r>
              <a:rPr lang="pt-BR" altLang="pt-BR" sz="3000" dirty="0" smtClean="0"/>
              <a:t>, Giovanni </a:t>
            </a:r>
            <a:r>
              <a:rPr lang="pt-BR" altLang="pt-BR" sz="3000" dirty="0" err="1" smtClean="0"/>
              <a:t>Segantini</a:t>
            </a:r>
            <a:r>
              <a:rPr lang="pt-BR" altLang="pt-BR" sz="3000" dirty="0" smtClean="0"/>
              <a:t>, </a:t>
            </a:r>
            <a:r>
              <a:rPr lang="pt-BR" altLang="pt-BR" sz="3000" dirty="0" err="1" smtClean="0"/>
              <a:t>Gerolamo</a:t>
            </a:r>
            <a:r>
              <a:rPr lang="pt-BR" altLang="pt-BR" sz="3000" dirty="0" smtClean="0"/>
              <a:t> </a:t>
            </a:r>
            <a:r>
              <a:rPr lang="pt-BR" altLang="pt-BR" sz="3000" dirty="0" err="1" smtClean="0"/>
              <a:t>Induno</a:t>
            </a:r>
            <a:r>
              <a:rPr lang="pt-BR" altLang="pt-BR" sz="3000" dirty="0" smtClean="0"/>
              <a:t>, Alberto </a:t>
            </a:r>
            <a:r>
              <a:rPr lang="pt-BR" altLang="pt-BR" sz="3000" dirty="0" err="1" smtClean="0"/>
              <a:t>PasinI</a:t>
            </a:r>
            <a:r>
              <a:rPr lang="pt-BR" altLang="pt-BR" sz="3000" dirty="0" smtClean="0"/>
              <a:t>, Riccardo </a:t>
            </a:r>
            <a:r>
              <a:rPr lang="pt-BR" altLang="pt-BR" sz="3000" dirty="0" err="1" smtClean="0"/>
              <a:t>Galli</a:t>
            </a:r>
            <a:r>
              <a:rPr lang="pt-BR" altLang="pt-BR" sz="3000" dirty="0" smtClean="0"/>
              <a:t>, Paolo Sala, </a:t>
            </a:r>
            <a:r>
              <a:rPr lang="pt-BR" altLang="pt-BR" sz="3000" dirty="0" err="1" smtClean="0"/>
              <a:t>Mantegazza</a:t>
            </a:r>
            <a:r>
              <a:rPr lang="pt-BR" altLang="pt-BR" sz="3000" dirty="0" smtClean="0"/>
              <a:t>, </a:t>
            </a:r>
            <a:r>
              <a:rPr lang="pt-BR" altLang="pt-BR" sz="3000" dirty="0" err="1" smtClean="0"/>
              <a:t>Stefani</a:t>
            </a:r>
            <a:r>
              <a:rPr lang="pt-BR" altLang="pt-BR" sz="3000" dirty="0" smtClean="0"/>
              <a:t>, Agostini, </a:t>
            </a:r>
            <a:r>
              <a:rPr lang="pt-BR" altLang="pt-BR" sz="3000" dirty="0" err="1" smtClean="0"/>
              <a:t>Savini</a:t>
            </a:r>
            <a:r>
              <a:rPr lang="pt-BR" altLang="pt-BR" sz="3000" dirty="0" smtClean="0"/>
              <a:t>, Bianchi, De </a:t>
            </a:r>
            <a:r>
              <a:rPr lang="pt-BR" altLang="pt-BR" sz="3000" dirty="0" err="1" smtClean="0"/>
              <a:t>Rubelo</a:t>
            </a:r>
            <a:r>
              <a:rPr lang="pt-BR" altLang="pt-BR" sz="3000" dirty="0" smtClean="0"/>
              <a:t>, Tom, </a:t>
            </a:r>
            <a:r>
              <a:rPr lang="pt-BR" altLang="pt-BR" sz="3000" dirty="0" err="1" smtClean="0"/>
              <a:t>Rimoldi</a:t>
            </a:r>
            <a:r>
              <a:rPr lang="pt-BR" altLang="pt-BR" sz="3000" dirty="0" smtClean="0"/>
              <a:t>, </a:t>
            </a:r>
            <a:r>
              <a:rPr lang="pt-BR" altLang="pt-BR" sz="3000" dirty="0" err="1" smtClean="0"/>
              <a:t>Pompeo</a:t>
            </a:r>
            <a:r>
              <a:rPr lang="pt-BR" altLang="pt-BR" sz="3000" dirty="0" smtClean="0"/>
              <a:t> Mariani, Carlo Maggi, </a:t>
            </a:r>
            <a:r>
              <a:rPr lang="pt-BR" altLang="pt-BR" sz="3000" dirty="0" err="1" smtClean="0"/>
              <a:t>Mascarini</a:t>
            </a:r>
            <a:r>
              <a:rPr lang="pt-BR" altLang="pt-BR" sz="3000" dirty="0" smtClean="0"/>
              <a:t>, E. </a:t>
            </a:r>
            <a:r>
              <a:rPr lang="pt-BR" altLang="pt-BR" sz="3000" dirty="0" err="1" smtClean="0"/>
              <a:t>Agazzi</a:t>
            </a:r>
            <a:r>
              <a:rPr lang="pt-BR" altLang="pt-BR" sz="3000" dirty="0" smtClean="0"/>
              <a:t>,  </a:t>
            </a:r>
            <a:r>
              <a:rPr lang="pt-BR" altLang="pt-BR" sz="3000" dirty="0" err="1" smtClean="0"/>
              <a:t>Renzo</a:t>
            </a:r>
            <a:r>
              <a:rPr lang="pt-BR" altLang="pt-BR" sz="3000" dirty="0" smtClean="0"/>
              <a:t> </a:t>
            </a:r>
            <a:r>
              <a:rPr lang="pt-BR" altLang="pt-BR" sz="3000" dirty="0" err="1" smtClean="0"/>
              <a:t>Wais</a:t>
            </a:r>
            <a:r>
              <a:rPr lang="pt-BR" altLang="pt-BR" sz="3000" dirty="0" smtClean="0"/>
              <a:t>, Fontana, </a:t>
            </a:r>
            <a:r>
              <a:rPr lang="pt-BR" altLang="pt-BR" sz="3000" dirty="0" err="1" smtClean="0"/>
              <a:t>Winderling</a:t>
            </a:r>
            <a:r>
              <a:rPr lang="pt-BR" altLang="pt-BR" sz="3000" dirty="0" smtClean="0"/>
              <a:t>, Bertolini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549275"/>
            <a:ext cx="8229600" cy="5576888"/>
          </a:xfrm>
        </p:spPr>
        <p:txBody>
          <a:bodyPr/>
          <a:lstStyle/>
          <a:p>
            <a:pPr eaLnBrk="1" hangingPunct="1">
              <a:buClr>
                <a:srgbClr val="CC3300"/>
              </a:buClr>
              <a:buFont typeface="Wingdings" pitchFamily="2" charset="2"/>
              <a:buChar char="§"/>
            </a:pPr>
            <a:r>
              <a:rPr lang="pt-BR" altLang="pt-BR" b="1" dirty="0" smtClean="0"/>
              <a:t>South </a:t>
            </a:r>
            <a:r>
              <a:rPr lang="pt-BR" altLang="pt-BR" b="1" dirty="0" err="1" smtClean="0"/>
              <a:t>Italian</a:t>
            </a:r>
            <a:endParaRPr lang="pt-BR" altLang="pt-BR" b="1" dirty="0" smtClean="0"/>
          </a:p>
          <a:p>
            <a:pPr marL="400050" lvl="1" indent="0" eaLnBrk="1" hangingPunct="1">
              <a:buClr>
                <a:srgbClr val="CC3300"/>
              </a:buClr>
              <a:buFontTx/>
              <a:buNone/>
            </a:pPr>
            <a:r>
              <a:rPr lang="pt-BR" altLang="pt-BR" sz="3000" dirty="0" err="1" smtClean="0"/>
              <a:t>Venezian</a:t>
            </a:r>
            <a:r>
              <a:rPr lang="pt-BR" altLang="pt-BR" sz="3000" dirty="0" smtClean="0"/>
              <a:t>: Ettore Tito, </a:t>
            </a:r>
            <a:r>
              <a:rPr lang="pt-BR" altLang="pt-BR" sz="3000" dirty="0" err="1" smtClean="0"/>
              <a:t>Dall’Oca</a:t>
            </a:r>
            <a:r>
              <a:rPr lang="pt-BR" altLang="pt-BR" sz="3000" dirty="0" smtClean="0"/>
              <a:t> Bianca, </a:t>
            </a:r>
            <a:r>
              <a:rPr lang="pt-BR" altLang="pt-BR" sz="3000" dirty="0" err="1" smtClean="0"/>
              <a:t>Bebbe</a:t>
            </a:r>
            <a:r>
              <a:rPr lang="pt-BR" altLang="pt-BR" sz="3000" dirty="0" smtClean="0"/>
              <a:t> </a:t>
            </a:r>
            <a:r>
              <a:rPr lang="pt-BR" altLang="pt-BR" sz="3000" dirty="0" err="1" smtClean="0"/>
              <a:t>Ciardi</a:t>
            </a:r>
            <a:r>
              <a:rPr lang="pt-BR" altLang="pt-BR" sz="3000" dirty="0" smtClean="0"/>
              <a:t>, </a:t>
            </a:r>
            <a:r>
              <a:rPr lang="pt-BR" altLang="pt-BR" sz="3000" dirty="0" err="1" smtClean="0"/>
              <a:t>Laurenti</a:t>
            </a:r>
            <a:r>
              <a:rPr lang="pt-BR" altLang="pt-BR" sz="3000" dirty="0" smtClean="0"/>
              <a:t>, </a:t>
            </a:r>
            <a:r>
              <a:rPr lang="pt-BR" altLang="pt-BR" sz="3000" dirty="0" err="1" smtClean="0"/>
              <a:t>Bisson</a:t>
            </a:r>
            <a:r>
              <a:rPr lang="pt-BR" altLang="pt-BR" sz="3000" dirty="0" smtClean="0"/>
              <a:t>, </a:t>
            </a:r>
            <a:r>
              <a:rPr lang="pt-BR" altLang="pt-BR" sz="3000" dirty="0" err="1" smtClean="0"/>
              <a:t>Follini</a:t>
            </a:r>
            <a:r>
              <a:rPr lang="pt-BR" altLang="pt-BR" sz="3000" dirty="0" smtClean="0"/>
              <a:t> </a:t>
            </a:r>
            <a:r>
              <a:rPr lang="pt-BR" altLang="pt-BR" sz="3000" dirty="0" err="1" smtClean="0"/>
              <a:t>Gachet</a:t>
            </a:r>
            <a:endParaRPr lang="pt-BR" altLang="pt-BR" sz="3000" dirty="0" smtClean="0"/>
          </a:p>
          <a:p>
            <a:pPr eaLnBrk="1" hangingPunct="1">
              <a:buClr>
                <a:srgbClr val="CC3300"/>
              </a:buClr>
              <a:buFont typeface="Wingdings" pitchFamily="2" charset="2"/>
              <a:buChar char="§"/>
            </a:pPr>
            <a:endParaRPr lang="pt-BR" altLang="pt-BR" sz="3000" dirty="0" smtClean="0"/>
          </a:p>
          <a:p>
            <a:pPr marL="400050" lvl="1" indent="0" eaLnBrk="1" hangingPunct="1">
              <a:buClr>
                <a:srgbClr val="CC3300"/>
              </a:buClr>
              <a:buFontTx/>
              <a:buNone/>
            </a:pPr>
            <a:r>
              <a:rPr lang="pt-BR" altLang="pt-BR" sz="3000" dirty="0" err="1" smtClean="0"/>
              <a:t>Piemonte</a:t>
            </a:r>
            <a:r>
              <a:rPr lang="pt-BR" altLang="pt-BR" sz="3000" dirty="0" smtClean="0"/>
              <a:t>: </a:t>
            </a:r>
            <a:r>
              <a:rPr lang="pt-BR" altLang="pt-BR" sz="3000" dirty="0" err="1" smtClean="0"/>
              <a:t>Dalleani</a:t>
            </a:r>
            <a:r>
              <a:rPr lang="pt-BR" altLang="pt-BR" sz="3000" dirty="0" smtClean="0"/>
              <a:t>, </a:t>
            </a:r>
            <a:r>
              <a:rPr lang="pt-BR" altLang="pt-BR" sz="3000" dirty="0" err="1" smtClean="0"/>
              <a:t>Petiti</a:t>
            </a:r>
            <a:r>
              <a:rPr lang="pt-BR" altLang="pt-BR" sz="3000" dirty="0" smtClean="0"/>
              <a:t>, </a:t>
            </a:r>
            <a:r>
              <a:rPr lang="pt-BR" altLang="pt-BR" sz="3000" dirty="0" err="1" smtClean="0"/>
              <a:t>Morbelli</a:t>
            </a:r>
            <a:r>
              <a:rPr lang="pt-BR" altLang="pt-BR" sz="3000" dirty="0" smtClean="0"/>
              <a:t>, </a:t>
            </a:r>
            <a:r>
              <a:rPr lang="pt-BR" altLang="pt-BR" sz="3000" dirty="0" err="1" smtClean="0"/>
              <a:t>Buscaglione</a:t>
            </a:r>
            <a:r>
              <a:rPr lang="pt-BR" altLang="pt-BR" sz="3000" dirty="0" smtClean="0"/>
              <a:t>, </a:t>
            </a:r>
            <a:r>
              <a:rPr lang="pt-BR" altLang="pt-BR" sz="3000" dirty="0" err="1" smtClean="0"/>
              <a:t>Bresciani</a:t>
            </a:r>
            <a:r>
              <a:rPr lang="pt-BR" altLang="pt-BR" sz="3000" dirty="0" smtClean="0"/>
              <a:t>, </a:t>
            </a:r>
            <a:r>
              <a:rPr lang="pt-BR" altLang="pt-BR" sz="3000" dirty="0" err="1" smtClean="0"/>
              <a:t>Bonzagni</a:t>
            </a:r>
            <a:r>
              <a:rPr lang="pt-BR" altLang="pt-BR" sz="3000" dirty="0" smtClean="0"/>
              <a:t>, </a:t>
            </a:r>
            <a:r>
              <a:rPr lang="pt-BR" altLang="pt-BR" sz="3000" dirty="0" err="1" smtClean="0"/>
              <a:t>Rivaroli</a:t>
            </a:r>
            <a:r>
              <a:rPr lang="pt-BR" altLang="pt-BR" sz="3000" dirty="0" smtClean="0"/>
              <a:t>, </a:t>
            </a:r>
            <a:r>
              <a:rPr lang="pt-BR" altLang="pt-BR" sz="3000" dirty="0" err="1" smtClean="0"/>
              <a:t>Laurenzi</a:t>
            </a:r>
            <a:r>
              <a:rPr lang="pt-BR" altLang="pt-BR" sz="3000" dirty="0" smtClean="0"/>
              <a:t> d’</a:t>
            </a:r>
            <a:r>
              <a:rPr lang="pt-BR" altLang="pt-BR" sz="3000" dirty="0" err="1" smtClean="0"/>
              <a:t>Assisi</a:t>
            </a:r>
            <a:r>
              <a:rPr lang="pt-BR" altLang="pt-BR" sz="3000" dirty="0" smtClean="0"/>
              <a:t>, </a:t>
            </a:r>
            <a:r>
              <a:rPr lang="pt-BR" altLang="pt-BR" sz="3000" dirty="0" err="1" smtClean="0"/>
              <a:t>Manucci</a:t>
            </a:r>
            <a:r>
              <a:rPr lang="pt-BR" altLang="pt-BR" sz="3000" dirty="0" smtClean="0"/>
              <a:t>, C. </a:t>
            </a:r>
            <a:r>
              <a:rPr lang="pt-BR" altLang="pt-BR" sz="3000" dirty="0" err="1" smtClean="0"/>
              <a:t>Jrolli</a:t>
            </a:r>
            <a:r>
              <a:rPr lang="pt-BR" altLang="pt-BR" sz="3000" dirty="0" smtClean="0"/>
              <a:t>, Giovanni </a:t>
            </a:r>
            <a:r>
              <a:rPr lang="pt-BR" altLang="pt-BR" sz="3000" dirty="0" err="1" smtClean="0"/>
              <a:t>Boldini</a:t>
            </a:r>
            <a:r>
              <a:rPr lang="pt-BR" altLang="pt-BR" sz="3000" dirty="0" smtClean="0"/>
              <a:t>, </a:t>
            </a:r>
            <a:r>
              <a:rPr lang="pt-BR" altLang="pt-BR" sz="3000" dirty="0" err="1" smtClean="0"/>
              <a:t>Scattola</a:t>
            </a:r>
            <a:r>
              <a:rPr lang="pt-BR" altLang="pt-BR" sz="3000" dirty="0" smtClean="0"/>
              <a:t>, </a:t>
            </a:r>
            <a:r>
              <a:rPr lang="pt-BR" altLang="pt-BR" sz="3000" dirty="0" err="1" smtClean="0"/>
              <a:t>Chialiva</a:t>
            </a:r>
            <a:r>
              <a:rPr lang="pt-BR" altLang="pt-BR" sz="3000" dirty="0" smtClean="0"/>
              <a:t>, </a:t>
            </a:r>
            <a:r>
              <a:rPr lang="pt-BR" altLang="pt-BR" sz="3000" dirty="0" err="1" smtClean="0"/>
              <a:t>Farini</a:t>
            </a:r>
            <a:r>
              <a:rPr lang="pt-BR" altLang="pt-BR" sz="3000" dirty="0" smtClean="0"/>
              <a:t>, </a:t>
            </a:r>
            <a:r>
              <a:rPr lang="pt-BR" altLang="pt-BR" sz="3000" dirty="0" err="1" smtClean="0"/>
              <a:t>Marchesi</a:t>
            </a:r>
            <a:r>
              <a:rPr lang="pt-BR" altLang="pt-BR" sz="3000" dirty="0" smtClean="0"/>
              <a:t>, </a:t>
            </a:r>
            <a:r>
              <a:rPr lang="pt-BR" altLang="pt-BR" sz="3000" dirty="0" err="1" smtClean="0"/>
              <a:t>Annivitti</a:t>
            </a:r>
            <a:r>
              <a:rPr lang="pt-BR" altLang="pt-BR" sz="3000" dirty="0" smtClean="0"/>
              <a:t>, </a:t>
            </a:r>
            <a:r>
              <a:rPr lang="pt-BR" altLang="pt-BR" sz="3000" dirty="0" err="1" smtClean="0"/>
              <a:t>Carulus</a:t>
            </a:r>
            <a:r>
              <a:rPr lang="pt-BR" altLang="pt-BR" sz="3000" dirty="0" smtClean="0"/>
              <a:t> </a:t>
            </a:r>
            <a:r>
              <a:rPr lang="pt-BR" altLang="pt-BR" sz="3000" dirty="0" err="1" smtClean="0"/>
              <a:t>Durand</a:t>
            </a:r>
            <a:r>
              <a:rPr lang="pt-BR" altLang="pt-BR" sz="3000" dirty="0" smtClean="0"/>
              <a:t>, Sanchez Barbudo</a:t>
            </a:r>
          </a:p>
          <a:p>
            <a:pPr eaLnBrk="1" hangingPunct="1"/>
            <a:endParaRPr lang="pt-BR" altLang="pt-BR"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2466</TotalTime>
  <Words>962</Words>
  <Application>Microsoft Office PowerPoint</Application>
  <PresentationFormat>Apresentação na tela (4:3)</PresentationFormat>
  <Paragraphs>84</Paragraphs>
  <Slides>24</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24</vt:i4>
      </vt:variant>
    </vt:vector>
  </HeadingPairs>
  <TitlesOfParts>
    <vt:vector size="26" baseType="lpstr">
      <vt:lpstr>Design padrão</vt:lpstr>
      <vt:lpstr>Documento</vt:lpstr>
      <vt:lpstr> Italian artists in Mario de Andrade Collection  Rossi Osir influence in Grupo Santa Helena </vt:lpstr>
      <vt:lpstr>The Artist</vt:lpstr>
      <vt:lpstr>Apresentação do PowerPoint</vt:lpstr>
      <vt:lpstr>Apresentação do PowerPoint</vt:lpstr>
      <vt:lpstr>Italian Modern Art</vt:lpstr>
      <vt:lpstr>Apresentação do PowerPoint</vt:lpstr>
      <vt:lpstr>Apresentação do PowerPoint</vt:lpstr>
      <vt:lpstr>Apresentação do PowerPoint</vt:lpstr>
      <vt:lpstr>Apresentação do PowerPoint</vt:lpstr>
      <vt:lpstr>Italian cultural context 1920</vt:lpstr>
      <vt:lpstr>Revealing Paulo Rossi: The Library</vt:lpstr>
      <vt:lpstr>Valori Plastici </vt:lpstr>
      <vt:lpstr>Vasari</vt:lpstr>
      <vt:lpstr>Soffici Venturi</vt:lpstr>
      <vt:lpstr>Apresentação do PowerPoint</vt:lpstr>
      <vt:lpstr>Apresentação do PowerPoint</vt:lpstr>
      <vt:lpstr>Firenze</vt:lpstr>
      <vt:lpstr>Apresentação do PowerPoint</vt:lpstr>
      <vt:lpstr>The incentive of modernity in Sao Paulo</vt:lpstr>
      <vt:lpstr> FAP 1937, 1938, 1940</vt:lpstr>
      <vt:lpstr>Apresentação do PowerPoint</vt:lpstr>
      <vt:lpstr>Apresentação do PowerPoint</vt:lpstr>
      <vt:lpstr>Apresentação do PowerPoint</vt:lpstr>
      <vt:lpstr>Apresentação do PowerPoint</vt:lpstr>
    </vt:vector>
  </TitlesOfParts>
  <Company>USP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Biblioteca de Paulo Rossi Osir</dc:title>
  <dc:creator>SIBi</dc:creator>
  <cp:lastModifiedBy>Lauci</cp:lastModifiedBy>
  <cp:revision>55</cp:revision>
  <dcterms:created xsi:type="dcterms:W3CDTF">2007-03-29T13:07:42Z</dcterms:created>
  <dcterms:modified xsi:type="dcterms:W3CDTF">2019-10-31T22:33:37Z</dcterms:modified>
</cp:coreProperties>
</file>