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78" r:id="rId4"/>
    <p:sldId id="280" r:id="rId5"/>
    <p:sldId id="279" r:id="rId6"/>
    <p:sldId id="269" r:id="rId7"/>
    <p:sldId id="258" r:id="rId8"/>
    <p:sldId id="259" r:id="rId9"/>
    <p:sldId id="282" r:id="rId10"/>
    <p:sldId id="283" r:id="rId11"/>
    <p:sldId id="284" r:id="rId12"/>
    <p:sldId id="285" r:id="rId13"/>
    <p:sldId id="286" r:id="rId14"/>
    <p:sldId id="287" r:id="rId15"/>
    <p:sldId id="268" r:id="rId16"/>
    <p:sldId id="260" r:id="rId17"/>
    <p:sldId id="267" r:id="rId18"/>
    <p:sldId id="271" r:id="rId19"/>
    <p:sldId id="288" r:id="rId20"/>
    <p:sldId id="274" r:id="rId21"/>
    <p:sldId id="270" r:id="rId22"/>
    <p:sldId id="263" r:id="rId23"/>
    <p:sldId id="289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2550-AFC4-4D50-B80C-164A686E229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7BAE-9A32-46DC-9DC0-C0C999ED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2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2550-AFC4-4D50-B80C-164A686E229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7BAE-9A32-46DC-9DC0-C0C999ED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2550-AFC4-4D50-B80C-164A686E229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7BAE-9A32-46DC-9DC0-C0C999ED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2550-AFC4-4D50-B80C-164A686E229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7BAE-9A32-46DC-9DC0-C0C999ED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2550-AFC4-4D50-B80C-164A686E229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7BAE-9A32-46DC-9DC0-C0C999ED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2550-AFC4-4D50-B80C-164A686E229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7BAE-9A32-46DC-9DC0-C0C999ED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2550-AFC4-4D50-B80C-164A686E229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7BAE-9A32-46DC-9DC0-C0C999ED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2550-AFC4-4D50-B80C-164A686E229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7BAE-9A32-46DC-9DC0-C0C999ED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2550-AFC4-4D50-B80C-164A686E229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7BAE-9A32-46DC-9DC0-C0C999ED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2550-AFC4-4D50-B80C-164A686E229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7BAE-9A32-46DC-9DC0-C0C999ED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2550-AFC4-4D50-B80C-164A686E229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7BAE-9A32-46DC-9DC0-C0C999ED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0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2550-AFC4-4D50-B80C-164A686E229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77BAE-9A32-46DC-9DC0-C0C999ED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ceurope.org/sparc-europe-on-open-science-policy-and-education-at-the-liber-conferenc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pen.umn.edu/opentextbook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guides.lib.vt.edu/o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guides.lib.vt.edu/o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tnews.vt.edu/articles/2018/10/univrelvrdogproject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" TargetMode="External"/><Relationship Id="rId2" Type="http://schemas.openxmlformats.org/officeDocument/2006/relationships/hyperlink" Target="https://textbooks.opensun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effield.ac.uk/library/ebook/doab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extbooks.opensuny.org/abou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ibrarypublishing.org/directory-year/directory-2018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igital_textboo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parceurope.org/what-we-do/open-educat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367" y="186611"/>
            <a:ext cx="4687698" cy="2127381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Колесникова Т. О., </a:t>
            </a:r>
            <a:b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канд. наук з </a:t>
            </a:r>
            <a:r>
              <a:rPr lang="ru-RU" altLang="ru-RU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соціал</a:t>
            </a:r>
            <a:r>
              <a:rPr lang="en-US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комунікацій</a:t>
            </a: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en-US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c.</a:t>
            </a:r>
            <a:r>
              <a:rPr lang="ru-RU" altLang="ru-RU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н.с</a:t>
            </a: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.,</a:t>
            </a:r>
            <a:b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 </a:t>
            </a:r>
            <a:r>
              <a:rPr lang="ru-RU" altLang="ru-RU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науково-технічної</a:t>
            </a: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библиотеки</a:t>
            </a:r>
            <a:b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uk-UA" altLang="ru-RU" sz="1800" b="1" noProof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Дніпровського національного университету залізничного транспорту імені академіка </a:t>
            </a:r>
            <a:br>
              <a:rPr lang="uk-UA" altLang="ru-RU" sz="1800" b="1" noProof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uk-UA" altLang="ru-RU" sz="1800" b="1" noProof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В. Лазаряна</a:t>
            </a:r>
            <a:br>
              <a:rPr lang="uk-UA" altLang="ru-RU" sz="1800" b="1" noProof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</a:t>
            </a:r>
            <a:r>
              <a:rPr lang="ru-RU" alt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r>
              <a:rPr lang="ru-RU" alt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en-US" alt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chief.library@diit.edu.ua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srgbClr val="00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1800" b="1" dirty="0">
                <a:solidFill>
                  <a:srgbClr val="00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30" y="2500604"/>
            <a:ext cx="8869679" cy="457946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4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TEXTBOOKS</a:t>
            </a:r>
            <a:r>
              <a:rPr lang="uk-UA" sz="4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УНІВЕРСИТЕТСЬКІ БІБЛІОТЕКИ І ВІДКРИТА ОСВІТА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4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CA" sz="1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Міжнародна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науково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-практична </a:t>
            </a:r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конференція</a:t>
            </a:r>
            <a:endParaRPr lang="en-US" sz="14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LIBRARY AT A NEW STAGE OF SOCIAL COMMUNICATIONS </a:t>
            </a:r>
            <a:r>
              <a:rPr lang="en-US" sz="1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uk-UA" sz="1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4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2019: </a:t>
            </a:r>
            <a:r>
              <a:rPr lang="uk-UA" sz="1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Library in the Development of Digital Infrastructure of Science and Education</a:t>
            </a:r>
            <a:r>
              <a:rPr lang="uk-UA" sz="1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endParaRPr lang="uk-UA" sz="14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жовтня 2019 р.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Дніпро</a:t>
            </a:r>
            <a:r>
              <a:rPr lang="en-US" sz="1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Україна)</a:t>
            </a:r>
            <a:endParaRPr lang="uk-UA" sz="14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b="1" i="1" noProof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Дніпровський національний университет залізничного транспорту </a:t>
            </a:r>
            <a:endParaRPr lang="ru-RU" altLang="ru-RU" sz="1400" b="1" i="1" noProof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b="1" i="1" noProof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імені академіка В</a:t>
            </a:r>
            <a:r>
              <a:rPr lang="ru-RU" altLang="ru-RU" sz="1400" b="1" i="1" noProof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Лазаряна</a:t>
            </a:r>
            <a:r>
              <a:rPr lang="uk-UA" altLang="ru-RU" sz="1400" b="1" noProof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1400" b="1" noProof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14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6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90" y="130629"/>
            <a:ext cx="8845420" cy="933062"/>
          </a:xfrm>
        </p:spPr>
        <p:txBody>
          <a:bodyPr>
            <a:normAutofit/>
          </a:bodyPr>
          <a:lstStyle/>
          <a:p>
            <a:pPr algn="ctr"/>
            <a:r>
              <a:rPr lang="uk-UA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Літні європейські ініціативи</a:t>
            </a:r>
            <a:endParaRPr lang="ru-RU" sz="3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89" y="914400"/>
            <a:ext cx="8826759" cy="5803641"/>
          </a:xfrm>
        </p:spPr>
        <p:txBody>
          <a:bodyPr>
            <a:normAutofit fontScale="92500"/>
          </a:bodyPr>
          <a:lstStyle/>
          <a:p>
            <a:endParaRPr lang="uk-UA" dirty="0" smtClean="0"/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June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2019 - ELPUB 2019 Conference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конкретизує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етапи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європейської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мережі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Open Access Book Network”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 Університетські бібліотеки визначено одними з ключових фігур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August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2019  - LIBER Conference 2019. “Open Science meets Open Education”.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Бібліотеки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 в рамках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інституціональних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стратегій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OS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та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OE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допомагають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змінити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спосіб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доступ до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обмін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ними. У той же час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бібліотеки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працювати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низу до верху,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допомагаючи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спільно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створювати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OER. </a:t>
            </a:r>
            <a:r>
              <a:rPr lang="en-US" sz="2000" dirty="0">
                <a:latin typeface="Arial" pitchFamily="34" charset="0"/>
                <a:cs typeface="Arial" pitchFamily="34" charset="0"/>
                <a:hlinkClick r:id="rId2"/>
              </a:rPr>
              <a:t>https://sparceurope.org/sparc-europe-on-open-science-policy-and-education-at-the-liber-conference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7" y="119744"/>
            <a:ext cx="8904514" cy="74022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bri"/>
              </a:rPr>
              <a:t>OPENTEXTBOOKS: library as publisher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829" y="859970"/>
            <a:ext cx="8806542" cy="584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бюджет студентів на книги </a:t>
            </a:r>
            <a:r>
              <a:rPr lang="uk-UA" sz="2400" dirty="0" smtClean="0"/>
              <a:t>-- 1200 </a:t>
            </a:r>
            <a:r>
              <a:rPr lang="uk-UA" sz="2400" dirty="0"/>
              <a:t>$ на рік  (</a:t>
            </a:r>
            <a:r>
              <a:rPr lang="en-US" sz="2400" dirty="0"/>
              <a:t>University of Minnesota</a:t>
            </a:r>
            <a:r>
              <a:rPr lang="en-US" sz="2400" dirty="0" smtClean="0"/>
              <a:t>)</a:t>
            </a:r>
            <a:r>
              <a:rPr lang="uk-UA" sz="2400" dirty="0" smtClean="0"/>
              <a:t>, але завдяки діяльності Бібліотеки як видавця, доступ до відкритих підручників став безкоштовним</a:t>
            </a:r>
            <a:endParaRPr lang="uk-UA" sz="2400" dirty="0" smtClean="0"/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7030A0"/>
                </a:solidFill>
              </a:rPr>
              <a:t>“Communication in the Real World: An Introduction to Communication Studies”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</a:rPr>
              <a:t>Publisher: </a:t>
            </a:r>
            <a:r>
              <a:rPr lang="en-US" sz="3200" b="1" dirty="0">
                <a:solidFill>
                  <a:prstClr val="black"/>
                </a:solidFill>
              </a:rPr>
              <a:t>University of Minnesota Libraries </a:t>
            </a:r>
            <a:r>
              <a:rPr lang="en-US" sz="3200" b="1" dirty="0" smtClean="0">
                <a:solidFill>
                  <a:prstClr val="black"/>
                </a:solidFill>
              </a:rPr>
              <a:t>Publishing</a:t>
            </a:r>
            <a:endParaRPr lang="uk-UA" sz="3200" b="1" dirty="0" smtClean="0">
              <a:solidFill>
                <a:prstClr val="black"/>
              </a:solidFill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uk-UA" sz="3200" b="1" dirty="0">
              <a:solidFill>
                <a:prstClr val="black"/>
              </a:solidFill>
            </a:endParaRPr>
          </a:p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400" b="1" dirty="0" smtClean="0">
                <a:solidFill>
                  <a:prstClr val="black"/>
                </a:solidFill>
                <a:hlinkClick r:id="rId2"/>
              </a:rPr>
              <a:t>https</a:t>
            </a:r>
            <a:r>
              <a:rPr lang="en-US" sz="2400" b="1" dirty="0">
                <a:solidFill>
                  <a:prstClr val="black"/>
                </a:solidFill>
                <a:hlinkClick r:id="rId2"/>
              </a:rPr>
              <a:t>://</a:t>
            </a:r>
            <a:r>
              <a:rPr lang="en-US" sz="2400" b="1" dirty="0" smtClean="0">
                <a:solidFill>
                  <a:prstClr val="black"/>
                </a:solidFill>
                <a:hlinkClick r:id="rId2"/>
              </a:rPr>
              <a:t>open.umn.edu/opentextbooks/</a:t>
            </a:r>
            <a:endParaRPr lang="uk-UA" sz="2400" b="1" dirty="0" smtClean="0">
              <a:solidFill>
                <a:prstClr val="black"/>
              </a:solidFill>
            </a:endParaRPr>
          </a:p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textbooks/communication-in-the-real-world</a:t>
            </a:r>
            <a:endParaRPr lang="en-US" sz="2400" b="1" dirty="0">
              <a:solidFill>
                <a:prstClr val="black"/>
              </a:solidFill>
            </a:endParaRPr>
          </a:p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prstClr val="black"/>
                </a:solidFill>
              </a:rPr>
              <a:t>-an-introduction-to-communication-</a:t>
            </a:r>
            <a:r>
              <a:rPr lang="en-US" sz="2400" b="1" dirty="0" err="1">
                <a:solidFill>
                  <a:prstClr val="black"/>
                </a:solidFill>
              </a:rPr>
              <a:t>studie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/>
          </a:p>
        </p:txBody>
      </p:sp>
      <p:pic>
        <p:nvPicPr>
          <p:cNvPr id="4" name="Picture 2" descr="C:\Documents and Settings\Home\Рабочий стол\Соц.сети\Open 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3" y="3620866"/>
            <a:ext cx="2232248" cy="28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9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9" y="130630"/>
            <a:ext cx="8765721" cy="664027"/>
          </a:xfrm>
        </p:spPr>
        <p:txBody>
          <a:bodyPr>
            <a:normAutofit fontScale="90000"/>
          </a:bodyPr>
          <a:lstStyle/>
          <a:p>
            <a:r>
              <a:rPr lang="uk-UA" sz="2200" b="1" i="1" dirty="0">
                <a:latin typeface="Calibri"/>
              </a:rPr>
              <a:t>п</a:t>
            </a:r>
            <a:r>
              <a:rPr lang="uk-UA" sz="2200" b="1" i="1" dirty="0" smtClean="0">
                <a:latin typeface="Calibri"/>
              </a:rPr>
              <a:t>родовження</a:t>
            </a:r>
            <a:r>
              <a:rPr lang="uk-UA" sz="3600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Calibri"/>
              </a:rPr>
              <a:t>OPENTEXTBOOKS</a:t>
            </a:r>
            <a:r>
              <a:rPr lang="en-US" sz="3600" b="1" dirty="0">
                <a:solidFill>
                  <a:srgbClr val="C00000"/>
                </a:solidFill>
                <a:latin typeface="Calibri"/>
              </a:rPr>
              <a:t>: library as publisher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" y="794657"/>
            <a:ext cx="8765721" cy="59810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			</a:t>
            </a:r>
            <a:r>
              <a:rPr lang="en-US" sz="3200" b="1" dirty="0" smtClean="0">
                <a:solidFill>
                  <a:srgbClr val="7030A0"/>
                </a:solidFill>
              </a:rPr>
              <a:t>“</a:t>
            </a:r>
            <a:r>
              <a:rPr lang="en-US" sz="3200" b="1" dirty="0">
                <a:solidFill>
                  <a:srgbClr val="7030A0"/>
                </a:solidFill>
              </a:rPr>
              <a:t>The Joy of Sanskrit“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– Australian </a:t>
            </a:r>
            <a:r>
              <a:rPr lang="uk-UA" sz="3200" b="1" dirty="0">
                <a:solidFill>
                  <a:prstClr val="black"/>
                </a:solidFill>
              </a:rPr>
              <a:t>     				</a:t>
            </a:r>
            <a:r>
              <a:rPr lang="en-US" sz="3200" b="1" dirty="0">
                <a:solidFill>
                  <a:prstClr val="black"/>
                </a:solidFill>
              </a:rPr>
              <a:t>National University </a:t>
            </a:r>
            <a:r>
              <a:rPr lang="en-US" sz="3200" b="1" dirty="0" smtClean="0">
                <a:solidFill>
                  <a:prstClr val="black"/>
                </a:solidFill>
              </a:rPr>
              <a:t>Libraries</a:t>
            </a:r>
            <a:endParaRPr lang="uk-UA" sz="32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uk-UA" sz="3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uk-UA" sz="32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uk-UA" sz="3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uk-UA" sz="3200" b="1" dirty="0" smtClean="0">
              <a:solidFill>
                <a:prstClr val="black"/>
              </a:solidFill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uk-UA" sz="3200" b="1" dirty="0">
                <a:solidFill>
                  <a:prstClr val="black"/>
                </a:solidFill>
              </a:rPr>
              <a:t>	</a:t>
            </a:r>
            <a:r>
              <a:rPr lang="uk-UA" sz="3200" b="1" dirty="0" smtClean="0">
                <a:solidFill>
                  <a:prstClr val="black"/>
                </a:solidFill>
              </a:rPr>
              <a:t>		</a:t>
            </a:r>
            <a:r>
              <a:rPr lang="uk-UA" sz="3200" b="1" dirty="0">
                <a:solidFill>
                  <a:prstClr val="black"/>
                </a:solidFill>
              </a:rPr>
              <a:t>		</a:t>
            </a:r>
            <a:r>
              <a:rPr lang="en-US" sz="3200" b="1" dirty="0">
                <a:solidFill>
                  <a:prstClr val="black"/>
                </a:solidFill>
              </a:rPr>
              <a:t>                                  </a:t>
            </a:r>
            <a:r>
              <a:rPr lang="uk-UA" sz="3200" b="1" dirty="0" smtClean="0">
                <a:solidFill>
                  <a:prstClr val="black"/>
                </a:solidFill>
              </a:rPr>
              <a:t>					</a:t>
            </a:r>
            <a:r>
              <a:rPr lang="en-US" sz="3200" b="1" dirty="0" smtClean="0">
                <a:solidFill>
                  <a:prstClr val="black"/>
                </a:solidFill>
              </a:rPr>
              <a:t>«</a:t>
            </a:r>
            <a:r>
              <a:rPr lang="en-US" sz="3200" b="1" dirty="0">
                <a:solidFill>
                  <a:prstClr val="black"/>
                </a:solidFill>
              </a:rPr>
              <a:t>Fundamentals of Business» </a:t>
            </a:r>
          </a:p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uk-UA" sz="3200" b="1" dirty="0">
                <a:solidFill>
                  <a:prstClr val="black"/>
                </a:solidFill>
              </a:rPr>
              <a:t>				</a:t>
            </a:r>
            <a:r>
              <a:rPr lang="en-US" sz="3200" b="1" dirty="0">
                <a:solidFill>
                  <a:prstClr val="black"/>
                </a:solidFill>
              </a:rPr>
              <a:t>                                  </a:t>
            </a:r>
            <a:r>
              <a:rPr lang="uk-UA" sz="3200" b="1" dirty="0">
                <a:solidFill>
                  <a:prstClr val="black"/>
                </a:solidFill>
              </a:rPr>
              <a:t>      </a:t>
            </a:r>
            <a:r>
              <a:rPr lang="uk-UA" sz="3200" b="1" dirty="0" smtClean="0">
                <a:solidFill>
                  <a:prstClr val="black"/>
                </a:solidFill>
              </a:rPr>
              <a:t>						</a:t>
            </a:r>
            <a:r>
              <a:rPr lang="en-US" sz="3200" b="1" dirty="0" smtClean="0">
                <a:solidFill>
                  <a:prstClr val="black"/>
                </a:solidFill>
              </a:rPr>
              <a:t>Virginia </a:t>
            </a:r>
            <a:r>
              <a:rPr lang="en-US" sz="3200" b="1" dirty="0">
                <a:solidFill>
                  <a:prstClr val="black"/>
                </a:solidFill>
              </a:rPr>
              <a:t>Tech </a:t>
            </a:r>
            <a:r>
              <a:rPr lang="en-US" sz="3200" b="1" dirty="0" smtClean="0">
                <a:solidFill>
                  <a:prstClr val="black"/>
                </a:solidFill>
              </a:rPr>
              <a:t>Libraries</a:t>
            </a:r>
            <a:r>
              <a:rPr lang="uk-UA" sz="3200" b="1" dirty="0" smtClean="0">
                <a:solidFill>
                  <a:prstClr val="black"/>
                </a:solidFill>
              </a:rPr>
              <a:t> 								(2016)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  <a:hlinkClick r:id="rId2"/>
              </a:rPr>
              <a:t>https://guides.lib.vt.edu/oer</a:t>
            </a:r>
            <a:r>
              <a:rPr lang="en-US" sz="3200" b="1" dirty="0" smtClean="0">
                <a:solidFill>
                  <a:prstClr val="black"/>
                </a:solidFill>
                <a:hlinkClick r:id="rId2"/>
              </a:rPr>
              <a:t>/</a:t>
            </a:r>
            <a:r>
              <a:rPr lang="uk-UA" sz="3200" b="1" dirty="0" smtClean="0">
                <a:solidFill>
                  <a:prstClr val="black"/>
                </a:solidFill>
              </a:rPr>
              <a:t>  </a:t>
            </a:r>
            <a:r>
              <a:rPr lang="en-US" sz="3200" b="1" dirty="0" smtClean="0">
                <a:solidFill>
                  <a:prstClr val="black"/>
                </a:solidFill>
              </a:rPr>
              <a:t>  </a:t>
            </a:r>
            <a:endParaRPr lang="en-US" sz="3200" b="1" dirty="0">
              <a:solidFill>
                <a:prstClr val="black"/>
              </a:solidFill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uk-UA" sz="3200" b="1" dirty="0">
                <a:solidFill>
                  <a:prstClr val="black"/>
                </a:solidFill>
              </a:rPr>
              <a:t>	</a:t>
            </a:r>
            <a:endParaRPr lang="uk-UA" sz="32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uk-UA" sz="3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uk-UA" sz="32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uk-UA" sz="3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2" descr="https://press.anu.edu.au/files/4dec/4dec/dec_276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7" y="968826"/>
            <a:ext cx="2060122" cy="28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7" y="4003824"/>
            <a:ext cx="2016078" cy="277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0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7972"/>
            <a:ext cx="9067800" cy="555171"/>
          </a:xfrm>
        </p:spPr>
        <p:txBody>
          <a:bodyPr>
            <a:normAutofit fontScale="90000"/>
          </a:bodyPr>
          <a:lstStyle/>
          <a:p>
            <a:r>
              <a:rPr lang="uk-UA" sz="2200" b="1" i="1" dirty="0" smtClean="0">
                <a:solidFill>
                  <a:prstClr val="black"/>
                </a:solidFill>
                <a:latin typeface="Calibri"/>
              </a:rPr>
              <a:t>закінчення</a:t>
            </a:r>
            <a:r>
              <a:rPr lang="uk-UA" sz="3600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Calibri"/>
              </a:rPr>
              <a:t>OPENTEXTBOOKS: library as publisher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86" y="653143"/>
            <a:ext cx="8828314" cy="609600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</a:rPr>
              <a:t>“Open</a:t>
            </a:r>
            <a:r>
              <a:rPr lang="en-US" sz="2000" b="1" dirty="0">
                <a:solidFill>
                  <a:prstClr val="black"/>
                </a:solidFill>
              </a:rPr>
              <a:t>: The Philosophy and Practices that are Revolutionizing Education and Science</a:t>
            </a:r>
            <a:r>
              <a:rPr lang="en-US" sz="2000" b="1" dirty="0" smtClean="0">
                <a:solidFill>
                  <a:prstClr val="black"/>
                </a:solidFill>
              </a:rPr>
              <a:t>” = </a:t>
            </a:r>
            <a:r>
              <a:rPr lang="uk-UA" sz="2000" b="1" dirty="0">
                <a:solidFill>
                  <a:prstClr val="black"/>
                </a:solidFill>
              </a:rPr>
              <a:t>Філософія </a:t>
            </a:r>
            <a:r>
              <a:rPr lang="uk-UA" sz="2000" b="1" dirty="0" smtClean="0">
                <a:solidFill>
                  <a:prstClr val="black"/>
                </a:solidFill>
              </a:rPr>
              <a:t>та </a:t>
            </a:r>
            <a:r>
              <a:rPr lang="uk-UA" sz="2000" b="1" dirty="0">
                <a:solidFill>
                  <a:prstClr val="black"/>
                </a:solidFill>
              </a:rPr>
              <a:t>практика, які </a:t>
            </a:r>
            <a:r>
              <a:rPr lang="uk-UA" sz="2000" b="1" dirty="0" smtClean="0">
                <a:solidFill>
                  <a:prstClr val="black"/>
                </a:solidFill>
              </a:rPr>
              <a:t>революціонізують </a:t>
            </a:r>
            <a:r>
              <a:rPr lang="uk-UA" sz="2000" b="1" dirty="0">
                <a:solidFill>
                  <a:prstClr val="black"/>
                </a:solidFill>
              </a:rPr>
              <a:t>освіту і науку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endParaRPr lang="uk-UA" sz="2000" b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Rajiv </a:t>
            </a:r>
            <a:r>
              <a:rPr lang="en-US" sz="2000" dirty="0">
                <a:solidFill>
                  <a:prstClr val="black"/>
                </a:solidFill>
              </a:rPr>
              <a:t>S. </a:t>
            </a:r>
            <a:r>
              <a:rPr lang="en-US" sz="2000" dirty="0" err="1">
                <a:solidFill>
                  <a:prstClr val="black"/>
                </a:solidFill>
              </a:rPr>
              <a:t>Jhangiani</a:t>
            </a:r>
            <a:r>
              <a:rPr lang="en-US" sz="2000" dirty="0">
                <a:solidFill>
                  <a:prstClr val="black"/>
                </a:solidFill>
              </a:rPr>
              <a:t>, Robert Biswas-</a:t>
            </a:r>
            <a:r>
              <a:rPr lang="en-US" sz="2000" dirty="0" err="1">
                <a:solidFill>
                  <a:prstClr val="black"/>
                </a:solidFill>
              </a:rPr>
              <a:t>Diener</a:t>
            </a:r>
            <a:r>
              <a:rPr lang="en-US" sz="2000" dirty="0">
                <a:solidFill>
                  <a:prstClr val="black"/>
                </a:solidFill>
              </a:rPr>
              <a:t> (eds.) </a:t>
            </a:r>
            <a:r>
              <a:rPr lang="en-US" sz="1400" dirty="0" smtClean="0">
                <a:solidFill>
                  <a:prstClr val="black"/>
                </a:solidFill>
              </a:rPr>
              <a:t>[</a:t>
            </a:r>
            <a:r>
              <a:rPr lang="en-US" sz="1400" dirty="0">
                <a:solidFill>
                  <a:prstClr val="black"/>
                </a:solidFill>
              </a:rPr>
              <a:t>ONLINE &amp; PRINT</a:t>
            </a:r>
            <a:r>
              <a:rPr lang="en-US" sz="1400" dirty="0" smtClean="0">
                <a:solidFill>
                  <a:prstClr val="black"/>
                </a:solidFill>
              </a:rPr>
              <a:t>]	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  <a:hlinkClick r:id="rId2"/>
              </a:rPr>
              <a:t>https://guides.lib.vt.edu/oer</a:t>
            </a:r>
            <a:r>
              <a:rPr lang="en-US" sz="1400" dirty="0" smtClean="0">
                <a:solidFill>
                  <a:prstClr val="black"/>
                </a:solidFill>
                <a:hlinkClick r:id="rId2"/>
              </a:rPr>
              <a:t>/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uk-UA" sz="1400" dirty="0">
              <a:solidFill>
                <a:prstClr val="black"/>
              </a:solidFill>
            </a:endParaRPr>
          </a:p>
          <a:p>
            <a:r>
              <a:rPr lang="en-US" sz="1800" dirty="0"/>
              <a:t>Call Number: VT Libraries: Z268 O63 </a:t>
            </a:r>
            <a:r>
              <a:rPr lang="en-US" sz="1800" dirty="0" err="1"/>
              <a:t>O63</a:t>
            </a:r>
            <a:r>
              <a:rPr lang="en-US" sz="1800" dirty="0"/>
              <a:t> 2017</a:t>
            </a:r>
          </a:p>
          <a:p>
            <a:r>
              <a:rPr lang="en-US" sz="1800" dirty="0"/>
              <a:t>ISBN: 9781911529002</a:t>
            </a:r>
          </a:p>
          <a:p>
            <a:r>
              <a:rPr lang="en-US" sz="1800" dirty="0"/>
              <a:t>Publication Date: </a:t>
            </a:r>
            <a:r>
              <a:rPr lang="en-US" sz="1800" dirty="0" smtClean="0"/>
              <a:t>2017-03-27</a:t>
            </a:r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 smtClean="0"/>
              <a:t>		</a:t>
            </a:r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en-US" sz="1800" dirty="0" smtClean="0"/>
              <a:t>▪ </a:t>
            </a:r>
            <a:r>
              <a:rPr lang="en-US" sz="1800" dirty="0"/>
              <a:t>Prof. Israel </a:t>
            </a:r>
            <a:r>
              <a:rPr lang="en-US" sz="1800" dirty="0" err="1"/>
              <a:t>Urieli</a:t>
            </a:r>
            <a:r>
              <a:rPr lang="en-US" sz="1800" dirty="0"/>
              <a:t>  +  </a:t>
            </a:r>
            <a:r>
              <a:rPr lang="en-US" sz="1800" dirty="0" smtClean="0"/>
              <a:t>  </a:t>
            </a:r>
            <a:r>
              <a:rPr lang="en-US" sz="1800" b="1" dirty="0"/>
              <a:t>The University of </a:t>
            </a:r>
            <a:r>
              <a:rPr lang="en-US" sz="1800" b="1" dirty="0" smtClean="0"/>
              <a:t>Oklahoma </a:t>
            </a:r>
            <a:r>
              <a:rPr lang="en-US" sz="1800" b="1" dirty="0"/>
              <a:t>Library  </a:t>
            </a:r>
            <a:r>
              <a:rPr lang="en-US" sz="1800" dirty="0"/>
              <a:t>=</a:t>
            </a:r>
          </a:p>
          <a:p>
            <a:pPr marL="0" indent="0">
              <a:buNone/>
            </a:pPr>
            <a:r>
              <a:rPr lang="uk-UA" sz="1800" dirty="0" smtClean="0"/>
              <a:t>				</a:t>
            </a:r>
            <a:r>
              <a:rPr lang="en-US" sz="1800" u="sng" dirty="0" smtClean="0"/>
              <a:t> </a:t>
            </a:r>
            <a:r>
              <a:rPr lang="en-US" sz="1800" b="1" u="sng" dirty="0" smtClean="0"/>
              <a:t>«</a:t>
            </a:r>
            <a:r>
              <a:rPr lang="en-US" sz="1800" b="1" u="sng" dirty="0"/>
              <a:t>Thermodynamics» </a:t>
            </a:r>
            <a:r>
              <a:rPr lang="en-US" sz="1800" dirty="0"/>
              <a:t>(</a:t>
            </a:r>
            <a:r>
              <a:rPr lang="en-US" sz="1800" dirty="0" smtClean="0"/>
              <a:t>2016</a:t>
            </a:r>
            <a:r>
              <a:rPr lang="uk-UA" sz="1800" dirty="0" smtClean="0"/>
              <a:t>, 2018)</a:t>
            </a:r>
          </a:p>
          <a:p>
            <a:pPr marL="0" indent="0">
              <a:buNone/>
            </a:pPr>
            <a:r>
              <a:rPr lang="en-US" sz="1800" dirty="0"/>
              <a:t>▪ </a:t>
            </a:r>
            <a:r>
              <a:rPr lang="en-US" sz="1800" b="1" u="sng" dirty="0"/>
              <a:t>The University of Cape Town Libraries </a:t>
            </a:r>
            <a:r>
              <a:rPr lang="en-US" sz="1800" dirty="0"/>
              <a:t>– 2 </a:t>
            </a:r>
            <a:r>
              <a:rPr lang="uk-UA" sz="1800" dirty="0"/>
              <a:t>підручники для лікарів та юристів (січень 2017).</a:t>
            </a:r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 descr="E:\2019_Києво-Могилянка\2019 Полн.АУТ_Могилянка\АУТ\inde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2967335"/>
            <a:ext cx="1554616" cy="2423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pic>
        <p:nvPicPr>
          <p:cNvPr id="6" name="Рисунок 5" descr="E:\2019_Києво-Могилянка\2019 Полн.АУТ_Могилянка\АУТ\inde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3" y="2967335"/>
            <a:ext cx="1554616" cy="2423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2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742"/>
            <a:ext cx="9143999" cy="1111899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Зміна моделей навчальних програм,</a:t>
            </a:r>
            <a:b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віртуальна реальність та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Virginia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Tech Libraries </a:t>
            </a:r>
            <a:endParaRPr lang="uk-UA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94318"/>
            <a:ext cx="8686800" cy="5663682"/>
          </a:xfrm>
        </p:spPr>
        <p:txBody>
          <a:bodyPr>
            <a:normAutofit fontScale="55000" lnSpcReduction="20000"/>
          </a:bodyPr>
          <a:lstStyle/>
          <a:p>
            <a:r>
              <a:rPr lang="en-US" sz="42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Мені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потрібен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інший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метод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навчання</a:t>
            </a:r>
            <a:r>
              <a:rPr lang="uk-UA" sz="4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студентів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ветеринарів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немає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ментальної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картини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. Я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хотів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розробити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спосіб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щоб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відчули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ніби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-то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працюють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лабораторії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з собаками,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ментальна картина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була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всередині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вашої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голови</a:t>
            </a:r>
            <a:r>
              <a:rPr lang="en-US" sz="4200" b="1" dirty="0">
                <a:latin typeface="Arial" pitchFamily="34" charset="0"/>
                <a:cs typeface="Arial" pitchFamily="34" charset="0"/>
              </a:rPr>
              <a:t>” (Michael </a:t>
            </a:r>
            <a:r>
              <a:rPr lang="en-US" sz="4200" b="1" dirty="0" err="1" smtClean="0">
                <a:latin typeface="Arial" pitchFamily="34" charset="0"/>
                <a:cs typeface="Arial" pitchFamily="34" charset="0"/>
              </a:rPr>
              <a:t>Nappier</a:t>
            </a:r>
            <a:r>
              <a:rPr lang="en-US" sz="4200" b="1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4200" b="1" dirty="0" smtClean="0">
                <a:latin typeface="Arial" pitchFamily="34" charset="0"/>
                <a:cs typeface="Arial" pitchFamily="34" charset="0"/>
              </a:rPr>
              <a:t> 2018)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200" b="1" dirty="0">
              <a:latin typeface="Arial" pitchFamily="34" charset="0"/>
              <a:cs typeface="Arial" pitchFamily="34" charset="0"/>
            </a:endParaRPr>
          </a:p>
          <a:p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Unreal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Engine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розробниками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відеоігор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, є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програмним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забезпеченням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цю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технологію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.</a:t>
            </a:r>
            <a:endParaRPr lang="uk-UA" sz="4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2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uk-UA" sz="4200" b="1" dirty="0" smtClean="0">
                <a:latin typeface="Arial" pitchFamily="34" charset="0"/>
                <a:cs typeface="Arial" pitchFamily="34" charset="0"/>
              </a:rPr>
              <a:t>Цей </a:t>
            </a:r>
            <a:r>
              <a:rPr lang="uk-UA" sz="4200" b="1" dirty="0">
                <a:latin typeface="Arial" pitchFamily="34" charset="0"/>
                <a:cs typeface="Arial" pitchFamily="34" charset="0"/>
              </a:rPr>
              <a:t>інструмент з відкритим вихідним кодом дає </a:t>
            </a:r>
            <a:r>
              <a:rPr lang="uk-UA" sz="4200" b="1" dirty="0" smtClean="0">
                <a:latin typeface="Arial" pitchFamily="34" charset="0"/>
                <a:cs typeface="Arial" pitchFamily="34" charset="0"/>
              </a:rPr>
              <a:t>студентам </a:t>
            </a:r>
            <a:r>
              <a:rPr lang="uk-UA" sz="4200" b="1" dirty="0">
                <a:latin typeface="Arial" pitchFamily="34" charset="0"/>
                <a:cs typeface="Arial" pitchFamily="34" charset="0"/>
              </a:rPr>
              <a:t>можливість краще зрозуміти </a:t>
            </a:r>
            <a:r>
              <a:rPr lang="uk-UA" sz="4200" b="1" dirty="0" smtClean="0">
                <a:latin typeface="Arial" pitchFamily="34" charset="0"/>
                <a:cs typeface="Arial" pitchFamily="34" charset="0"/>
              </a:rPr>
              <a:t>простір; а тому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вчитися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швидше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більш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ретельно</a:t>
            </a:r>
            <a:r>
              <a:rPr lang="en-US" sz="42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uk-UA" sz="4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4200" b="1" dirty="0">
                <a:latin typeface="Arial" pitchFamily="34" charset="0"/>
                <a:cs typeface="Arial" pitchFamily="34" charset="0"/>
              </a:rPr>
              <a:t>- сказала </a:t>
            </a:r>
            <a:r>
              <a:rPr lang="en-US" sz="4200" b="1" dirty="0">
                <a:latin typeface="Arial" pitchFamily="34" charset="0"/>
                <a:cs typeface="Arial" pitchFamily="34" charset="0"/>
              </a:rPr>
              <a:t>Anita Walz</a:t>
            </a:r>
            <a:r>
              <a:rPr lang="uk-UA" sz="4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4200" b="1" dirty="0">
                <a:latin typeface="Arial" pitchFamily="34" charset="0"/>
                <a:cs typeface="Arial" pitchFamily="34" charset="0"/>
              </a:rPr>
              <a:t>бібліотекар з питань відкритої освіти, авторського права і наукової </a:t>
            </a:r>
            <a:r>
              <a:rPr lang="uk-UA" sz="4200" b="1" dirty="0" smtClean="0">
                <a:latin typeface="Arial" pitchFamily="34" charset="0"/>
                <a:cs typeface="Arial" pitchFamily="34" charset="0"/>
              </a:rPr>
              <a:t>комунікації</a:t>
            </a:r>
            <a:r>
              <a:rPr lang="en-US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smtClean="0">
                <a:latin typeface="Arial" pitchFamily="34" charset="0"/>
                <a:cs typeface="Arial" pitchFamily="34" charset="0"/>
              </a:rPr>
              <a:t>y Virginia </a:t>
            </a:r>
            <a:r>
              <a:rPr lang="en-US" sz="4200" b="1" dirty="0">
                <a:latin typeface="Arial" pitchFamily="34" charset="0"/>
                <a:cs typeface="Arial" pitchFamily="34" charset="0"/>
              </a:rPr>
              <a:t>Tech </a:t>
            </a:r>
            <a:r>
              <a:rPr lang="en-US" sz="4200" b="1" dirty="0" smtClean="0">
                <a:latin typeface="Arial" pitchFamily="34" charset="0"/>
                <a:cs typeface="Arial" pitchFamily="34" charset="0"/>
              </a:rPr>
              <a:t>Libraries</a:t>
            </a:r>
            <a:r>
              <a:rPr lang="uk-UA" sz="4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200" b="1" dirty="0">
                <a:latin typeface="Arial" pitchFamily="34" charset="0"/>
                <a:cs typeface="Arial" pitchFamily="34" charset="0"/>
              </a:rPr>
              <a:t>Anita Walz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керує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грантовою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програмою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яка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фінансувала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проект VR, 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очолює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програму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відкритих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освітніх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4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Обладнання</a:t>
            </a:r>
            <a:r>
              <a:rPr lang="ru-RU" sz="4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віртуальної</a:t>
            </a:r>
            <a:r>
              <a:rPr lang="ru-RU" sz="4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реальності</a:t>
            </a:r>
            <a:r>
              <a:rPr lang="ru-RU" sz="4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4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бібліотеці</a:t>
            </a:r>
            <a:r>
              <a:rPr lang="ru-RU" sz="4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4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4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студентами </a:t>
            </a:r>
            <a:r>
              <a:rPr lang="ru-RU" sz="4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в </a:t>
            </a:r>
            <a:r>
              <a:rPr lang="ru-RU" sz="4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будь-</a:t>
            </a:r>
            <a:r>
              <a:rPr lang="ru-RU" sz="4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який</a:t>
            </a:r>
            <a:r>
              <a:rPr lang="ru-RU" sz="4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час</a:t>
            </a:r>
          </a:p>
          <a:p>
            <a:pPr marL="0" indent="0" algn="r">
              <a:buNone/>
            </a:pPr>
            <a:r>
              <a:rPr lang="uk-UA" sz="21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n-US" sz="2100" dirty="0" smtClean="0"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en-US" sz="2100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US" sz="2100" dirty="0" smtClean="0">
                <a:latin typeface="Arial" pitchFamily="34" charset="0"/>
                <a:cs typeface="Arial" pitchFamily="34" charset="0"/>
                <a:hlinkClick r:id="rId2"/>
              </a:rPr>
              <a:t>vtnews.vt.edu/articles/2018/10/univrelvrdogproject.html</a:t>
            </a:r>
            <a:endParaRPr lang="uk-UA" sz="21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n-US" sz="2100" dirty="0" smtClean="0"/>
              <a:t> </a:t>
            </a:r>
            <a:endParaRPr lang="uk-UA" sz="21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48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" y="167950"/>
            <a:ext cx="8826759" cy="13249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Library 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a 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Digital Publisher</a:t>
            </a:r>
            <a:r>
              <a:rPr lang="uk-UA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uk-UA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Світова </a:t>
            </a:r>
            <a:r>
              <a:rPr lang="uk-UA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практика 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Open 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Textbooks </a:t>
            </a:r>
            <a:r>
              <a:rPr lang="uk-UA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11" y="1362270"/>
            <a:ext cx="8752115" cy="5281126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Нинішня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модель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видання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підручників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нестійка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висока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ціна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підручники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проблематична як для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студентів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так і для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бібліотек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(особливо в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епоху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підвищення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плати за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Як правило,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ініціатива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запустити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програму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публікації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електронних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підручників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ініціюється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університетською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бібліотекою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командою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освітніх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ресурсів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№ 1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Сприяти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брати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участь у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створенні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високоякісного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цифрового контенту,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відповідає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вимогам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установ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викладання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й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8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89" y="149291"/>
            <a:ext cx="8864081" cy="1306285"/>
          </a:xfrm>
        </p:spPr>
        <p:txBody>
          <a:bodyPr>
            <a:noAutofit/>
          </a:bodyPr>
          <a:lstStyle/>
          <a:p>
            <a:pPr algn="ctr"/>
            <a:r>
              <a:rPr lang="uk-UA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Університетське ПАРТНЕРСТВО:</a:t>
            </a:r>
            <a:br>
              <a:rPr lang="uk-UA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викладачі та бібліотекарі у створенні відкритих підручників</a:t>
            </a:r>
            <a:endParaRPr lang="ru-RU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986262"/>
              </p:ext>
            </p:extLst>
          </p:nvPr>
        </p:nvGraphicFramePr>
        <p:xfrm>
          <a:off x="466531" y="1492898"/>
          <a:ext cx="8509518" cy="5293987"/>
        </p:xfrm>
        <a:graphic>
          <a:graphicData uri="http://schemas.openxmlformats.org/drawingml/2006/table">
            <a:tbl>
              <a:tblPr firstRow="1" firstCol="1" bandRow="1"/>
              <a:tblGrid>
                <a:gridCol w="4161018"/>
                <a:gridCol w="4348500"/>
              </a:tblGrid>
              <a:tr h="410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ВИКЛАДАЧІ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БІБЛІОТЕКАРІ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Як</a:t>
                      </a:r>
                      <a:r>
                        <a:rPr lang="uk-UA" sz="20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автори – с</a:t>
                      </a:r>
                      <a:r>
                        <a:rPr lang="uk-UA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творюють </a:t>
                      </a:r>
                      <a:r>
                        <a:rPr lang="uk-U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новий контент або оновлюють існуючий (перевидання)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Як фахівці, що підтримують та розвивають </a:t>
                      </a:r>
                      <a:r>
                        <a:rPr lang="uk-UA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інфраструктуру відкритих книг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Як викладачі – вирішують, яка книга підходить для їхніх студентів та їх курсу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Як фахівці, що надають цифрові видавничі послуги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Як викладачі – адаптують</a:t>
                      </a:r>
                      <a:r>
                        <a:rPr lang="uk-UA" sz="20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uk-UA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контент під власні потреби  (за наявності Ліцензії  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Creative Commons(</a:t>
                      </a:r>
                      <a:r>
                        <a:rPr lang="uk-UA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CC BY 4.0)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Як педагоги, що сприяють формуванню інформаційної культури і студентів, і викладачів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Як </a:t>
                      </a:r>
                      <a:r>
                        <a:rPr lang="ru-RU" sz="2000" b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рецензенти</a:t>
                      </a:r>
                      <a:r>
                        <a:rPr lang="ru-RU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2000" b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проводять</a:t>
                      </a:r>
                      <a:r>
                        <a:rPr lang="ru-RU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наукову</a:t>
                      </a:r>
                      <a:r>
                        <a:rPr lang="ru-RU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експертизу</a:t>
                      </a:r>
                      <a:endParaRPr lang="ru-RU" sz="20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Як </a:t>
                      </a:r>
                      <a:r>
                        <a:rPr lang="ru-RU" sz="2000" b="1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організатори</a:t>
                      </a:r>
                      <a:r>
                        <a:rPr lang="ru-RU" sz="20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спільнот</a:t>
                      </a:r>
                      <a:r>
                        <a:rPr lang="uk-UA" sz="20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</a:t>
                      </a:r>
                      <a:r>
                        <a:rPr lang="en-US" sz="20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DLP</a:t>
                      </a:r>
                      <a:r>
                        <a:rPr lang="uk-UA" sz="20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20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практиків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серед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бібліотек-видавців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3525" y="33936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12" y="130629"/>
            <a:ext cx="8808098" cy="12876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ніціативи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університетських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бібліотек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інституційного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видання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підручників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відкритого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доступу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8170"/>
            <a:ext cx="9143999" cy="51598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dirty="0">
                <a:latin typeface="Arial" pitchFamily="34" charset="0"/>
                <a:cs typeface="Arial" pitchFamily="34" charset="0"/>
              </a:rPr>
              <a:t>Textbooks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Network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dirty="0">
                <a:latin typeface="Arial" pitchFamily="34" charset="0"/>
                <a:cs typeface="Arial" pitchFamily="34" charset="0"/>
              </a:rPr>
              <a:t>SUNY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Textbooks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від </a:t>
            </a:r>
            <a:r>
              <a:rPr lang="en-US" dirty="0">
                <a:latin typeface="Arial" pitchFamily="34" charset="0"/>
                <a:cs typeface="Arial" pitchFamily="34" charset="0"/>
              </a:rPr>
              <a:t> State University of New York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LIbraries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textbooks.opensuny.org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OpenStax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від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Rice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openstax.org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)  + </a:t>
            </a:r>
            <a:r>
              <a:rPr lang="en-US" dirty="0">
                <a:latin typeface="Arial" pitchFamily="34" charset="0"/>
                <a:cs typeface="Arial" pitchFamily="34" charset="0"/>
              </a:rPr>
              <a:t>Directory of Open Access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Books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від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University </a:t>
            </a:r>
            <a:r>
              <a:rPr lang="en-US" dirty="0">
                <a:latin typeface="Arial" pitchFamily="34" charset="0"/>
                <a:cs typeface="Arial" pitchFamily="34" charset="0"/>
              </a:rPr>
              <a:t>of Sheffield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Library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- монографії (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https</a:t>
            </a:r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www.sheffield.ac.uk/library/ebook/doab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● Долають </a:t>
            </a:r>
            <a:r>
              <a:rPr lang="uk-UA" dirty="0">
                <a:latin typeface="Arial" pitchFamily="34" charset="0"/>
                <a:cs typeface="Arial" pitchFamily="34" charset="0"/>
              </a:rPr>
              <a:t>бар'єри на шляху до знань і освіти за допомогою безкоштовних високоякісних підручників з відкритою ліцензією, інтегрованих з персоналізованої технологією навчання.</a:t>
            </a:r>
          </a:p>
          <a:p>
            <a:pPr marL="0"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Забезпечують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справедливість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освіті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проведенні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Коли справа доходить до освіти, не повинно бути жодних обмежень 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ми 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віримо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щось</a:t>
            </a:r>
            <a:r>
              <a:rPr lang="ru-RU" dirty="0">
                <a:latin typeface="Arial" pitchFamily="34" charset="0"/>
                <a:cs typeface="Arial" pitchFamily="34" charset="0"/>
              </a:rPr>
              <a:t> повинно стати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студентами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майбутнім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OpenStax</a:t>
            </a:r>
            <a:r>
              <a:rPr lang="uk-UA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Textbooks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Peer-reviewed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free</a:t>
            </a:r>
            <a:r>
              <a:rPr lang="uk-UA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Openly licensed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Attribution </a:t>
            </a:r>
            <a:r>
              <a:rPr lang="en-US" dirty="0">
                <a:latin typeface="Arial" pitchFamily="34" charset="0"/>
                <a:cs typeface="Arial" pitchFamily="34" charset="0"/>
              </a:rPr>
              <a:t>4.0 International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CC </a:t>
            </a:r>
            <a:r>
              <a:rPr lang="en-US" dirty="0">
                <a:latin typeface="Arial" pitchFamily="34" charset="0"/>
                <a:cs typeface="Arial" pitchFamily="34" charset="0"/>
              </a:rPr>
              <a:t>BY 4.0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Підкріплені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додатковими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навчальними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 ресурсами.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429208"/>
            <a:ext cx="8882742" cy="14555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Open SUNY Textbooks </a:t>
            </a:r>
            <a:r>
              <a:rPr lang="uk-UA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3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змінює умови навчання та життя студентів за допомогою безкоштовних підручників з відкритою ліцензією</a:t>
            </a:r>
            <a:r>
              <a:rPr lang="uk-UA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90" y="1754155"/>
            <a:ext cx="8808098" cy="494522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(з 2012)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ініціатива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видання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підручників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відкритого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доступу,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створена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State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University of New York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LIBRARIES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підтримана</a:t>
            </a:r>
            <a:r>
              <a:rPr lang="ru-RU" dirty="0">
                <a:latin typeface="Arial" pitchFamily="34" charset="0"/>
                <a:cs typeface="Arial" pitchFamily="34" charset="0"/>
              </a:rPr>
              <a:t> грантами </a:t>
            </a:r>
            <a:r>
              <a:rPr lang="en-US" dirty="0">
                <a:latin typeface="Arial" pitchFamily="34" charset="0"/>
                <a:cs typeface="Arial" pitchFamily="34" charset="0"/>
              </a:rPr>
              <a:t>SUNY Innovative Instruction Technology. </a:t>
            </a:r>
            <a:r>
              <a:rPr lang="ru-RU" dirty="0">
                <a:latin typeface="Arial" pitchFamily="34" charset="0"/>
                <a:cs typeface="Arial" pitchFamily="34" charset="0"/>
              </a:rPr>
              <a:t>В рамках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цієї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пілотної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ініціативи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були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опубліковані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високоякісні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економічно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ефективні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ресурси</a:t>
            </a:r>
            <a:r>
              <a:rPr lang="ru-RU" dirty="0">
                <a:latin typeface="Arial" pitchFamily="34" charset="0"/>
                <a:cs typeface="Arial" pitchFamily="34" charset="0"/>
              </a:rPr>
              <a:t> курсу,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викладачі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залучалися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якості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авторів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рецензентів</a:t>
            </a:r>
            <a:r>
              <a:rPr lang="ru-RU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бібліотеки</a:t>
            </a:r>
            <a:r>
              <a:rPr lang="ru-RU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фахівці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видавничих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послуг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інфраструктури</a:t>
            </a:r>
            <a:r>
              <a:rPr lang="ru-RU" dirty="0">
                <a:latin typeface="Arial" pitchFamily="34" charset="0"/>
                <a:cs typeface="Arial" pitchFamily="34" charset="0"/>
              </a:rPr>
              <a:t> (≈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підручників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en-US" sz="1800" dirty="0">
                <a:latin typeface="Arial" pitchFamily="34" charset="0"/>
                <a:cs typeface="Arial" pitchFamily="34" charset="0"/>
                <a:hlinkClick r:id="rId2"/>
              </a:rPr>
              <a:t>://textbooks.opensuny.org/about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Відкриті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вихідні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платформи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Open Monograph Press,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Janeway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видавничі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подання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рукописів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рецензуванням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редакційними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виробничими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процесами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інформацією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 книги і хостингом, 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dirty="0">
                <a:latin typeface="Arial" pitchFamily="34" charset="0"/>
                <a:cs typeface="Arial" pitchFamily="34" charset="0"/>
              </a:rPr>
              <a:t> каналами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книг.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3029" y="581608"/>
            <a:ext cx="8882742" cy="1455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ОСОБИСТА ДУМКА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492898"/>
            <a:ext cx="8621485" cy="5094513"/>
          </a:xfrm>
        </p:spPr>
        <p:txBody>
          <a:bodyPr/>
          <a:lstStyle/>
          <a:p>
            <a:endParaRPr lang="uk-UA" dirty="0" smtClean="0"/>
          </a:p>
          <a:p>
            <a:pPr marL="0" indent="0" algn="ctr">
              <a:buNone/>
            </a:pPr>
            <a:r>
              <a:rPr lang="uk-UA" sz="3500" b="1" i="1" dirty="0" smtClean="0">
                <a:latin typeface="Arial" pitchFamily="34" charset="0"/>
                <a:cs typeface="Arial" pitchFamily="34" charset="0"/>
              </a:rPr>
              <a:t>Розпочинати </a:t>
            </a:r>
            <a:r>
              <a:rPr lang="en-US" sz="35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500" b="1" i="1" dirty="0" smtClean="0">
                <a:latin typeface="Arial" pitchFamily="34" charset="0"/>
                <a:cs typeface="Arial" pitchFamily="34" charset="0"/>
              </a:rPr>
              <a:t>проект </a:t>
            </a:r>
            <a:r>
              <a:rPr lang="en-US" sz="3500" b="1" i="1" dirty="0" smtClean="0">
                <a:latin typeface="Arial" pitchFamily="34" charset="0"/>
                <a:cs typeface="Arial" pitchFamily="34" charset="0"/>
              </a:rPr>
              <a:t>“DLP</a:t>
            </a:r>
            <a:r>
              <a:rPr lang="uk-UA" sz="3500" b="1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500" b="1" i="1" dirty="0" smtClean="0">
                <a:latin typeface="Arial" pitchFamily="34" charset="0"/>
                <a:cs typeface="Arial" pitchFamily="34" charset="0"/>
              </a:rPr>
              <a:t>Open Textbooks” </a:t>
            </a:r>
            <a:r>
              <a:rPr lang="uk-UA" sz="3500" b="1" i="1" dirty="0" smtClean="0">
                <a:latin typeface="Arial" pitchFamily="34" charset="0"/>
                <a:cs typeface="Arial" pitchFamily="34" charset="0"/>
              </a:rPr>
              <a:t>рекомендую з перевидання друкованих підручників, права на які належать університету та автору, що працює в університеті </a:t>
            </a:r>
            <a:endParaRPr lang="ru-RU" sz="35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3172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951" y="522514"/>
            <a:ext cx="8733453" cy="6195527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«Якщо історія нас чомусь і навчає, то як раз тому, що незвичні ідеї, котрі сьогодні категорично не сприймаються, завтра будуть загальновизнаною істиною»</a:t>
            </a:r>
          </a:p>
          <a:p>
            <a:pPr marL="0" indent="0">
              <a:buNone/>
            </a:pPr>
            <a:r>
              <a:rPr lang="uk-UA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      			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Ден Браун. Втрачений символ, 2018 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Home\Рабочий стол\наука\НАШІ КОНФЕРЕНЦІЇ\НАШІ КОНФЕРЕНЦІЇ\Конференція 2019\Моя статья\АУТ Доклад\the-lost-symbol-book-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3787"/>
            <a:ext cx="2378607" cy="38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89" y="167952"/>
            <a:ext cx="8864081" cy="9703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Methodological guide for assessing impact of open e-textbook programs 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832" y="1159973"/>
            <a:ext cx="8864080" cy="5542384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uk-UA" smtClean="0"/>
              <a:t>                                                                                   </a:t>
            </a:r>
            <a:r>
              <a:rPr lang="en-US" smtClean="0"/>
              <a:t>Authors</a:t>
            </a:r>
            <a:r>
              <a:rPr lang="en-US" dirty="0"/>
              <a:t>:</a:t>
            </a:r>
            <a:endParaRPr lang="uk-UA" dirty="0" smtClean="0"/>
          </a:p>
          <a:p>
            <a:pPr lvl="1"/>
            <a:r>
              <a:rPr lang="uk-UA" dirty="0" smtClean="0"/>
              <a:t>                                    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TARKOWSKI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Alek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uk-UA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SITEK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Michal</a:t>
            </a:r>
          </a:p>
          <a:p>
            <a:pPr lvl="1"/>
            <a:r>
              <a:rPr lang="uk-UA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STRYCHARZ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Jan</a:t>
            </a:r>
          </a:p>
          <a:p>
            <a:pPr lvl="1"/>
            <a:r>
              <a:rPr lang="uk-UA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VUORIKARI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Riina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uk-UA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CASTAÑO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MUÑOZ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Jonatan</a:t>
            </a:r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uk-UA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DOI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10.2760/949380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(online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uk-UA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2019</a:t>
            </a:r>
          </a:p>
          <a:p>
            <a:pPr lvl="1"/>
            <a:endParaRPr lang="uk-UA" dirty="0"/>
          </a:p>
          <a:p>
            <a:pPr lvl="1"/>
            <a:endParaRPr lang="uk-UA" dirty="0" smtClean="0"/>
          </a:p>
          <a:p>
            <a:pPr lvl="1"/>
            <a:r>
              <a:rPr lang="uk-UA" dirty="0"/>
              <a:t> </a:t>
            </a:r>
            <a:r>
              <a:rPr lang="uk-UA" dirty="0" smtClean="0"/>
              <a:t>                                                                 </a:t>
            </a:r>
            <a:r>
              <a:rPr lang="en-US" dirty="0"/>
              <a:t>EU SCIENCE </a:t>
            </a:r>
            <a:r>
              <a:rPr lang="en-US" dirty="0" smtClean="0"/>
              <a:t>HUB</a:t>
            </a:r>
            <a:endParaRPr lang="uk-UA" dirty="0" smtClean="0"/>
          </a:p>
          <a:p>
            <a:pPr lvl="1"/>
            <a:r>
              <a:rPr lang="uk-UA" dirty="0"/>
              <a:t> </a:t>
            </a:r>
            <a:r>
              <a:rPr lang="uk-UA" dirty="0" smtClean="0"/>
              <a:t>                                                        </a:t>
            </a:r>
            <a:r>
              <a:rPr lang="en-US" dirty="0" smtClean="0"/>
              <a:t>The </a:t>
            </a:r>
            <a:r>
              <a:rPr lang="en-US" dirty="0"/>
              <a:t>European Commission's </a:t>
            </a:r>
            <a:r>
              <a:rPr lang="uk-UA" dirty="0" smtClean="0"/>
              <a:t>              					</a:t>
            </a:r>
            <a:r>
              <a:rPr lang="en-US" dirty="0" smtClean="0"/>
              <a:t>science </a:t>
            </a:r>
            <a:r>
              <a:rPr lang="en-US" dirty="0"/>
              <a:t>and knowledge service</a:t>
            </a:r>
            <a:endParaRPr lang="ru-RU" dirty="0"/>
          </a:p>
        </p:txBody>
      </p:sp>
      <p:pic>
        <p:nvPicPr>
          <p:cNvPr id="2050" name="Picture 2" descr="C:\Documents and Settings\Home\Рабочий стол\наука\НАШІ КОНФЕРЕНЦІЇ\НАШІ КОНФЕРЕНЦІЇ\Конференція 2019\Моя статья\АУТ Доклад\publication_115866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2" y="1304403"/>
            <a:ext cx="3819004" cy="539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96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30631"/>
            <a:ext cx="8864081" cy="5971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КЛЮЧОВІ СТРАТЕГІЧНІ ЦІЛІ: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89" y="746450"/>
            <a:ext cx="8994711" cy="6111550"/>
          </a:xfrm>
        </p:spPr>
        <p:txBody>
          <a:bodyPr>
            <a:normAutofit fontScale="55000" lnSpcReduction="20000"/>
          </a:bodyPr>
          <a:lstStyle/>
          <a:p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Надання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безкоштовних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електронних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підручників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студентів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дозволяє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зекономіти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їхні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кошти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Поліпшення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студентських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інформаційних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практик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всіх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та особливо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осіб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з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обмеженими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можливостями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Економія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коштів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бібліотеки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та служб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осіб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обмеженими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можливостями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Сприяння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забезпеченню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високої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якості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викладання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відкритих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викладачів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Репутаційні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вигоди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м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ожливість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зміцнити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авторитет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	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щодо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практик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відкритої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, 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підвищення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впізнаваності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глобального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	бренду та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репутації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як установи,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прихильної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поліпшення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умов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студентів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5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Можливість</a:t>
            </a:r>
            <a:r>
              <a:rPr lang="ru-RU" sz="5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продемонструвати</a:t>
            </a:r>
            <a:r>
              <a:rPr lang="ru-RU" sz="5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свій</a:t>
            </a:r>
            <a:r>
              <a:rPr lang="ru-RU" sz="5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університет</a:t>
            </a:r>
            <a:r>
              <a:rPr lang="ru-RU" sz="5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решті</a:t>
            </a:r>
            <a:r>
              <a:rPr lang="ru-RU" sz="5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світу</a:t>
            </a:r>
            <a:r>
              <a:rPr lang="ru-RU" sz="5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як установи, </a:t>
            </a:r>
            <a:r>
              <a:rPr lang="ru-RU" sz="51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прихильної</a:t>
            </a:r>
            <a:r>
              <a:rPr lang="ru-RU" sz="5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5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поліпшення</a:t>
            </a:r>
            <a:r>
              <a:rPr lang="ru-RU" sz="5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студентського</a:t>
            </a:r>
            <a:r>
              <a:rPr lang="ru-RU" sz="5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життя</a:t>
            </a:r>
            <a:r>
              <a:rPr lang="ru-RU" sz="5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5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набагато</a:t>
            </a:r>
            <a:r>
              <a:rPr lang="ru-RU" sz="5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перевищує</a:t>
            </a:r>
            <a:r>
              <a:rPr lang="ru-RU" sz="5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будь-</a:t>
            </a:r>
            <a:r>
              <a:rPr lang="ru-RU" sz="5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який</a:t>
            </a:r>
            <a:r>
              <a:rPr lang="ru-RU" sz="5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потенційний</a:t>
            </a:r>
            <a:r>
              <a:rPr lang="ru-RU" sz="5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дохід</a:t>
            </a:r>
            <a:r>
              <a:rPr lang="ru-RU" sz="5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002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73" y="149290"/>
            <a:ext cx="8770776" cy="1231641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rgbClr val="C00000"/>
                </a:solidFill>
                <a:latin typeface="Arial Narrow" pitchFamily="34" charset="0"/>
              </a:rPr>
              <a:t>РЕАЛЬНІСТЬ </a:t>
            </a:r>
            <a:r>
              <a:rPr lang="ru-RU" sz="3800" b="1" dirty="0" err="1">
                <a:solidFill>
                  <a:srgbClr val="C00000"/>
                </a:solidFill>
                <a:latin typeface="Arial Narrow" pitchFamily="34" charset="0"/>
              </a:rPr>
              <a:t>або</a:t>
            </a:r>
            <a:r>
              <a:rPr lang="ru-RU" sz="38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3800" b="1" dirty="0" err="1">
                <a:solidFill>
                  <a:srgbClr val="C00000"/>
                </a:solidFill>
                <a:latin typeface="Arial Narrow" pitchFamily="34" charset="0"/>
              </a:rPr>
              <a:t>світ</a:t>
            </a:r>
            <a:r>
              <a:rPr lang="ru-RU" sz="38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38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38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3800" b="1" dirty="0" smtClean="0">
                <a:solidFill>
                  <a:srgbClr val="C00000"/>
                </a:solidFill>
                <a:latin typeface="Arial Narrow" pitchFamily="34" charset="0"/>
              </a:rPr>
              <a:t>в </a:t>
            </a:r>
            <a:r>
              <a:rPr lang="ru-RU" sz="3800" b="1" dirty="0" err="1">
                <a:solidFill>
                  <a:srgbClr val="C00000"/>
                </a:solidFill>
                <a:latin typeface="Arial Narrow" pitchFamily="34" charset="0"/>
              </a:rPr>
              <a:t>епоху</a:t>
            </a:r>
            <a:r>
              <a:rPr lang="ru-RU" sz="38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3800" b="1" dirty="0" err="1">
                <a:solidFill>
                  <a:srgbClr val="C00000"/>
                </a:solidFill>
                <a:latin typeface="Arial Narrow" pitchFamily="34" charset="0"/>
              </a:rPr>
              <a:t>проривних</a:t>
            </a:r>
            <a:r>
              <a:rPr lang="ru-RU" sz="38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3800" b="1" dirty="0" err="1">
                <a:solidFill>
                  <a:srgbClr val="C00000"/>
                </a:solidFill>
                <a:latin typeface="Arial Narrow" pitchFamily="34" charset="0"/>
              </a:rPr>
              <a:t>технологій</a:t>
            </a:r>
            <a:endParaRPr lang="ru-RU" sz="3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12" y="1436913"/>
            <a:ext cx="8770776" cy="52811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VUCA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3000" i="1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i="1" dirty="0" err="1">
                <a:latin typeface="Arial" pitchFamily="34" charset="0"/>
                <a:cs typeface="Arial" pitchFamily="34" charset="0"/>
              </a:rPr>
              <a:t>акронім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i="1" dirty="0" err="1">
                <a:latin typeface="Arial" pitchFamily="34" charset="0"/>
                <a:cs typeface="Arial" pitchFamily="34" charset="0"/>
              </a:rPr>
              <a:t>англійських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 понять </a:t>
            </a:r>
            <a:r>
              <a:rPr lang="en-US" sz="3000" i="1" dirty="0">
                <a:latin typeface="Arial" pitchFamily="34" charset="0"/>
                <a:cs typeface="Arial" pitchFamily="34" charset="0"/>
              </a:rPr>
              <a:t>volatility (</a:t>
            </a:r>
            <a:r>
              <a:rPr lang="ru-RU" sz="3000" i="1" dirty="0" err="1">
                <a:latin typeface="Arial" pitchFamily="34" charset="0"/>
                <a:cs typeface="Arial" pitchFamily="34" charset="0"/>
              </a:rPr>
              <a:t>нестабільність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3000" i="1" dirty="0">
                <a:latin typeface="Arial" pitchFamily="34" charset="0"/>
                <a:cs typeface="Arial" pitchFamily="34" charset="0"/>
              </a:rPr>
              <a:t>uncertainty (</a:t>
            </a:r>
            <a:r>
              <a:rPr lang="ru-RU" sz="3000" i="1" dirty="0" err="1">
                <a:latin typeface="Arial" pitchFamily="34" charset="0"/>
                <a:cs typeface="Arial" pitchFamily="34" charset="0"/>
              </a:rPr>
              <a:t>невизначеність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3000" i="1" dirty="0">
                <a:latin typeface="Arial" pitchFamily="34" charset="0"/>
                <a:cs typeface="Arial" pitchFamily="34" charset="0"/>
              </a:rPr>
              <a:t>complexity (</a:t>
            </a:r>
            <a:r>
              <a:rPr lang="ru-RU" sz="3000" i="1" dirty="0" err="1">
                <a:latin typeface="Arial" pitchFamily="34" charset="0"/>
                <a:cs typeface="Arial" pitchFamily="34" charset="0"/>
              </a:rPr>
              <a:t>складність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) і </a:t>
            </a:r>
            <a:r>
              <a:rPr lang="en-US" sz="3000" i="1" dirty="0">
                <a:latin typeface="Arial" pitchFamily="34" charset="0"/>
                <a:cs typeface="Arial" pitchFamily="34" charset="0"/>
              </a:rPr>
              <a:t>ambiguity (</a:t>
            </a:r>
            <a:r>
              <a:rPr lang="ru-RU" sz="3000" i="1" dirty="0" err="1">
                <a:latin typeface="Arial" pitchFamily="34" charset="0"/>
                <a:cs typeface="Arial" pitchFamily="34" charset="0"/>
              </a:rPr>
              <a:t>неясність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ru-RU" sz="30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000" b="1" dirty="0">
                <a:latin typeface="Arial" pitchFamily="34" charset="0"/>
                <a:cs typeface="Arial" pitchFamily="34" charset="0"/>
              </a:rPr>
              <a:t>"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Штучному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інтелекту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ніколи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замінити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такі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глибокі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людські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здібності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самосвідомість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співчуття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креативність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співробітництво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. У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зв'язку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цим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нарощувати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емоційний</a:t>
            </a:r>
            <a:r>
              <a:rPr lang="ru-RU" sz="4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інтелект</a:t>
            </a:r>
            <a:r>
              <a:rPr lang="ru-RU" sz="4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Професії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, де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низький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емоційний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інтелект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знаходяться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загрозою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зникнення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в першу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чергу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600" i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Кристал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Лім-Ланг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, З 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доповіді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Глибокий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людський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підхід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- як 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залишатися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актуальним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епоху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проривних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технологій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, Штучного 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Інтелекту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Четвертої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промислової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 err="1">
                <a:latin typeface="Arial" pitchFamily="34" charset="0"/>
                <a:cs typeface="Arial" pitchFamily="34" charset="0"/>
              </a:rPr>
              <a:t>революції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23858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567"/>
          </a:xfrm>
        </p:spPr>
        <p:txBody>
          <a:bodyPr>
            <a:normAutofit fontScale="90000"/>
          </a:bodyPr>
          <a:lstStyle/>
          <a:p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" y="538843"/>
            <a:ext cx="8556171" cy="61232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sz="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C00000"/>
                </a:solidFill>
              </a:rPr>
              <a:t>Університетські </a:t>
            </a:r>
            <a:r>
              <a:rPr lang="uk-UA" sz="3600" b="1" dirty="0">
                <a:solidFill>
                  <a:srgbClr val="C00000"/>
                </a:solidFill>
              </a:rPr>
              <a:t>бібліотеки це саме ті структури / спільноти, які незвичні ідеї роблять загальновизнаною істиною та </a:t>
            </a:r>
            <a:r>
              <a:rPr lang="uk-UA" sz="3600" b="1" dirty="0" smtClean="0">
                <a:solidFill>
                  <a:srgbClr val="C00000"/>
                </a:solidFill>
              </a:rPr>
              <a:t>поширеною практикою.</a:t>
            </a:r>
          </a:p>
          <a:p>
            <a:pPr marL="0" indent="0" algn="ctr">
              <a:buNone/>
            </a:pPr>
            <a:r>
              <a:rPr lang="uk-UA" sz="3600" b="1" dirty="0">
                <a:solidFill>
                  <a:srgbClr val="C00000"/>
                </a:solidFill>
              </a:rPr>
              <a:t>Бібліотеки можуть і повинні бути епіцентром </a:t>
            </a:r>
            <a:r>
              <a:rPr lang="uk-UA" sz="3600" b="1" dirty="0" smtClean="0">
                <a:solidFill>
                  <a:srgbClr val="C00000"/>
                </a:solidFill>
              </a:rPr>
              <a:t>досліджень і навчання, </a:t>
            </a:r>
            <a:r>
              <a:rPr lang="uk-UA" sz="3600" b="1" dirty="0">
                <a:solidFill>
                  <a:srgbClr val="C00000"/>
                </a:solidFill>
              </a:rPr>
              <a:t>побудови та </a:t>
            </a:r>
            <a:r>
              <a:rPr lang="uk-UA" sz="3600" b="1" dirty="0" smtClean="0">
                <a:solidFill>
                  <a:srgbClr val="C00000"/>
                </a:solidFill>
              </a:rPr>
              <a:t>просування </a:t>
            </a:r>
            <a:r>
              <a:rPr lang="uk-UA" sz="3600" b="1" dirty="0">
                <a:solidFill>
                  <a:srgbClr val="C00000"/>
                </a:solidFill>
              </a:rPr>
              <a:t>нових технологій, забезпечуючи </a:t>
            </a:r>
            <a:r>
              <a:rPr lang="uk-UA" sz="3600" b="1" dirty="0" smtClean="0">
                <a:solidFill>
                  <a:srgbClr val="C00000"/>
                </a:solidFill>
              </a:rPr>
              <a:t>краще </a:t>
            </a:r>
            <a:r>
              <a:rPr lang="uk-UA" sz="3600" b="1" dirty="0">
                <a:solidFill>
                  <a:srgbClr val="C00000"/>
                </a:solidFill>
              </a:rPr>
              <a:t>майбутнє та </a:t>
            </a:r>
            <a:r>
              <a:rPr lang="uk-UA" sz="3600" b="1" dirty="0" smtClean="0">
                <a:solidFill>
                  <a:srgbClr val="C00000"/>
                </a:solidFill>
              </a:rPr>
              <a:t>пропонуючи кращі можливості</a:t>
            </a:r>
            <a:r>
              <a:rPr lang="uk-UA" sz="3600" b="1" dirty="0">
                <a:solidFill>
                  <a:srgbClr val="C00000"/>
                </a:solidFill>
              </a:rPr>
              <a:t>, </a:t>
            </a:r>
            <a:endParaRPr lang="uk-UA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uk-UA" sz="4400" b="1" dirty="0" smtClean="0">
                <a:solidFill>
                  <a:srgbClr val="C00000"/>
                </a:solidFill>
              </a:rPr>
              <a:t>які </a:t>
            </a:r>
            <a:r>
              <a:rPr lang="uk-UA" sz="4400" b="1" dirty="0">
                <a:solidFill>
                  <a:srgbClr val="C00000"/>
                </a:solidFill>
              </a:rPr>
              <a:t>доступні </a:t>
            </a:r>
            <a:r>
              <a:rPr lang="uk-UA" sz="4400" b="1">
                <a:solidFill>
                  <a:srgbClr val="C00000"/>
                </a:solidFill>
              </a:rPr>
              <a:t>для </a:t>
            </a:r>
            <a:r>
              <a:rPr lang="uk-UA" sz="4400" b="1" smtClean="0">
                <a:solidFill>
                  <a:srgbClr val="C00000"/>
                </a:solidFill>
              </a:rPr>
              <a:t>всіх</a:t>
            </a:r>
            <a:endParaRPr lang="uk-U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ДЯКУЮ  ЗА  УВАГУ!!!</a:t>
            </a:r>
            <a:endParaRPr lang="ru-RU" sz="5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614363" y="-28575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rgbClr val="993300"/>
                </a:solidFill>
                <a:latin typeface="Arial Black" pitchFamily="34" charset="0"/>
              </a:rPr>
              <a:t>СВІТОВА НАУКОВА СПІЛЬНОТА:</a:t>
            </a:r>
            <a:br>
              <a:rPr lang="ru-RU" altLang="ru-RU" sz="3200" dirty="0" smtClean="0">
                <a:solidFill>
                  <a:srgbClr val="993300"/>
                </a:solidFill>
                <a:latin typeface="Arial Black" pitchFamily="34" charset="0"/>
              </a:rPr>
            </a:br>
            <a:r>
              <a:rPr lang="ru-RU" altLang="ru-RU" sz="2400" dirty="0" smtClean="0">
                <a:solidFill>
                  <a:srgbClr val="993300"/>
                </a:solidFill>
                <a:latin typeface="Arial Black" pitchFamily="34" charset="0"/>
              </a:rPr>
              <a:t>ЕВОЛЮЦІЯ</a:t>
            </a:r>
          </a:p>
        </p:txBody>
      </p:sp>
      <p:grpSp>
        <p:nvGrpSpPr>
          <p:cNvPr id="2051" name="Группа 3"/>
          <p:cNvGrpSpPr>
            <a:grpSpLocks/>
          </p:cNvGrpSpPr>
          <p:nvPr/>
        </p:nvGrpSpPr>
        <p:grpSpPr bwMode="auto">
          <a:xfrm>
            <a:off x="1998663" y="1165225"/>
            <a:ext cx="5119687" cy="1860550"/>
            <a:chOff x="1302327" y="1109819"/>
            <a:chExt cx="6802582" cy="1860982"/>
          </a:xfrm>
        </p:grpSpPr>
        <p:sp>
          <p:nvSpPr>
            <p:cNvPr id="2" name="Овал 1"/>
            <p:cNvSpPr/>
            <p:nvPr/>
          </p:nvSpPr>
          <p:spPr>
            <a:xfrm>
              <a:off x="1302327" y="1109819"/>
              <a:ext cx="6802582" cy="1860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68" name="TextBox 2"/>
            <p:cNvSpPr txBox="1">
              <a:spLocks noChangeArrowheads="1"/>
            </p:cNvSpPr>
            <p:nvPr/>
          </p:nvSpPr>
          <p:spPr bwMode="auto">
            <a:xfrm>
              <a:off x="2449987" y="1202838"/>
              <a:ext cx="4544291" cy="142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ru-RU" altLang="ru-RU" sz="2000">
                  <a:solidFill>
                    <a:srgbClr val="993300"/>
                  </a:solidFill>
                  <a:latin typeface="Arial Black" pitchFamily="34" charset="0"/>
                </a:rPr>
                <a:t>ТВОРЦІ ЗНАНЬ</a:t>
              </a:r>
            </a:p>
            <a:p>
              <a:pPr algn="ctr">
                <a:lnSpc>
                  <a:spcPct val="150000"/>
                </a:lnSpc>
              </a:pPr>
              <a:r>
                <a:rPr lang="ru-RU" altLang="ru-RU" sz="2000">
                  <a:solidFill>
                    <a:srgbClr val="993300"/>
                  </a:solidFill>
                  <a:latin typeface="Arial Black" pitchFamily="34" charset="0"/>
                </a:rPr>
                <a:t>ВИДАВЦІ ЗНАНЬ</a:t>
              </a:r>
            </a:p>
            <a:p>
              <a:pPr algn="ctr">
                <a:lnSpc>
                  <a:spcPct val="150000"/>
                </a:lnSpc>
              </a:pPr>
              <a:r>
                <a:rPr lang="ru-RU" altLang="ru-RU" sz="2000">
                  <a:solidFill>
                    <a:srgbClr val="993300"/>
                  </a:solidFill>
                  <a:latin typeface="Arial Black" pitchFamily="34" charset="0"/>
                </a:rPr>
                <a:t>МЕНЕДЖЕРИ ЗНАНЬ*</a:t>
              </a:r>
            </a:p>
          </p:txBody>
        </p:sp>
      </p:grpSp>
      <p:grpSp>
        <p:nvGrpSpPr>
          <p:cNvPr id="2052" name="Группа 5"/>
          <p:cNvGrpSpPr>
            <a:grpSpLocks/>
          </p:cNvGrpSpPr>
          <p:nvPr/>
        </p:nvGrpSpPr>
        <p:grpSpPr bwMode="auto">
          <a:xfrm>
            <a:off x="898525" y="3298825"/>
            <a:ext cx="7318375" cy="2917825"/>
            <a:chOff x="785813" y="3525838"/>
            <a:chExt cx="7920037" cy="3157537"/>
          </a:xfrm>
        </p:grpSpPr>
        <p:grpSp>
          <p:nvGrpSpPr>
            <p:cNvPr id="2058" name="Группа 8"/>
            <p:cNvGrpSpPr>
              <a:grpSpLocks/>
            </p:cNvGrpSpPr>
            <p:nvPr/>
          </p:nvGrpSpPr>
          <p:grpSpPr bwMode="auto">
            <a:xfrm>
              <a:off x="785813" y="3598863"/>
              <a:ext cx="2085975" cy="3084512"/>
              <a:chOff x="786293" y="3660054"/>
              <a:chExt cx="2085013" cy="2962913"/>
            </a:xfrm>
          </p:grpSpPr>
          <p:pic>
            <p:nvPicPr>
              <p:cNvPr id="2065" name="Рисунок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293" y="3660054"/>
                <a:ext cx="2085013" cy="2962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6" name="TextBox 7"/>
              <p:cNvSpPr txBox="1">
                <a:spLocks noChangeArrowheads="1"/>
              </p:cNvSpPr>
              <p:nvPr/>
            </p:nvSpPr>
            <p:spPr bwMode="auto">
              <a:xfrm>
                <a:off x="893618" y="4690516"/>
                <a:ext cx="1828800" cy="845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ru-RU" altLang="ru-RU" sz="1800">
                    <a:solidFill>
                      <a:srgbClr val="993300"/>
                    </a:solidFill>
                    <a:latin typeface="Arial Black" pitchFamily="34" charset="0"/>
                  </a:rPr>
                  <a:t>ТВОРЦІ ЗНАНЬ</a:t>
                </a:r>
              </a:p>
            </p:txBody>
          </p:sp>
        </p:grpSp>
        <p:grpSp>
          <p:nvGrpSpPr>
            <p:cNvPr id="2059" name="Группа 2"/>
            <p:cNvGrpSpPr>
              <a:grpSpLocks/>
            </p:cNvGrpSpPr>
            <p:nvPr/>
          </p:nvGrpSpPr>
          <p:grpSpPr bwMode="auto">
            <a:xfrm>
              <a:off x="3684588" y="3586163"/>
              <a:ext cx="2079625" cy="3071812"/>
              <a:chOff x="3684588" y="3586163"/>
              <a:chExt cx="2079625" cy="3071812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3684100" y="3585966"/>
                <a:ext cx="2080512" cy="30716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64" name="TextBox 9"/>
              <p:cNvSpPr txBox="1">
                <a:spLocks noChangeArrowheads="1"/>
              </p:cNvSpPr>
              <p:nvPr/>
            </p:nvSpPr>
            <p:spPr bwMode="auto">
              <a:xfrm>
                <a:off x="3783013" y="4703763"/>
                <a:ext cx="1882775" cy="880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ru-RU" altLang="ru-RU" sz="1800">
                    <a:solidFill>
                      <a:srgbClr val="993300"/>
                    </a:solidFill>
                    <a:latin typeface="Arial Black" pitchFamily="34" charset="0"/>
                  </a:rPr>
                  <a:t>ВИДАВЦІ ЗНАНЬ</a:t>
                </a:r>
              </a:p>
            </p:txBody>
          </p:sp>
        </p:grpSp>
        <p:grpSp>
          <p:nvGrpSpPr>
            <p:cNvPr id="2060" name="Группа 3"/>
            <p:cNvGrpSpPr>
              <a:grpSpLocks/>
            </p:cNvGrpSpPr>
            <p:nvPr/>
          </p:nvGrpSpPr>
          <p:grpSpPr bwMode="auto">
            <a:xfrm>
              <a:off x="6534150" y="3525838"/>
              <a:ext cx="2171700" cy="3084512"/>
              <a:chOff x="6534150" y="3525838"/>
              <a:chExt cx="2171700" cy="3084512"/>
            </a:xfrm>
          </p:grpSpPr>
          <p:pic>
            <p:nvPicPr>
              <p:cNvPr id="2061" name="Рисунок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4150" y="3525838"/>
                <a:ext cx="2171700" cy="308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2" name="TextBox 10"/>
              <p:cNvSpPr txBox="1">
                <a:spLocks noChangeArrowheads="1"/>
              </p:cNvSpPr>
              <p:nvPr/>
            </p:nvSpPr>
            <p:spPr bwMode="auto">
              <a:xfrm>
                <a:off x="6577013" y="4691063"/>
                <a:ext cx="2085974" cy="95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ru-RU" altLang="ru-RU" sz="1800">
                    <a:solidFill>
                      <a:srgbClr val="993300"/>
                    </a:solidFill>
                    <a:latin typeface="Arial Black" pitchFamily="34" charset="0"/>
                  </a:rPr>
                  <a:t>МЕНЕДЖЕРИ ЗНАНЬ*</a:t>
                </a:r>
              </a:p>
            </p:txBody>
          </p:sp>
        </p:grpSp>
      </p:grpSp>
      <p:grpSp>
        <p:nvGrpSpPr>
          <p:cNvPr id="2053" name="Группа 13"/>
          <p:cNvGrpSpPr>
            <a:grpSpLocks/>
          </p:cNvGrpSpPr>
          <p:nvPr/>
        </p:nvGrpSpPr>
        <p:grpSpPr bwMode="auto">
          <a:xfrm>
            <a:off x="0" y="2370138"/>
            <a:ext cx="9947275" cy="842962"/>
            <a:chOff x="-27532" y="2306550"/>
            <a:chExt cx="10517944" cy="841767"/>
          </a:xfrm>
        </p:grpSpPr>
        <p:sp>
          <p:nvSpPr>
            <p:cNvPr id="2056" name="TextBox 11"/>
            <p:cNvSpPr txBox="1">
              <a:spLocks noChangeArrowheads="1"/>
            </p:cNvSpPr>
            <p:nvPr/>
          </p:nvSpPr>
          <p:spPr bwMode="auto">
            <a:xfrm>
              <a:off x="-27532" y="2778985"/>
              <a:ext cx="26223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800" i="1">
                  <a:solidFill>
                    <a:srgbClr val="993300"/>
                  </a:solidFill>
                  <a:latin typeface="Arial Black" pitchFamily="34" charset="0"/>
                </a:rPr>
                <a:t>  </a:t>
              </a:r>
            </a:p>
          </p:txBody>
        </p:sp>
        <p:sp>
          <p:nvSpPr>
            <p:cNvPr id="2057" name="TextBox 12"/>
            <p:cNvSpPr txBox="1">
              <a:spLocks noChangeArrowheads="1"/>
            </p:cNvSpPr>
            <p:nvPr/>
          </p:nvSpPr>
          <p:spPr bwMode="auto">
            <a:xfrm>
              <a:off x="7194189" y="2306550"/>
              <a:ext cx="3296223" cy="83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i="1">
                  <a:solidFill>
                    <a:srgbClr val="993300"/>
                  </a:solidFill>
                  <a:latin typeface="Arial Black" pitchFamily="34" charset="0"/>
                </a:rPr>
                <a:t>до початку епохи Гутенберга </a:t>
              </a:r>
            </a:p>
            <a:p>
              <a:r>
                <a:rPr lang="ru-RU" altLang="ru-RU" sz="1600" i="1">
                  <a:solidFill>
                    <a:srgbClr val="993300"/>
                  </a:solidFill>
                  <a:latin typeface="Arial Black" pitchFamily="34" charset="0"/>
                </a:rPr>
                <a:t>(≈1448 р.) </a:t>
              </a:r>
            </a:p>
          </p:txBody>
        </p:sp>
      </p:grpSp>
      <p:sp>
        <p:nvSpPr>
          <p:cNvPr id="2054" name="Прямоугольник 14"/>
          <p:cNvSpPr>
            <a:spLocks noChangeArrowheads="1"/>
          </p:cNvSpPr>
          <p:nvPr/>
        </p:nvSpPr>
        <p:spPr bwMode="auto">
          <a:xfrm>
            <a:off x="92075" y="1417638"/>
            <a:ext cx="2247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i="1">
                <a:solidFill>
                  <a:srgbClr val="993300"/>
                </a:solidFill>
                <a:latin typeface="Arial Black" pitchFamily="34" charset="0"/>
              </a:rPr>
              <a:t> </a:t>
            </a:r>
            <a:r>
              <a:rPr lang="ru-RU" altLang="ru-RU" sz="1600" i="1">
                <a:solidFill>
                  <a:srgbClr val="993300"/>
                </a:solidFill>
                <a:latin typeface="Arial Black" pitchFamily="34" charset="0"/>
              </a:rPr>
              <a:t>від ≈2500 р.</a:t>
            </a:r>
          </a:p>
          <a:p>
            <a:pPr algn="ctr"/>
            <a:r>
              <a:rPr lang="ru-RU" altLang="ru-RU" sz="1600" i="1">
                <a:solidFill>
                  <a:srgbClr val="993300"/>
                </a:solidFill>
                <a:latin typeface="Arial Black" pitchFamily="34" charset="0"/>
              </a:rPr>
              <a:t> до н.е.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207963" y="6273800"/>
            <a:ext cx="89360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rgbClr val="993300"/>
                </a:solidFill>
                <a:latin typeface="Arial" charset="0"/>
                <a:cs typeface="Arial" charset="0"/>
              </a:rPr>
              <a:t>		*  </a:t>
            </a:r>
            <a:r>
              <a:rPr lang="ru-RU" altLang="ru-RU" sz="1700" b="1" dirty="0">
                <a:solidFill>
                  <a:srgbClr val="993300"/>
                </a:solidFill>
                <a:latin typeface="Arial" charset="0"/>
                <a:cs typeface="Arial" charset="0"/>
              </a:rPr>
              <a:t>люди, </a:t>
            </a:r>
            <a:r>
              <a:rPr lang="ru-RU" altLang="ru-RU" sz="1700" b="1" dirty="0" err="1">
                <a:solidFill>
                  <a:srgbClr val="993300"/>
                </a:solidFill>
                <a:latin typeface="Arial" charset="0"/>
                <a:cs typeface="Arial" charset="0"/>
              </a:rPr>
              <a:t>що</a:t>
            </a:r>
            <a:r>
              <a:rPr lang="ru-RU" altLang="ru-RU" sz="1700" b="1" dirty="0">
                <a:solidFill>
                  <a:srgbClr val="9933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700" b="1" dirty="0" err="1">
                <a:solidFill>
                  <a:srgbClr val="993300"/>
                </a:solidFill>
                <a:latin typeface="Arial" charset="0"/>
                <a:cs typeface="Arial" charset="0"/>
              </a:rPr>
              <a:t>несуть</a:t>
            </a:r>
            <a:r>
              <a:rPr lang="ru-RU" altLang="ru-RU" sz="1700" b="1" dirty="0">
                <a:solidFill>
                  <a:srgbClr val="9933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700" b="1" dirty="0" err="1">
                <a:solidFill>
                  <a:srgbClr val="993300"/>
                </a:solidFill>
                <a:latin typeface="Arial" charset="0"/>
                <a:cs typeface="Arial" charset="0"/>
              </a:rPr>
              <a:t>відповідальність</a:t>
            </a:r>
            <a:r>
              <a:rPr lang="ru-RU" altLang="ru-RU" sz="1700" b="1" dirty="0">
                <a:solidFill>
                  <a:srgbClr val="993300"/>
                </a:solidFill>
                <a:latin typeface="Arial" charset="0"/>
                <a:cs typeface="Arial" charset="0"/>
              </a:rPr>
              <a:t> за </a:t>
            </a:r>
            <a:r>
              <a:rPr lang="ru-RU" altLang="ru-RU" sz="1700" b="1" dirty="0" err="1" smtClean="0">
                <a:solidFill>
                  <a:srgbClr val="993300"/>
                </a:solidFill>
                <a:latin typeface="Arial" charset="0"/>
                <a:cs typeface="Arial" charset="0"/>
              </a:rPr>
              <a:t>поширення</a:t>
            </a:r>
            <a:r>
              <a:rPr lang="ru-RU" altLang="ru-RU" sz="1700" b="1" dirty="0" smtClean="0">
                <a:solidFill>
                  <a:srgbClr val="9933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700" b="1" dirty="0" err="1" smtClean="0">
                <a:solidFill>
                  <a:srgbClr val="993300"/>
                </a:solidFill>
                <a:latin typeface="Arial" charset="0"/>
                <a:cs typeface="Arial" charset="0"/>
              </a:rPr>
              <a:t>отриманих</a:t>
            </a:r>
            <a:r>
              <a:rPr lang="ru-RU" altLang="ru-RU" sz="1700" b="1" dirty="0" smtClean="0">
                <a:solidFill>
                  <a:srgbClr val="993300"/>
                </a:solidFill>
                <a:latin typeface="Arial" charset="0"/>
                <a:cs typeface="Arial" charset="0"/>
              </a:rPr>
              <a:t> 		</a:t>
            </a:r>
            <a:r>
              <a:rPr lang="ru-RU" altLang="ru-RU" sz="1700" b="1" dirty="0" err="1" smtClean="0">
                <a:solidFill>
                  <a:srgbClr val="993300"/>
                </a:solidFill>
                <a:latin typeface="Arial" charset="0"/>
                <a:cs typeface="Arial" charset="0"/>
              </a:rPr>
              <a:t>знань</a:t>
            </a:r>
            <a:r>
              <a:rPr lang="ru-RU" altLang="ru-RU" sz="1700" b="1" dirty="0" smtClean="0">
                <a:solidFill>
                  <a:srgbClr val="993300"/>
                </a:solidFill>
                <a:latin typeface="Arial" charset="0"/>
                <a:cs typeface="Arial" charset="0"/>
              </a:rPr>
              <a:t>  та </a:t>
            </a:r>
            <a:r>
              <a:rPr lang="ru-RU" altLang="ru-RU" sz="1700" b="1" dirty="0">
                <a:solidFill>
                  <a:srgbClr val="9933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700" b="1" dirty="0" err="1" smtClean="0">
                <a:solidFill>
                  <a:srgbClr val="993300"/>
                </a:solidFill>
                <a:latin typeface="Arial" charset="0"/>
                <a:cs typeface="Arial" charset="0"/>
              </a:rPr>
              <a:t>їх</a:t>
            </a:r>
            <a:r>
              <a:rPr lang="ru-RU" altLang="ru-RU" sz="1700" b="1" dirty="0" smtClean="0">
                <a:solidFill>
                  <a:srgbClr val="9933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700" b="1" dirty="0" err="1" smtClean="0">
                <a:solidFill>
                  <a:srgbClr val="993300"/>
                </a:solidFill>
                <a:latin typeface="Arial" charset="0"/>
                <a:cs typeface="Arial" charset="0"/>
              </a:rPr>
              <a:t>постійне</a:t>
            </a:r>
            <a:r>
              <a:rPr lang="ru-RU" altLang="ru-RU" sz="1700" b="1" dirty="0" smtClean="0">
                <a:solidFill>
                  <a:srgbClr val="9933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700" b="1" dirty="0" err="1">
                <a:solidFill>
                  <a:srgbClr val="993300"/>
                </a:solidFill>
                <a:latin typeface="Arial" charset="0"/>
                <a:cs typeface="Arial" charset="0"/>
              </a:rPr>
              <a:t>зберігання</a:t>
            </a:r>
            <a:r>
              <a:rPr lang="ru-RU" altLang="ru-RU" sz="1700" b="1" dirty="0">
                <a:solidFill>
                  <a:srgbClr val="9933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700" b="1" dirty="0" smtClean="0">
                <a:solidFill>
                  <a:srgbClr val="993300"/>
                </a:solidFill>
                <a:latin typeface="Arial" charset="0"/>
                <a:cs typeface="Arial" charset="0"/>
              </a:rPr>
              <a:t> для </a:t>
            </a:r>
            <a:r>
              <a:rPr lang="ru-RU" altLang="ru-RU" sz="1700" b="1" dirty="0" err="1">
                <a:solidFill>
                  <a:srgbClr val="993300"/>
                </a:solidFill>
                <a:latin typeface="Arial" charset="0"/>
                <a:cs typeface="Arial" charset="0"/>
              </a:rPr>
              <a:t>наступних</a:t>
            </a:r>
            <a:r>
              <a:rPr lang="ru-RU" altLang="ru-RU" sz="1700" b="1" dirty="0">
                <a:solidFill>
                  <a:srgbClr val="9933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700" b="1" dirty="0" err="1">
                <a:solidFill>
                  <a:srgbClr val="993300"/>
                </a:solidFill>
                <a:latin typeface="Arial" charset="0"/>
                <a:cs typeface="Arial" charset="0"/>
              </a:rPr>
              <a:t>поколінь</a:t>
            </a:r>
            <a:endParaRPr lang="ru-RU" altLang="ru-RU" sz="1700" b="1" dirty="0">
              <a:solidFill>
                <a:srgbClr val="9933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07963" y="187325"/>
            <a:ext cx="8789987" cy="1246188"/>
          </a:xfrm>
        </p:spPr>
        <p:txBody>
          <a:bodyPr/>
          <a:lstStyle/>
          <a:p>
            <a:pPr algn="ctr" eaLnBrk="1" hangingPunct="1"/>
            <a:r>
              <a:rPr lang="en-US" altLang="ru-RU" sz="3800" b="1" smtClean="0">
                <a:solidFill>
                  <a:srgbClr val="CC3300"/>
                </a:solidFill>
              </a:rPr>
              <a:t>Public-Access Computer Systems Review</a:t>
            </a:r>
            <a:r>
              <a:rPr lang="ru-RU" altLang="ru-RU" sz="3800" b="1" smtClean="0">
                <a:solidFill>
                  <a:srgbClr val="CC3300"/>
                </a:solidFill>
              </a:rPr>
              <a:t> </a:t>
            </a:r>
            <a:r>
              <a:rPr lang="en-US" altLang="ru-RU" sz="3800" b="1" smtClean="0">
                <a:solidFill>
                  <a:srgbClr val="CC3300"/>
                </a:solidFill>
              </a:rPr>
              <a:t>(PACS Review) </a:t>
            </a:r>
            <a:endParaRPr lang="ru-RU" altLang="ru-RU" sz="3800" b="1" smtClean="0">
              <a:solidFill>
                <a:srgbClr val="CC3300"/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269875" y="1474788"/>
            <a:ext cx="8686800" cy="51752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b="1" dirty="0" smtClean="0"/>
              <a:t>                                     - </a:t>
            </a:r>
            <a:r>
              <a:rPr lang="en-US" altLang="ru-RU" b="1" dirty="0" smtClean="0"/>
              <a:t>the first open access journal in the </a:t>
            </a:r>
            <a:r>
              <a:rPr lang="ru-RU" altLang="ru-RU" b="1" dirty="0" smtClean="0"/>
              <a:t>  			      </a:t>
            </a:r>
            <a:r>
              <a:rPr lang="en-US" altLang="ru-RU" b="1" dirty="0" smtClean="0"/>
              <a:t>field of </a:t>
            </a:r>
            <a:r>
              <a:rPr lang="en-US" altLang="ru-RU" b="1" dirty="0" smtClean="0">
                <a:solidFill>
                  <a:srgbClr val="CC3300"/>
                </a:solidFill>
              </a:rPr>
              <a:t>library and information </a:t>
            </a:r>
            <a:r>
              <a:rPr lang="ru-RU" altLang="ru-RU" b="1" dirty="0" smtClean="0">
                <a:solidFill>
                  <a:srgbClr val="CC3300"/>
                </a:solidFill>
              </a:rPr>
              <a:t>				      </a:t>
            </a:r>
            <a:r>
              <a:rPr lang="en-US" altLang="ru-RU" b="1" dirty="0" smtClean="0">
                <a:solidFill>
                  <a:srgbClr val="CC3300"/>
                </a:solidFill>
              </a:rPr>
              <a:t>science</a:t>
            </a:r>
            <a:r>
              <a:rPr lang="ru-RU" altLang="ru-RU" b="1" dirty="0" smtClean="0">
                <a:solidFill>
                  <a:srgbClr val="CC3300"/>
                </a:solidFill>
              </a:rPr>
              <a:t> </a:t>
            </a:r>
            <a:r>
              <a:rPr lang="ru-RU" altLang="ru-RU" b="1" dirty="0" smtClean="0"/>
              <a:t>(1989-1998); 42 номера с 			      научными статьями, обзорами, 				      статьями от редакторов;</a:t>
            </a:r>
          </a:p>
          <a:p>
            <a:pPr marL="1828800" lvl="4" indent="0" eaLnBrk="1" hangingPunct="1">
              <a:buFont typeface="Arial" charset="0"/>
              <a:buNone/>
            </a:pPr>
            <a:r>
              <a:rPr lang="ru-RU" altLang="ru-RU" b="1" dirty="0" smtClean="0"/>
              <a:t>                         </a:t>
            </a:r>
            <a:r>
              <a:rPr lang="ru-RU" altLang="ru-RU" sz="2800" b="1" dirty="0" smtClean="0"/>
              <a:t>- </a:t>
            </a:r>
            <a:r>
              <a:rPr lang="en-US" altLang="ru-RU" sz="2800" b="1" dirty="0" smtClean="0"/>
              <a:t>Robin N. </a:t>
            </a:r>
            <a:r>
              <a:rPr lang="en-US" altLang="ru-RU" sz="2800" b="1" dirty="0" err="1" smtClean="0"/>
              <a:t>Downes</a:t>
            </a:r>
            <a:r>
              <a:rPr lang="en-US" altLang="ru-RU" sz="2800" b="1" dirty="0" smtClean="0"/>
              <a:t>,</a:t>
            </a:r>
            <a:r>
              <a:rPr lang="ru-RU" altLang="ru-RU" sz="2800" b="1" dirty="0" smtClean="0"/>
              <a:t> глав. редактор,</a:t>
            </a:r>
          </a:p>
          <a:p>
            <a:pPr marL="1828800" lvl="4" indent="0" eaLnBrk="1" hangingPunct="1">
              <a:buFont typeface="Arial" charset="0"/>
              <a:buNone/>
            </a:pPr>
            <a:r>
              <a:rPr lang="ru-RU" altLang="ru-RU" sz="2800" b="1" dirty="0" smtClean="0"/>
              <a:t>                 директор </a:t>
            </a:r>
            <a:r>
              <a:rPr lang="en-US" altLang="ru-RU" sz="2800" b="1" dirty="0" smtClean="0"/>
              <a:t>Houston University </a:t>
            </a:r>
            <a:r>
              <a:rPr lang="ru-RU" altLang="ru-RU" sz="2800" b="1" dirty="0" smtClean="0"/>
              <a:t>		      </a:t>
            </a:r>
            <a:r>
              <a:rPr lang="en-US" altLang="ru-RU" sz="2800" b="1" dirty="0" smtClean="0"/>
              <a:t>Libraries</a:t>
            </a:r>
            <a:r>
              <a:rPr lang="ru-RU" altLang="ru-RU" sz="2800" b="1" dirty="0" smtClean="0"/>
              <a:t>;</a:t>
            </a:r>
          </a:p>
          <a:p>
            <a:pPr marL="1828800" lvl="4" indent="0">
              <a:buNone/>
            </a:pPr>
            <a:r>
              <a:rPr lang="ru-RU" altLang="ru-RU" sz="2800" b="1" dirty="0" smtClean="0"/>
              <a:t>                 Предтеча </a:t>
            </a:r>
            <a:r>
              <a:rPr lang="en-US" altLang="ru-RU" sz="2800" b="1" dirty="0" smtClean="0"/>
              <a:t> </a:t>
            </a:r>
            <a:r>
              <a:rPr lang="ru-RU" altLang="ru-RU" sz="2800" b="1" dirty="0" err="1" smtClean="0"/>
              <a:t>світового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руху</a:t>
            </a:r>
            <a:r>
              <a:rPr lang="ru-RU" altLang="ru-RU" sz="2800" b="1" dirty="0" smtClean="0"/>
              <a:t> </a:t>
            </a:r>
            <a:r>
              <a:rPr lang="ru-RU" altLang="ru-RU" sz="2800" b="1" dirty="0" smtClean="0">
                <a:solidFill>
                  <a:srgbClr val="CC3300"/>
                </a:solidFill>
              </a:rPr>
              <a:t>          		     </a:t>
            </a:r>
            <a:r>
              <a:rPr lang="en-US" altLang="ru-RU" sz="2800" b="1" dirty="0" smtClean="0">
                <a:solidFill>
                  <a:srgbClr val="CC3300"/>
                </a:solidFill>
              </a:rPr>
              <a:t>“Library as Scholarly   </a:t>
            </a:r>
            <a:r>
              <a:rPr lang="en-US" altLang="ru-RU" sz="2800" b="1" dirty="0">
                <a:solidFill>
                  <a:srgbClr val="CC3300"/>
                </a:solidFill>
              </a:rPr>
              <a:t>Publisher</a:t>
            </a:r>
            <a:r>
              <a:rPr lang="en-US" altLang="ru-RU" sz="2800" b="1" dirty="0" smtClean="0">
                <a:solidFill>
                  <a:srgbClr val="CC3300"/>
                </a:solidFill>
              </a:rPr>
              <a:t>”</a:t>
            </a:r>
            <a:endParaRPr lang="en-US" altLang="ru-RU" sz="2800" b="1" dirty="0">
              <a:solidFill>
                <a:srgbClr val="CC3300"/>
              </a:solidFill>
            </a:endParaRPr>
          </a:p>
          <a:p>
            <a:pPr marL="1828800" lvl="4" indent="0">
              <a:buNone/>
            </a:pPr>
            <a:r>
              <a:rPr lang="en-US" altLang="ru-RU" sz="2800" b="1" dirty="0" smtClean="0">
                <a:solidFill>
                  <a:srgbClr val="CC3300"/>
                </a:solidFill>
              </a:rPr>
              <a:t> 	   	      </a:t>
            </a:r>
            <a:r>
              <a:rPr lang="ru-RU" altLang="ru-RU" sz="2800" b="1" dirty="0" smtClean="0">
                <a:solidFill>
                  <a:srgbClr val="CC3300"/>
                </a:solidFill>
              </a:rPr>
              <a:t>	</a:t>
            </a:r>
          </a:p>
          <a:p>
            <a:pPr marL="1828800" lvl="4" indent="0">
              <a:buNone/>
            </a:pPr>
            <a:r>
              <a:rPr lang="en-US" altLang="ru-RU" sz="2800" b="1" dirty="0" smtClean="0">
                <a:solidFill>
                  <a:srgbClr val="CC3300"/>
                </a:solidFill>
              </a:rPr>
              <a:t>▪ </a:t>
            </a:r>
            <a:r>
              <a:rPr lang="en-US" altLang="ru-RU" sz="2800" b="1" dirty="0">
                <a:solidFill>
                  <a:srgbClr val="CC3300"/>
                </a:solidFill>
              </a:rPr>
              <a:t>Cornell University Library  – </a:t>
            </a:r>
            <a:r>
              <a:rPr lang="en-US" altLang="ru-RU" sz="2800" b="1" dirty="0" err="1">
                <a:solidFill>
                  <a:srgbClr val="CC3300"/>
                </a:solidFill>
              </a:rPr>
              <a:t>ArXiv</a:t>
            </a:r>
            <a:r>
              <a:rPr lang="en-US" altLang="ru-RU" sz="2800" b="1" dirty="0">
                <a:solidFill>
                  <a:srgbClr val="CC3300"/>
                </a:solidFill>
              </a:rPr>
              <a:t>,  </a:t>
            </a:r>
            <a:r>
              <a:rPr lang="ru-RU" altLang="ru-RU" sz="2800" b="1" dirty="0">
                <a:solidFill>
                  <a:srgbClr val="CC3300"/>
                </a:solidFill>
              </a:rPr>
              <a:t>сервер  </a:t>
            </a:r>
            <a:r>
              <a:rPr lang="ru-RU" altLang="ru-RU" sz="2800" b="1" dirty="0" err="1">
                <a:solidFill>
                  <a:srgbClr val="CC3300"/>
                </a:solidFill>
              </a:rPr>
              <a:t>препринтів</a:t>
            </a:r>
            <a:r>
              <a:rPr lang="ru-RU" altLang="ru-RU" sz="2800" b="1" dirty="0">
                <a:solidFill>
                  <a:srgbClr val="CC3300"/>
                </a:solidFill>
              </a:rPr>
              <a:t>  з </a:t>
            </a:r>
            <a:r>
              <a:rPr lang="ru-RU" altLang="ru-RU" sz="2800" b="1" dirty="0" err="1">
                <a:solidFill>
                  <a:srgbClr val="CC3300"/>
                </a:solidFill>
              </a:rPr>
              <a:t>фізики</a:t>
            </a:r>
            <a:r>
              <a:rPr lang="ru-RU" altLang="ru-RU" sz="2800" b="1" dirty="0">
                <a:solidFill>
                  <a:srgbClr val="CC3300"/>
                </a:solidFill>
              </a:rPr>
              <a:t> і </a:t>
            </a:r>
            <a:r>
              <a:rPr lang="ru-RU" altLang="ru-RU" sz="2800" b="1" dirty="0" err="1">
                <a:solidFill>
                  <a:srgbClr val="CC3300"/>
                </a:solidFill>
              </a:rPr>
              <a:t>суміжних</a:t>
            </a:r>
            <a:r>
              <a:rPr lang="ru-RU" altLang="ru-RU" sz="2800" b="1" dirty="0">
                <a:solidFill>
                  <a:srgbClr val="CC3300"/>
                </a:solidFill>
              </a:rPr>
              <a:t> </a:t>
            </a:r>
            <a:r>
              <a:rPr lang="ru-RU" altLang="ru-RU" sz="2800" b="1" dirty="0" err="1">
                <a:solidFill>
                  <a:srgbClr val="CC3300"/>
                </a:solidFill>
              </a:rPr>
              <a:t>дисциплін</a:t>
            </a:r>
            <a:endParaRPr lang="ru-RU" altLang="ru-RU" sz="2800" b="1" dirty="0">
              <a:solidFill>
                <a:srgbClr val="CC3300"/>
              </a:solidFill>
            </a:endParaRPr>
          </a:p>
          <a:p>
            <a:pPr marL="1828800" lvl="4" indent="0" eaLnBrk="1" hangingPunct="1">
              <a:buFont typeface="Arial" charset="0"/>
              <a:buNone/>
            </a:pPr>
            <a:endParaRPr lang="ru-RU" altLang="ru-RU" sz="2800" b="1" dirty="0" smtClean="0">
              <a:solidFill>
                <a:srgbClr val="CC3300"/>
              </a:solidFill>
            </a:endParaRPr>
          </a:p>
        </p:txBody>
      </p:sp>
      <p:pic>
        <p:nvPicPr>
          <p:cNvPr id="7172" name="Picture 4" descr="C:\Documents and Settings\Home\Рабочий стол\Доповіді\Конф. МОН\Конф. МОН_2019\Public-Access Computer Systems 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3" y="1568733"/>
            <a:ext cx="2582991" cy="391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1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" y="0"/>
            <a:ext cx="8845421" cy="1399591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Світовий довідник</a:t>
            </a:r>
            <a:b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LIBRARY PUBLISHIN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DIRECTORY 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https://librarypublishing.org/directory-year/directory-2018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Home\Рабочий стол\наука\НАШІ КОНФЕРЕНЦІЇ\НАШІ КОНФЕРЕНЦІЇ\Конференція 2019\Моя статья\АУТ Доклад\Ми в LP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2" y="1436914"/>
            <a:ext cx="8513602" cy="54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" y="149290"/>
            <a:ext cx="8882743" cy="14928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DIGITAL LIBRARY PUBLISHING </a:t>
            </a: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DLP</a:t>
            </a: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мінливому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середовищі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навчально-наукових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комунікацій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828800"/>
            <a:ext cx="8864081" cy="4889241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сукупність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заходів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проводяться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бібліотеками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коледжів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університетів</a:t>
            </a:r>
            <a:r>
              <a:rPr lang="ru-RU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інституційних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спільнот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розробці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управлінні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розповсюдженні</a:t>
            </a:r>
            <a:r>
              <a:rPr lang="ru-RU" dirty="0">
                <a:latin typeface="Arial" pitchFamily="34" charset="0"/>
                <a:cs typeface="Arial" pitchFamily="34" charset="0"/>
              </a:rPr>
              <a:t> онлайн-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публікацій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включаючи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журнали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матеріали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конференцій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книги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монографії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підручники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>
                <a:latin typeface="Arial" pitchFamily="34" charset="0"/>
                <a:cs typeface="Arial" pitchFamily="34" charset="0"/>
              </a:rPr>
              <a:t>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інш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Служби</a:t>
            </a:r>
            <a:r>
              <a:rPr lang="ru-RU" dirty="0">
                <a:latin typeface="Arial" pitchFamily="34" charset="0"/>
                <a:cs typeface="Arial" pitchFamily="34" charset="0"/>
              </a:rPr>
              <a:t> DLP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допомагають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науковцям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ділитися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своїми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дослідженнями</a:t>
            </a:r>
            <a:r>
              <a:rPr lang="ru-RU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нових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видавничих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моделей, 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допомагають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інституційним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спільнотам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контролювати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вирішувати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питання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пов’язані</a:t>
            </a:r>
            <a:r>
              <a:rPr lang="ru-RU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електронними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публікаціями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1" y="104504"/>
            <a:ext cx="8832357" cy="1031966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Print Textbooks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e-Textbooks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375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9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90" y="130630"/>
            <a:ext cx="8845420" cy="989044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Digital Library Publishing: </a:t>
            </a:r>
            <a:br>
              <a:rPr lang="en-US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Open Textbook</a:t>
            </a:r>
            <a:endParaRPr lang="ru-RU" sz="3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231640"/>
            <a:ext cx="8808098" cy="5411755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" pitchFamily="34" charset="0"/>
                <a:cs typeface="Arial" pitchFamily="34" charset="0"/>
              </a:rPr>
              <a:t>Digital textbooks are a major component of technology-based education reform. They may serve as the texts for a traditional face-to-face class, an online course or degree, or massive open online courses (MOOCs). </a:t>
            </a:r>
            <a:r>
              <a:rPr lang="uk-UA" sz="3000" b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3000" dirty="0" smtClean="0"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en-US" sz="3000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US" sz="3000" dirty="0" smtClean="0">
                <a:latin typeface="Arial" pitchFamily="34" charset="0"/>
                <a:cs typeface="Arial" pitchFamily="34" charset="0"/>
                <a:hlinkClick r:id="rId2"/>
              </a:rPr>
              <a:t>en.wikipedia.org/wiki/Digital_textbook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uk-UA" sz="3000" b="1" dirty="0">
                <a:latin typeface="Arial" pitchFamily="34" charset="0"/>
                <a:cs typeface="Arial" pitchFamily="34" charset="0"/>
              </a:rPr>
              <a:t>Використання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OER</a:t>
            </a:r>
            <a:r>
              <a:rPr lang="uk-UA" sz="3000" b="1" dirty="0" smtClean="0">
                <a:latin typeface="Arial" pitchFamily="34" charset="0"/>
                <a:cs typeface="Arial" pitchFamily="34" charset="0"/>
              </a:rPr>
              <a:t>, у т.ч. відкритих підручників,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000" b="1" dirty="0">
                <a:latin typeface="Arial" pitchFamily="34" charset="0"/>
                <a:cs typeface="Arial" pitchFamily="34" charset="0"/>
              </a:rPr>
              <a:t>розширює доступ до освіти і підтримує інновації у викладанні і навчанні.</a:t>
            </a:r>
            <a:endParaRPr lang="uk-UA" sz="3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4" y="109183"/>
            <a:ext cx="8952932" cy="790752"/>
          </a:xfrm>
        </p:spPr>
        <p:txBody>
          <a:bodyPr>
            <a:normAutofit fontScale="90000"/>
          </a:bodyPr>
          <a:lstStyle/>
          <a:p>
            <a:r>
              <a:rPr lang="uk-UA" sz="3800" b="1" dirty="0" smtClean="0">
                <a:solidFill>
                  <a:srgbClr val="C00000"/>
                </a:solidFill>
                <a:latin typeface="Calibri"/>
              </a:rPr>
              <a:t>                 </a:t>
            </a:r>
            <a:r>
              <a:rPr lang="en-US" sz="3800" b="1" dirty="0" smtClean="0">
                <a:solidFill>
                  <a:srgbClr val="C00000"/>
                </a:solidFill>
                <a:latin typeface="Calibri"/>
              </a:rPr>
              <a:t>SCHOLARLY </a:t>
            </a:r>
            <a:r>
              <a:rPr lang="en-US" sz="3800" b="1" dirty="0">
                <a:solidFill>
                  <a:srgbClr val="C00000"/>
                </a:solidFill>
                <a:latin typeface="Calibri"/>
              </a:rPr>
              <a:t>PUBLISHING and </a:t>
            </a:r>
            <a:r>
              <a:rPr lang="uk-UA" sz="3800" b="1" dirty="0">
                <a:solidFill>
                  <a:srgbClr val="C00000"/>
                </a:solidFill>
                <a:latin typeface="Calibri"/>
              </a:rPr>
              <a:t/>
            </a:r>
            <a:br>
              <a:rPr lang="uk-UA" sz="3800" b="1" dirty="0">
                <a:solidFill>
                  <a:srgbClr val="C00000"/>
                </a:solidFill>
                <a:latin typeface="Calibri"/>
              </a:rPr>
            </a:br>
            <a:r>
              <a:rPr lang="uk-UA" sz="3800" b="1" dirty="0">
                <a:solidFill>
                  <a:srgbClr val="C00000"/>
                </a:solidFill>
                <a:latin typeface="Calibri"/>
              </a:rPr>
              <a:t>               </a:t>
            </a:r>
            <a:r>
              <a:rPr lang="uk-UA" sz="3800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3800" b="1" dirty="0" smtClean="0">
                <a:solidFill>
                  <a:srgbClr val="C00000"/>
                </a:solidFill>
                <a:latin typeface="Calibri"/>
              </a:rPr>
              <a:t>ACADEMIC </a:t>
            </a:r>
            <a:r>
              <a:rPr lang="en-US" sz="3800" b="1" dirty="0">
                <a:solidFill>
                  <a:srgbClr val="C00000"/>
                </a:solidFill>
                <a:latin typeface="Calibri"/>
              </a:rPr>
              <a:t>RESOURCES COALITION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9" y="1063690"/>
            <a:ext cx="8734567" cy="5794310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▪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Міжнародний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альянс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академічних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3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дослідницьких</a:t>
            </a:r>
            <a:r>
              <a:rPr lang="ru-RU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бібліотек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працюють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виправлення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дисбалансів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науковій</a:t>
            </a:r>
            <a:r>
              <a:rPr lang="uk-UA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 академічній</a:t>
            </a:r>
            <a:r>
              <a:rPr lang="ru-RU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видавничій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системі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▪ </a:t>
            </a:r>
            <a:r>
              <a:rPr lang="ru-RU" sz="3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Коаліція</a:t>
            </a:r>
            <a:r>
              <a:rPr lang="ru-RU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даний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включає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800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установ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Північній</a:t>
            </a:r>
            <a:r>
              <a:rPr lang="ru-RU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Америці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Європі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Японії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Китаї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Австралії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l-PL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▪ </a:t>
            </a:r>
            <a:r>
              <a:rPr lang="uk-UA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pl-PL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SPARC Europe’s strategic plan 2016-2020</a:t>
            </a:r>
            <a:r>
              <a:rPr lang="uk-UA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–</a:t>
            </a:r>
            <a:r>
              <a:rPr lang="en-US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SPARC Europe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працює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просування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Європі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відкритого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доступу до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публікацій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відкритого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експертного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огляду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відкритих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даних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5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відкритих</a:t>
            </a:r>
            <a:r>
              <a:rPr lang="ru-RU" sz="3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освітніх</a:t>
            </a:r>
            <a:r>
              <a:rPr lang="ru-RU" sz="3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3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також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оцінки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цілісності</a:t>
            </a:r>
            <a:r>
              <a:rPr lang="ru-RU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sz="3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▪ “</a:t>
            </a:r>
            <a:r>
              <a:rPr lang="ru-RU" sz="3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Наші</a:t>
            </a:r>
            <a:r>
              <a:rPr lang="ru-RU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обміну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інформацією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сфері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наздогнали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потенціал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технологій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21-го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століття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Замість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цього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ринок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освітніх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матеріалів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утримується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застарілими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моделями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публікацій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активно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обмежують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</a:t>
            </a:r>
            <a:r>
              <a:rPr lang="ru-RU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інноваційне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світі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який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прагне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освітніх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можливостей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Ціни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підручники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продовжують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швидко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зростати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результаті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чого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занадто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студентів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мають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доступу до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необхідних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матеріалів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Цифрові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пропозиції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традиційних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видавців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супроводжуються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обмеженнями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доступу і датами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закінчення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дії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 невеликою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економією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натомість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друковані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видання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занадто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часто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застарівають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до того часу, коли вони </a:t>
            </a:r>
            <a:r>
              <a:rPr lang="ru-RU" sz="3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надходять</a:t>
            </a:r>
            <a:r>
              <a:rPr lang="ru-RU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продаж</a:t>
            </a:r>
            <a:r>
              <a:rPr lang="en-US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https://sparceurope.org/what-we-do/open-education</a:t>
            </a:r>
            <a:r>
              <a:rPr lang="en-US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uk-UA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Home\Рабочий стол\Соц.сети\SPARC_Europe_logo_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85"/>
            <a:ext cx="16478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4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1585</TotalTime>
  <Words>1481</Words>
  <Application>Microsoft Office PowerPoint</Application>
  <PresentationFormat>Экран (4:3)</PresentationFormat>
  <Paragraphs>170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Колесникова Т. О.,  канд. наук з соціал. комунікацій, c.н.с., директор науково-технічної библиотеки Дніпровського національного университету залізничного транспорту імені академіка  В. Лазаряна e-mail: chief.library@diit.edu.ua  </vt:lpstr>
      <vt:lpstr>Презентация PowerPoint</vt:lpstr>
      <vt:lpstr>СВІТОВА НАУКОВА СПІЛЬНОТА: ЕВОЛЮЦІЯ</vt:lpstr>
      <vt:lpstr>Public-Access Computer Systems Review (PACS Review) </vt:lpstr>
      <vt:lpstr>Світовий довідник LIBRARY PUBLISHING DIRECTORY  https://librarypublishing.org/directory-year/directory-2018/ </vt:lpstr>
      <vt:lpstr>DIGITAL LIBRARY PUBLISHING (DLP) у мінливому середовищі  навчально-наукових комунікацій</vt:lpstr>
      <vt:lpstr>Print Textbooks vs e-Textbooks</vt:lpstr>
      <vt:lpstr>Digital Library Publishing:  Open Textbook</vt:lpstr>
      <vt:lpstr>                 SCHOLARLY PUBLISHING and                  ACADEMIC RESOURCES COALITION</vt:lpstr>
      <vt:lpstr>Літні європейські ініціативи</vt:lpstr>
      <vt:lpstr>OPENTEXTBOOKS: library as publisher</vt:lpstr>
      <vt:lpstr>продовження OPENTEXTBOOKS: library as publisher</vt:lpstr>
      <vt:lpstr>закінчення OPENTEXTBOOKS: library as publisher</vt:lpstr>
      <vt:lpstr>Зміна моделей навчальних програм, віртуальна реальність та Virginia Tech Libraries </vt:lpstr>
      <vt:lpstr>Library as a Digital Publisher: Світова практика Open Textbooks   </vt:lpstr>
      <vt:lpstr>Університетське ПАРТНЕРСТВО: викладачі та бібліотекарі у створенні відкритих підручників</vt:lpstr>
      <vt:lpstr> Ініціативи університетських бібліотек для інституційного видання  підручників відкритого доступу</vt:lpstr>
      <vt:lpstr>Open SUNY Textbooks  змінює умови навчання та життя студентів за допомогою безкоштовних підручників з відкритою ліцензією </vt:lpstr>
      <vt:lpstr>ОСОБИСТА ДУМКА</vt:lpstr>
      <vt:lpstr>Methodological guide for assessing impact of open e-textbook programs </vt:lpstr>
      <vt:lpstr>КЛЮЧОВІ СТРАТЕГІЧНІ ЦІЛІ:</vt:lpstr>
      <vt:lpstr>РЕАЛЬНІСТЬ або світ  в епоху проривних технологій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158</cp:revision>
  <dcterms:created xsi:type="dcterms:W3CDTF">2019-09-24T10:15:18Z</dcterms:created>
  <dcterms:modified xsi:type="dcterms:W3CDTF">2019-10-23T08:21:12Z</dcterms:modified>
</cp:coreProperties>
</file>