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319" r:id="rId3"/>
    <p:sldId id="311" r:id="rId4"/>
    <p:sldId id="27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09" r:id="rId14"/>
    <p:sldId id="310" r:id="rId15"/>
    <p:sldId id="312" r:id="rId16"/>
    <p:sldId id="313" r:id="rId17"/>
    <p:sldId id="314" r:id="rId18"/>
    <p:sldId id="315" r:id="rId19"/>
    <p:sldId id="316" r:id="rId20"/>
    <p:sldId id="317" r:id="rId21"/>
    <p:sldId id="31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432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43600"/>
            <a:ext cx="8562975" cy="533400"/>
          </a:xfrm>
        </p:spPr>
        <p:txBody>
          <a:bodyPr anchor="t">
            <a:noAutofit/>
          </a:bodyPr>
          <a:lstStyle>
            <a:lvl1pPr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4800" y="304800"/>
            <a:ext cx="8477345" cy="5356098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zotero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534400" cy="569386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Zotero</a:t>
            </a:r>
            <a:r>
              <a:rPr lang="en-US" sz="4800" dirty="0" smtClean="0">
                <a:latin typeface="Aharoni" pitchFamily="2" charset="-79"/>
                <a:cs typeface="Aharoni" pitchFamily="2" charset="-79"/>
              </a:rPr>
              <a:t> </a:t>
            </a:r>
          </a:p>
          <a:p>
            <a:pPr algn="ctr"/>
            <a:r>
              <a:rPr lang="en-US" sz="4800" dirty="0" smtClean="0">
                <a:latin typeface="Arabic Typesetting" pitchFamily="66" charset="-78"/>
                <a:cs typeface="Arabic Typesetting" pitchFamily="66" charset="-78"/>
              </a:rPr>
              <a:t>Step-by-Step </a:t>
            </a:r>
            <a:r>
              <a:rPr lang="en-US" sz="4800" dirty="0" smtClean="0">
                <a:latin typeface="Arabic Typesetting" pitchFamily="66" charset="-78"/>
                <a:cs typeface="Arabic Typesetting" pitchFamily="66" charset="-78"/>
              </a:rPr>
              <a:t>Guide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latin typeface="Arabic Typesetting" pitchFamily="66" charset="-78"/>
                <a:cs typeface="Arabic Typesetting" pitchFamily="66" charset="-78"/>
              </a:rPr>
              <a:t>By </a:t>
            </a:r>
          </a:p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Ravindra Bankar</a:t>
            </a:r>
          </a:p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Shivaji University Kolhapur</a:t>
            </a:r>
          </a:p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  <a:latin typeface="Arabic Typesetting" pitchFamily="66" charset="-78"/>
                <a:cs typeface="Arabic Typesetting" pitchFamily="66" charset="-78"/>
              </a:rPr>
              <a:t>8669155113</a:t>
            </a:r>
            <a:endParaRPr lang="en-US" sz="4000" dirty="0" smtClean="0">
              <a:solidFill>
                <a:schemeClr val="accent1">
                  <a:lumMod val="50000"/>
                </a:schemeClr>
              </a:solidFill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US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US" sz="36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endParaRPr lang="en-US" sz="3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on yellow box and select the particular references you have to add &gt;select collection&gt;ok</a:t>
            </a:r>
            <a:endParaRPr lang="en-US" dirty="0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878" b="787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 and drop your pdf  to Zotero tool in specified collection and Zotero will retrieve all the metadata automatically.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3271" b="13271"/>
          <a:stretch>
            <a:fillRect/>
          </a:stretch>
        </p:blipFill>
        <p:spPr bwMode="auto">
          <a:xfrm>
            <a:off x="304800" y="990600"/>
            <a:ext cx="8477250" cy="467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228600"/>
            <a:ext cx="7467600" cy="5847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Baskerville Old Face" pitchFamily="18" charset="0"/>
                <a:cs typeface="Aharoni" pitchFamily="2" charset="-79"/>
              </a:rPr>
              <a:t>#</a:t>
            </a:r>
            <a:r>
              <a:rPr lang="en-US" sz="3200" dirty="0" smtClean="0">
                <a:latin typeface="Baskerville Old Face" pitchFamily="18" charset="0"/>
                <a:cs typeface="Aharoni" pitchFamily="2" charset="-79"/>
              </a:rPr>
              <a:t>Putting references in library: </a:t>
            </a:r>
            <a:r>
              <a:rPr lang="en-US" sz="2000" dirty="0" smtClean="0">
                <a:solidFill>
                  <a:srgbClr val="0070C0"/>
                </a:solidFill>
                <a:latin typeface="Baskerville Old Face" pitchFamily="18" charset="0"/>
                <a:cs typeface="Aharoni" pitchFamily="2" charset="-79"/>
              </a:rPr>
              <a:t>b</a:t>
            </a:r>
            <a:r>
              <a:rPr lang="en-US" sz="2000" dirty="0" smtClean="0">
                <a:solidFill>
                  <a:srgbClr val="0070C0"/>
                </a:solidFill>
              </a:rPr>
              <a:t>) From </a:t>
            </a:r>
            <a:r>
              <a:rPr lang="en-US" sz="2000" dirty="0" err="1" smtClean="0">
                <a:solidFill>
                  <a:srgbClr val="0070C0"/>
                </a:solidFill>
              </a:rPr>
              <a:t>pdf’s</a:t>
            </a:r>
            <a:endParaRPr lang="en-US" sz="20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identifier mark and enter ISBN,DOI,PMID and hit enter to automatically retrieve metadata of specific document.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228600"/>
            <a:ext cx="7467600" cy="5847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Baskerville Old Face" pitchFamily="18" charset="0"/>
                <a:cs typeface="Aharoni" pitchFamily="2" charset="-79"/>
              </a:rPr>
              <a:t>#</a:t>
            </a:r>
            <a:r>
              <a:rPr lang="en-US" sz="3200" dirty="0" smtClean="0">
                <a:latin typeface="Baskerville Old Face" pitchFamily="18" charset="0"/>
                <a:cs typeface="Aharoni" pitchFamily="2" charset="-79"/>
              </a:rPr>
              <a:t>Putting references in library: </a:t>
            </a:r>
            <a:r>
              <a:rPr lang="en-US" sz="2000" dirty="0" smtClean="0">
                <a:solidFill>
                  <a:srgbClr val="0070C0"/>
                </a:solidFill>
                <a:latin typeface="Baskerville Old Face" pitchFamily="18" charset="0"/>
                <a:cs typeface="Aharoni" pitchFamily="2" charset="-79"/>
              </a:rPr>
              <a:t>c</a:t>
            </a:r>
            <a:r>
              <a:rPr lang="en-US" sz="2000" dirty="0" smtClean="0">
                <a:solidFill>
                  <a:srgbClr val="0070C0"/>
                </a:solidFill>
              </a:rPr>
              <a:t>) by identifier</a:t>
            </a:r>
            <a:endParaRPr lang="en-US" sz="20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0243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990600"/>
            <a:ext cx="76962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ounded Rectangle 7"/>
          <p:cNvSpPr/>
          <p:nvPr/>
        </p:nvSpPr>
        <p:spPr>
          <a:xfrm>
            <a:off x="2590800" y="1219200"/>
            <a:ext cx="2286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rot="10800000" flipV="1">
            <a:off x="2819400" y="457200"/>
            <a:ext cx="548640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8229600" y="228600"/>
            <a:ext cx="6858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 New item and fill the particulars of the documents.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838200"/>
            <a:ext cx="8477345" cy="4822698"/>
          </a:xfrm>
        </p:spPr>
      </p:sp>
      <p:sp>
        <p:nvSpPr>
          <p:cNvPr id="4" name="TextBox 3"/>
          <p:cNvSpPr txBox="1"/>
          <p:nvPr/>
        </p:nvSpPr>
        <p:spPr>
          <a:xfrm>
            <a:off x="381000" y="228600"/>
            <a:ext cx="7467600" cy="5847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Baskerville Old Face" pitchFamily="18" charset="0"/>
                <a:cs typeface="Aharoni" pitchFamily="2" charset="-79"/>
              </a:rPr>
              <a:t>#</a:t>
            </a:r>
            <a:r>
              <a:rPr lang="en-US" sz="3200" dirty="0" smtClean="0">
                <a:latin typeface="Baskerville Old Face" pitchFamily="18" charset="0"/>
                <a:cs typeface="Aharoni" pitchFamily="2" charset="-79"/>
              </a:rPr>
              <a:t>Putting references in library: </a:t>
            </a:r>
            <a:r>
              <a:rPr lang="en-US" sz="2000" dirty="0" smtClean="0">
                <a:solidFill>
                  <a:srgbClr val="0070C0"/>
                </a:solidFill>
                <a:latin typeface="Baskerville Old Face" pitchFamily="18" charset="0"/>
                <a:cs typeface="Aharoni" pitchFamily="2" charset="-79"/>
              </a:rPr>
              <a:t>d</a:t>
            </a:r>
            <a:r>
              <a:rPr lang="en-US" sz="2000" dirty="0" smtClean="0">
                <a:solidFill>
                  <a:srgbClr val="0070C0"/>
                </a:solidFill>
              </a:rPr>
              <a:t>) Manual Entry</a:t>
            </a:r>
            <a:endParaRPr lang="en-US" sz="20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534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2362200" y="990600"/>
            <a:ext cx="457200" cy="381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2895600" y="533400"/>
            <a:ext cx="51054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001000" y="228600"/>
            <a:ext cx="914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where you wants to insert citation in word&gt;click </a:t>
            </a:r>
            <a:r>
              <a:rPr lang="en-US" dirty="0" err="1" smtClean="0"/>
              <a:t>zotero</a:t>
            </a:r>
            <a:r>
              <a:rPr lang="en-US" dirty="0" smtClean="0"/>
              <a:t> @ upper pan in word&gt;add/edit citation,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8600"/>
            <a:ext cx="7239000" cy="5847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Baskerville Old Face" pitchFamily="18" charset="0"/>
                <a:cs typeface="Aharoni" pitchFamily="2" charset="-79"/>
              </a:rPr>
              <a:t>#</a:t>
            </a:r>
            <a:r>
              <a:rPr lang="en-US" sz="2400" dirty="0" smtClean="0">
                <a:latin typeface="Baskerville Old Face" pitchFamily="18" charset="0"/>
                <a:cs typeface="Aharoni" pitchFamily="2" charset="-79"/>
              </a:rPr>
              <a:t>Inserting References in documents: </a:t>
            </a:r>
            <a:r>
              <a:rPr lang="en-US" sz="2400" dirty="0" smtClean="0">
                <a:solidFill>
                  <a:srgbClr val="0070C0"/>
                </a:solidFill>
                <a:latin typeface="Baskerville Old Face" pitchFamily="18" charset="0"/>
                <a:cs typeface="Aharoni" pitchFamily="2" charset="-79"/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)Insert references</a:t>
            </a:r>
            <a:endParaRPr lang="en-US" sz="20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990600"/>
            <a:ext cx="8153400" cy="48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ounded Rectangle 5"/>
          <p:cNvSpPr/>
          <p:nvPr/>
        </p:nvSpPr>
        <p:spPr>
          <a:xfrm>
            <a:off x="457200" y="1295400"/>
            <a:ext cx="533400" cy="533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rot="10800000" flipV="1">
            <a:off x="914400" y="533400"/>
            <a:ext cx="72390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153400" y="304800"/>
            <a:ext cx="76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Insert keywords of reference you wants to add in box it will show related references in library&gt;hit enter.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878" b="7878"/>
          <a:stretch>
            <a:fillRect/>
          </a:stretch>
        </p:blipFill>
        <p:spPr bwMode="auto">
          <a:xfrm>
            <a:off x="304800" y="304800"/>
            <a:ext cx="8477250" cy="535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change styles of reference in document preferences menu as per our choice.</a:t>
            </a:r>
            <a:endParaRPr 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 bwMode="auto">
          <a:xfrm>
            <a:off x="381000" y="685800"/>
            <a:ext cx="8305800" cy="5105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ounded Rectangle 4"/>
          <p:cNvSpPr/>
          <p:nvPr/>
        </p:nvSpPr>
        <p:spPr>
          <a:xfrm>
            <a:off x="1447800" y="990600"/>
            <a:ext cx="1371600" cy="2286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3"/>
          </p:cNvCxnSpPr>
          <p:nvPr/>
        </p:nvCxnSpPr>
        <p:spPr>
          <a:xfrm rot="10800000" flipV="1">
            <a:off x="2819400" y="381000"/>
            <a:ext cx="2514600" cy="723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34000" y="228600"/>
            <a:ext cx="152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can add and manage styles by clicking manage references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609600"/>
            <a:ext cx="8610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6705600" y="2590800"/>
            <a:ext cx="838200" cy="3048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endCxn id="5" idx="0"/>
          </p:cNvCxnSpPr>
          <p:nvPr/>
        </p:nvCxnSpPr>
        <p:spPr>
          <a:xfrm rot="16200000" flipH="1">
            <a:off x="5429250" y="895350"/>
            <a:ext cx="22098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29200" y="152400"/>
            <a:ext cx="1600200" cy="381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window&gt;click get additional slides</a:t>
            </a:r>
            <a:endParaRPr 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878" b="7878"/>
          <a:stretch>
            <a:fillRect/>
          </a:stretch>
        </p:blipFill>
        <p:spPr bwMode="auto">
          <a:xfrm>
            <a:off x="304800" y="533400"/>
            <a:ext cx="8477345" cy="50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219200" y="3276600"/>
            <a:ext cx="990600" cy="304800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2171700" y="342900"/>
            <a:ext cx="2971800" cy="2895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05400" y="0"/>
            <a:ext cx="152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window will come up with Zotero style repository&gt; double click preferred style and it will be added to directory.</a:t>
            </a:r>
            <a:endParaRPr 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878" b="787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5334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About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Aharoni" pitchFamily="2" charset="-79"/>
                <a:cs typeface="Aharoni" pitchFamily="2" charset="-79"/>
              </a:rPr>
              <a:t>Zotero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1066800"/>
            <a:ext cx="76962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Comic Sans MS" pitchFamily="66" charset="0"/>
                <a:cs typeface="Arabic Typesetting" pitchFamily="66" charset="-78"/>
              </a:rPr>
              <a:t>1.Zotero is the open source citation manager tool developed by Center for History and New Media at George Mason University. </a:t>
            </a:r>
          </a:p>
          <a:p>
            <a:pPr algn="just"/>
            <a:endParaRPr lang="en-US" sz="2400" dirty="0" smtClean="0">
              <a:latin typeface="Comic Sans MS" pitchFamily="66" charset="0"/>
              <a:cs typeface="Arabic Typesetting" pitchFamily="66" charset="-78"/>
            </a:endParaRPr>
          </a:p>
          <a:p>
            <a:pPr algn="just"/>
            <a:r>
              <a:rPr lang="en-US" sz="2400" dirty="0" smtClean="0">
                <a:latin typeface="Comic Sans MS" pitchFamily="66" charset="0"/>
                <a:cs typeface="Arabic Typesetting" pitchFamily="66" charset="-78"/>
              </a:rPr>
              <a:t>2.The tool offers users a variety of ways to store, manage, and cite bibliographic references, such as books, journal articles, and websites with a single click and then easily store related PDF’s, images, links ,whole web pages and any other files alongside that information inside your Zotero library.</a:t>
            </a:r>
          </a:p>
          <a:p>
            <a:pPr algn="just"/>
            <a:endParaRPr lang="en-US" sz="2400" dirty="0" smtClean="0">
              <a:latin typeface="Comic Sans MS" pitchFamily="66" charset="0"/>
              <a:cs typeface="Arabic Typesetting" pitchFamily="66" charset="-78"/>
            </a:endParaRPr>
          </a:p>
          <a:p>
            <a:pPr algn="just"/>
            <a:r>
              <a:rPr lang="en-US" sz="2400" dirty="0" smtClean="0">
                <a:latin typeface="Comic Sans MS" pitchFamily="66" charset="0"/>
                <a:cs typeface="Arabic Typesetting" pitchFamily="66" charset="-78"/>
              </a:rPr>
              <a:t>3. It works as an add-on for chrome/</a:t>
            </a:r>
            <a:r>
              <a:rPr lang="en-US" sz="2400" dirty="0" err="1" smtClean="0">
                <a:latin typeface="Comic Sans MS" pitchFamily="66" charset="0"/>
                <a:cs typeface="Arabic Typesetting" pitchFamily="66" charset="-78"/>
              </a:rPr>
              <a:t>firefox</a:t>
            </a:r>
            <a:r>
              <a:rPr lang="en-US" sz="2400" dirty="0" smtClean="0">
                <a:latin typeface="Comic Sans MS" pitchFamily="66" charset="0"/>
                <a:cs typeface="Arabic Typesetting" pitchFamily="66" charset="-78"/>
              </a:rPr>
              <a:t> and safari.</a:t>
            </a:r>
            <a:endParaRPr lang="en-US" sz="2400" dirty="0">
              <a:latin typeface="Comic Sans MS" pitchFamily="66" charset="0"/>
              <a:cs typeface="Arabic Typesetting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where you have to add bibliography in word&gt;Zotero&gt;add/edit bibliography&gt;bibliography will be added in prior specified style.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28601"/>
            <a:ext cx="8534400" cy="5847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Baskerville Old Face" pitchFamily="18" charset="0"/>
                <a:cs typeface="Aharoni" pitchFamily="2" charset="-79"/>
              </a:rPr>
              <a:t>#</a:t>
            </a:r>
            <a:r>
              <a:rPr lang="en-US" sz="2400" dirty="0" smtClean="0">
                <a:latin typeface="Baskerville Old Face" pitchFamily="18" charset="0"/>
                <a:cs typeface="Aharoni" pitchFamily="2" charset="-79"/>
              </a:rPr>
              <a:t>Inserting References in documents: </a:t>
            </a:r>
            <a:r>
              <a:rPr lang="en-US" sz="2400" dirty="0" smtClean="0">
                <a:solidFill>
                  <a:srgbClr val="0070C0"/>
                </a:solidFill>
                <a:latin typeface="Baskerville Old Face" pitchFamily="18" charset="0"/>
                <a:cs typeface="Aharoni" pitchFamily="2" charset="-79"/>
              </a:rPr>
              <a:t>a</a:t>
            </a:r>
            <a:r>
              <a:rPr lang="en-US" sz="2400" dirty="0" smtClean="0">
                <a:solidFill>
                  <a:srgbClr val="0070C0"/>
                </a:solidFill>
              </a:rPr>
              <a:t>)Insert bibliography</a:t>
            </a:r>
            <a:endParaRPr lang="en-US" sz="20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2000" y="1143000"/>
            <a:ext cx="609600" cy="6096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848600" y="228600"/>
            <a:ext cx="1295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 bwMode="auto">
          <a:xfrm>
            <a:off x="304800" y="838200"/>
            <a:ext cx="8458200" cy="502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762000" y="1143000"/>
            <a:ext cx="533400" cy="5334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rot="10800000" flipV="1">
            <a:off x="1295400" y="533400"/>
            <a:ext cx="6553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thankyou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600" b="2600"/>
          <a:stretch>
            <a:fillRect/>
          </a:stretch>
        </p:blipFill>
        <p:spPr>
          <a:xfrm>
            <a:off x="304800" y="304800"/>
            <a:ext cx="8477345" cy="617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81534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en-US" sz="2000" dirty="0" smtClean="0">
                <a:solidFill>
                  <a:srgbClr val="FF0000"/>
                </a:solidFill>
              </a:rPr>
              <a:t>Downloading Zotero and Zotero connector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en-US" sz="2000" dirty="0" smtClean="0">
                <a:solidFill>
                  <a:srgbClr val="00B050"/>
                </a:solidFill>
              </a:rPr>
              <a:t>Integrating Zotero to word.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en-US" sz="2000" dirty="0" smtClean="0">
                <a:solidFill>
                  <a:srgbClr val="FF0000"/>
                </a:solidFill>
              </a:rPr>
              <a:t>Creation of folders/collections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romanUcPeriod"/>
            </a:pPr>
            <a:r>
              <a:rPr lang="en-US" sz="2000" dirty="0" smtClean="0">
                <a:solidFill>
                  <a:srgbClr val="00B050"/>
                </a:solidFill>
              </a:rPr>
              <a:t>Putting references into library: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sz="2000" dirty="0" smtClean="0">
                <a:solidFill>
                  <a:srgbClr val="00B050"/>
                </a:solidFill>
              </a:rPr>
              <a:t>a) From websites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000" dirty="0" smtClean="0">
                <a:solidFill>
                  <a:srgbClr val="00B050"/>
                </a:solidFill>
              </a:rPr>
              <a:t>	b)PDF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000" dirty="0" smtClean="0">
                <a:solidFill>
                  <a:srgbClr val="00B050"/>
                </a:solidFill>
              </a:rPr>
              <a:t>	c) By identifier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000" dirty="0" smtClean="0">
                <a:solidFill>
                  <a:srgbClr val="00B050"/>
                </a:solidFill>
              </a:rPr>
              <a:t>	d) Manual entry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IV.  Insert referencing in the documents: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	a) Insert reference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	b) Insert bibliography</a:t>
            </a:r>
          </a:p>
          <a:p>
            <a:pPr>
              <a:buFont typeface="Georgia" pitchFamily="18" charset="0"/>
              <a:buChar char="∆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81000" y="609600"/>
          <a:ext cx="83058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05800"/>
              </a:tblGrid>
              <a:tr h="487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4800" y="5943600"/>
            <a:ext cx="8562975" cy="533400"/>
          </a:xfrm>
          <a:prstGeom prst="rect">
            <a:avLst/>
          </a:prstGeom>
        </p:spPr>
        <p:txBody>
          <a:bodyPr/>
          <a:lstStyle/>
          <a:p>
            <a:r>
              <a:rPr lang="en-US" sz="2800" dirty="0" smtClean="0"/>
              <a:t>Go to website </a:t>
            </a:r>
            <a:r>
              <a:rPr lang="en-US" sz="2800" dirty="0" smtClean="0">
                <a:hlinkClick r:id="rId3"/>
              </a:rPr>
              <a:t>www.zotero.org</a:t>
            </a:r>
            <a:r>
              <a:rPr lang="en-US" sz="2800" dirty="0" smtClean="0"/>
              <a:t> and download </a:t>
            </a:r>
            <a:r>
              <a:rPr lang="en-US" sz="2800" dirty="0" err="1" smtClean="0"/>
              <a:t>zotero</a:t>
            </a:r>
            <a:r>
              <a:rPr lang="en-US" sz="2800" dirty="0" smtClean="0"/>
              <a:t>. 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Zotero connector along-with Zotero Tool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0252" b="10252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1.Integrate Zotero with word</a:t>
            </a:r>
            <a:r>
              <a:rPr lang="en-US" dirty="0" smtClean="0"/>
              <a:t>: Open Zotero 1</a:t>
            </a:r>
            <a:r>
              <a:rPr lang="en-US" baseline="30000" dirty="0" smtClean="0"/>
              <a:t>st</a:t>
            </a:r>
            <a:r>
              <a:rPr lang="en-US" dirty="0" smtClean="0"/>
              <a:t> and click&gt;Tools&gt;Add Ones&gt;Zotero word for Windows Integration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879" b="7879"/>
          <a:stretch>
            <a:fillRect/>
          </a:stretch>
        </p:blipFill>
        <p:spPr bwMode="auto">
          <a:xfrm>
            <a:off x="304800" y="685800"/>
            <a:ext cx="8477345" cy="505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ounded Rectangle 6"/>
          <p:cNvSpPr/>
          <p:nvPr/>
        </p:nvSpPr>
        <p:spPr>
          <a:xfrm>
            <a:off x="6705600" y="2286000"/>
            <a:ext cx="762000" cy="457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rot="16200000" flipH="1">
            <a:off x="4953000" y="609600"/>
            <a:ext cx="17526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962400" y="228600"/>
            <a:ext cx="15240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next window click word processors tab&gt;Reinstall Microsoft Word Add-in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7879" b="7879"/>
          <a:stretch>
            <a:fillRect/>
          </a:stretch>
        </p:blipFill>
        <p:spPr bwMode="auto">
          <a:xfrm>
            <a:off x="304800" y="533400"/>
            <a:ext cx="8477345" cy="5127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ounded Rectangle 4"/>
          <p:cNvSpPr/>
          <p:nvPr/>
        </p:nvSpPr>
        <p:spPr>
          <a:xfrm>
            <a:off x="3962400" y="1371600"/>
            <a:ext cx="1752600" cy="457200"/>
          </a:xfrm>
          <a:prstGeom prst="round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76400" y="152400"/>
            <a:ext cx="12954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667000" y="533400"/>
            <a:ext cx="1295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Creation of collection folder: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open interface&gt;new collection&gt;rename&gt;ok</a:t>
            </a:r>
            <a:b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6" name="Picture Placeholder 15" descr="Screenshot.jpg"/>
          <p:cNvPicPr>
            <a:picLocks noGrp="1" noChangeAspect="1"/>
          </p:cNvPicPr>
          <p:nvPr>
            <p:ph type="pic" idx="1"/>
          </p:nvPr>
        </p:nvPicPr>
        <p:blipFill>
          <a:blip r:embed="rId2"/>
          <a:stretch>
            <a:fillRect/>
          </a:stretch>
        </p:blipFill>
        <p:spPr>
          <a:xfrm>
            <a:off x="228600" y="381000"/>
            <a:ext cx="7915275" cy="551195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" name="Straight Arrow Connector 18"/>
          <p:cNvCxnSpPr/>
          <p:nvPr/>
        </p:nvCxnSpPr>
        <p:spPr>
          <a:xfrm flipV="1">
            <a:off x="381000" y="228600"/>
            <a:ext cx="3429000" cy="533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886200" y="0"/>
            <a:ext cx="1447800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Click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Go to desired website if that page contains </a:t>
            </a:r>
            <a:r>
              <a:rPr lang="en-US" dirty="0" err="1" smtClean="0">
                <a:solidFill>
                  <a:schemeClr val="accent3">
                    <a:lumMod val="75000"/>
                  </a:schemeClr>
                </a:solidFill>
              </a:rPr>
              <a:t>zotero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 icon in extension box of your browser turns to yellow</a:t>
            </a:r>
            <a:endParaRPr lang="en-US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7467600" cy="584775"/>
          </a:xfrm>
          <a:prstGeom prst="rec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Baskerville Old Face" pitchFamily="18" charset="0"/>
                <a:cs typeface="Aharoni" pitchFamily="2" charset="-79"/>
              </a:rPr>
              <a:t>#</a:t>
            </a:r>
            <a:r>
              <a:rPr lang="en-US" sz="3200" dirty="0" smtClean="0">
                <a:latin typeface="Baskerville Old Face" pitchFamily="18" charset="0"/>
                <a:cs typeface="Aharoni" pitchFamily="2" charset="-79"/>
              </a:rPr>
              <a:t>Putting references in library: </a:t>
            </a:r>
            <a:r>
              <a:rPr lang="en-US" sz="2000" dirty="0" smtClean="0">
                <a:solidFill>
                  <a:srgbClr val="0070C0"/>
                </a:solidFill>
              </a:rPr>
              <a:t>a) From Websites</a:t>
            </a:r>
            <a:endParaRPr lang="en-US" sz="2000" dirty="0">
              <a:solidFill>
                <a:srgbClr val="0070C0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382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ounded Rectangle 9"/>
          <p:cNvSpPr/>
          <p:nvPr/>
        </p:nvSpPr>
        <p:spPr>
          <a:xfrm>
            <a:off x="8077200" y="1066800"/>
            <a:ext cx="381000" cy="304800"/>
          </a:xfrm>
          <a:prstGeom prst="roundRect">
            <a:avLst/>
          </a:prstGeom>
          <a:noFill/>
          <a:effectLst>
            <a:outerShdw blurRad="50800" dist="50800" dir="5400000" sx="111000" sy="111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0" idx="0"/>
          </p:cNvCxnSpPr>
          <p:nvPr/>
        </p:nvCxnSpPr>
        <p:spPr>
          <a:xfrm rot="5400000">
            <a:off x="8096250" y="552450"/>
            <a:ext cx="685800" cy="342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493</TotalTime>
  <Words>359</Words>
  <Application>Microsoft Office PowerPoint</Application>
  <PresentationFormat>On-screen Show (4:3)</PresentationFormat>
  <Paragraphs>57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Civic</vt:lpstr>
      <vt:lpstr>Slide 1</vt:lpstr>
      <vt:lpstr>Slide 2</vt:lpstr>
      <vt:lpstr>Slide 3</vt:lpstr>
      <vt:lpstr>Slide 4</vt:lpstr>
      <vt:lpstr>Download Zotero connector along-with Zotero Tool </vt:lpstr>
      <vt:lpstr>1.Integrate Zotero with word: Open Zotero 1st and click&gt;Tools&gt;Add Ones&gt;Zotero word for Windows Integration</vt:lpstr>
      <vt:lpstr>In next window click word processors tab&gt;Reinstall Microsoft Word Add-in</vt:lpstr>
      <vt:lpstr>Creation of collection folder: open interface&gt;new collection&gt;rename&gt;ok </vt:lpstr>
      <vt:lpstr>Go to desired website if that page contains zotero icon in extension box of your browser turns to yellow</vt:lpstr>
      <vt:lpstr>Click on yellow box and select the particular references you have to add &gt;select collection&gt;ok</vt:lpstr>
      <vt:lpstr>Drag and drop your pdf  to Zotero tool in specified collection and Zotero will retrieve all the metadata automatically.</vt:lpstr>
      <vt:lpstr>Click identifier mark and enter ISBN,DOI,PMID and hit enter to automatically retrieve metadata of specific document.</vt:lpstr>
      <vt:lpstr>Click  New item and fill the particulars of the documents.</vt:lpstr>
      <vt:lpstr>Click where you wants to insert citation in word&gt;click zotero @ upper pan in word&gt;add/edit citation,</vt:lpstr>
      <vt:lpstr>Insert keywords of reference you wants to add in box it will show related references in library&gt;hit enter.  </vt:lpstr>
      <vt:lpstr>We can change styles of reference in document preferences menu as per our choice.</vt:lpstr>
      <vt:lpstr>We can add and manage styles by clicking manage references</vt:lpstr>
      <vt:lpstr>Next window&gt;click get additional slides</vt:lpstr>
      <vt:lpstr>New window will come up with Zotero style repository&gt; double click preferred style and it will be added to directory.</vt:lpstr>
      <vt:lpstr>Click where you have to add bibliography in word&gt;Zotero&gt;add/edit bibliography&gt;bibliography will be added in prior specified style.</vt:lpstr>
      <vt:lpstr>Slide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DLIS</dc:creator>
  <cp:lastModifiedBy>library science</cp:lastModifiedBy>
  <cp:revision>335</cp:revision>
  <dcterms:created xsi:type="dcterms:W3CDTF">2006-08-16T00:00:00Z</dcterms:created>
  <dcterms:modified xsi:type="dcterms:W3CDTF">2018-11-01T19:51:29Z</dcterms:modified>
</cp:coreProperties>
</file>