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6" r:id="rId6"/>
    <p:sldId id="261" r:id="rId7"/>
    <p:sldId id="267" r:id="rId8"/>
    <p:sldId id="265" r:id="rId9"/>
    <p:sldId id="262" r:id="rId10"/>
    <p:sldId id="268" r:id="rId11"/>
    <p:sldId id="263" r:id="rId12"/>
    <p:sldId id="273" r:id="rId13"/>
    <p:sldId id="269" r:id="rId14"/>
    <p:sldId id="272" r:id="rId15"/>
    <p:sldId id="271" r:id="rId16"/>
    <p:sldId id="270" r:id="rId17"/>
    <p:sldId id="274" r:id="rId18"/>
    <p:sldId id="264" r:id="rId19"/>
    <p:sldId id="276" r:id="rId2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2B08E81-74E6-478C-AD6C-3B89A4501969}" type="datetimeFigureOut">
              <a:rPr lang="it-IT" smtClean="0"/>
              <a:t>26/09/2018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398155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B08E81-74E6-478C-AD6C-3B89A4501969}" type="datetimeFigureOut">
              <a:rPr lang="it-IT" smtClean="0"/>
              <a:t>26/09/2018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70642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B08E81-74E6-478C-AD6C-3B89A4501969}" type="datetimeFigureOut">
              <a:rPr lang="it-IT" smtClean="0"/>
              <a:t>26/09/2018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215417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B08E81-74E6-478C-AD6C-3B89A4501969}" type="datetimeFigureOut">
              <a:rPr lang="it-IT" smtClean="0"/>
              <a:t>26/09/2018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96763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2B08E81-74E6-478C-AD6C-3B89A4501969}" type="datetimeFigureOut">
              <a:rPr lang="it-IT" smtClean="0"/>
              <a:t>26/09/2018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332261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2B08E81-74E6-478C-AD6C-3B89A4501969}" type="datetimeFigureOut">
              <a:rPr lang="it-IT" smtClean="0"/>
              <a:t>26/09/2018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134148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2B08E81-74E6-478C-AD6C-3B89A4501969}" type="datetimeFigureOut">
              <a:rPr lang="it-IT" smtClean="0"/>
              <a:t>26/09/2018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160897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2B08E81-74E6-478C-AD6C-3B89A4501969}" type="datetimeFigureOut">
              <a:rPr lang="it-IT" smtClean="0"/>
              <a:t>26/09/2018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176892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2B08E81-74E6-478C-AD6C-3B89A4501969}" type="datetimeFigureOut">
              <a:rPr lang="it-IT" smtClean="0"/>
              <a:t>26/09/2018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344263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2B08E81-74E6-478C-AD6C-3B89A4501969}" type="datetimeFigureOut">
              <a:rPr lang="it-IT" smtClean="0"/>
              <a:t>26/09/2018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390391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2B08E81-74E6-478C-AD6C-3B89A4501969}" type="datetimeFigureOut">
              <a:rPr lang="it-IT" smtClean="0"/>
              <a:t>26/09/2018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B95DE4-959E-461C-BC4A-B35429167E7F}" type="slidenum">
              <a:rPr lang="it-IT" smtClean="0"/>
              <a:t>‹N›</a:t>
            </a:fld>
            <a:endParaRPr lang="it-IT"/>
          </a:p>
        </p:txBody>
      </p:sp>
    </p:spTree>
    <p:extLst>
      <p:ext uri="{BB962C8B-B14F-4D97-AF65-F5344CB8AC3E}">
        <p14:creationId xmlns:p14="http://schemas.microsoft.com/office/powerpoint/2010/main" val="205120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08E81-74E6-478C-AD6C-3B89A4501969}" type="datetimeFigureOut">
              <a:rPr lang="it-IT" smtClean="0"/>
              <a:t>26/09/2018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95DE4-959E-461C-BC4A-B35429167E7F}" type="slidenum">
              <a:rPr lang="it-IT" smtClean="0"/>
              <a:t>‹N›</a:t>
            </a:fld>
            <a:endParaRPr lang="it-IT"/>
          </a:p>
        </p:txBody>
      </p:sp>
    </p:spTree>
    <p:extLst>
      <p:ext uri="{BB962C8B-B14F-4D97-AF65-F5344CB8AC3E}">
        <p14:creationId xmlns:p14="http://schemas.microsoft.com/office/powerpoint/2010/main" val="264280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uides.turnitin.com/Turnitin_Academy" TargetMode="External"/><Relationship Id="rId2" Type="http://schemas.openxmlformats.org/officeDocument/2006/relationships/hyperlink" Target="https://guides.turnitin.com/01_Manuals_and_Guides/Translated_Guides/Italiano/Docenti/Guida_Rapida_per_il_Docent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t.wikipedia.org/wiki/Plagio_(diritto_d'auto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lagiarism#cite_note-RandomHouse95-1" TargetMode="External"/><Relationship Id="rId7" Type="http://schemas.openxmlformats.org/officeDocument/2006/relationships/hyperlink" Target="https://en.wikipedia.org/wiki/Plagiarism#cite_note-SSRN315562-5" TargetMode="External"/><Relationship Id="rId2" Type="http://schemas.openxmlformats.org/officeDocument/2006/relationships/hyperlink" Target="https://en.wikipedia.org/wiki/Plagiarism" TargetMode="External"/><Relationship Id="rId1" Type="http://schemas.openxmlformats.org/officeDocument/2006/relationships/slideLayout" Target="../slideLayouts/slideLayout2.xml"/><Relationship Id="rId6" Type="http://schemas.openxmlformats.org/officeDocument/2006/relationships/hyperlink" Target="https://en.wikipedia.org/wiki/Plagiarism#cite_note-Lynch02-4" TargetMode="External"/><Relationship Id="rId5" Type="http://schemas.openxmlformats.org/officeDocument/2006/relationships/hyperlink" Target="https://en.wikipedia.org/wiki/Plagiarism#cite_note-O'Connor2015-3" TargetMode="External"/><Relationship Id="rId4" Type="http://schemas.openxmlformats.org/officeDocument/2006/relationships/hyperlink" Target="https://en.wikipedia.org/wiki/Plagiarism#cite_note-OEDdef-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lagtracker.com/" TargetMode="External"/><Relationship Id="rId2" Type="http://schemas.openxmlformats.org/officeDocument/2006/relationships/hyperlink" Target="http://plagiarisma.net/it/" TargetMode="External"/><Relationship Id="rId1" Type="http://schemas.openxmlformats.org/officeDocument/2006/relationships/slideLayout" Target="../slideLayouts/slideLayout2.xml"/><Relationship Id="rId4" Type="http://schemas.openxmlformats.org/officeDocument/2006/relationships/hyperlink" Target="https://www.quora.com/What-are-some-alternatives-to-Turnitin-students-can-use-for-a-plagiarism-che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TURNITIN</a:t>
            </a:r>
            <a:br>
              <a:rPr lang="it-IT" dirty="0" smtClean="0"/>
            </a:br>
            <a:r>
              <a:rPr lang="it-IT" dirty="0" smtClean="0"/>
              <a:t>Antiplagio</a:t>
            </a:r>
            <a:endParaRPr lang="it-IT" dirty="0"/>
          </a:p>
        </p:txBody>
      </p:sp>
      <p:sp>
        <p:nvSpPr>
          <p:cNvPr id="3" name="Sottotitolo 2"/>
          <p:cNvSpPr>
            <a:spLocks noGrp="1"/>
          </p:cNvSpPr>
          <p:nvPr>
            <p:ph type="subTitle" idx="1"/>
          </p:nvPr>
        </p:nvSpPr>
        <p:spPr/>
        <p:txBody>
          <a:bodyPr/>
          <a:lstStyle/>
          <a:p>
            <a:r>
              <a:rPr lang="it-IT" dirty="0" smtClean="0"/>
              <a:t>Centro S. Elisabetta – Università di Parma</a:t>
            </a:r>
          </a:p>
          <a:p>
            <a:r>
              <a:rPr lang="it-IT" dirty="0" smtClean="0"/>
              <a:t>27 settembre 2018</a:t>
            </a:r>
          </a:p>
          <a:p>
            <a:r>
              <a:rPr lang="it-IT" dirty="0" smtClean="0"/>
              <a:t>Serena Sangiorgi</a:t>
            </a:r>
            <a:endParaRPr lang="it-IT" dirty="0"/>
          </a:p>
        </p:txBody>
      </p:sp>
    </p:spTree>
    <p:extLst>
      <p:ext uri="{BB962C8B-B14F-4D97-AF65-F5344CB8AC3E}">
        <p14:creationId xmlns:p14="http://schemas.microsoft.com/office/powerpoint/2010/main" val="4213804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classi: pro e contro</a:t>
            </a:r>
            <a:endParaRPr lang="it-IT" dirty="0"/>
          </a:p>
        </p:txBody>
      </p:sp>
      <p:sp>
        <p:nvSpPr>
          <p:cNvPr id="3" name="Segnaposto contenuto 2"/>
          <p:cNvSpPr>
            <a:spLocks noGrp="1"/>
          </p:cNvSpPr>
          <p:nvPr>
            <p:ph idx="1"/>
          </p:nvPr>
        </p:nvSpPr>
        <p:spPr/>
        <p:txBody>
          <a:bodyPr/>
          <a:lstStyle/>
          <a:p>
            <a:r>
              <a:rPr lang="it-IT" dirty="0" smtClean="0"/>
              <a:t>Consente maggior controllo su chi abbia effettivamente scritto o no </a:t>
            </a:r>
          </a:p>
          <a:p>
            <a:r>
              <a:rPr lang="it-IT" dirty="0" smtClean="0"/>
              <a:t>Consente maggior controllo sulle scadenze</a:t>
            </a:r>
          </a:p>
          <a:p>
            <a:r>
              <a:rPr lang="it-IT" dirty="0" smtClean="0"/>
              <a:t>Possono essere inserite quante classi si desidera (XXXI ciclo, XXXII…)</a:t>
            </a:r>
          </a:p>
          <a:p>
            <a:pPr marL="0" indent="0">
              <a:buNone/>
            </a:pPr>
            <a:r>
              <a:rPr lang="it-IT" dirty="0"/>
              <a:t>	</a:t>
            </a:r>
            <a:r>
              <a:rPr lang="it-IT" dirty="0" smtClean="0"/>
              <a:t>		Contro:</a:t>
            </a:r>
          </a:p>
          <a:p>
            <a:r>
              <a:rPr lang="it-IT" dirty="0" smtClean="0"/>
              <a:t>Il numero degli studenti compreso nella licenza è fisso: 1000</a:t>
            </a:r>
          </a:p>
          <a:p>
            <a:r>
              <a:rPr lang="it-IT" dirty="0" smtClean="0"/>
              <a:t>Si devono chiudere le classi una volta terminato il ciclo</a:t>
            </a:r>
            <a:endParaRPr lang="it-IT" dirty="0"/>
          </a:p>
        </p:txBody>
      </p:sp>
    </p:spTree>
    <p:extLst>
      <p:ext uri="{BB962C8B-B14F-4D97-AF65-F5344CB8AC3E}">
        <p14:creationId xmlns:p14="http://schemas.microsoft.com/office/powerpoint/2010/main" val="348688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funziona: consegna veloce (solo docenti)</a:t>
            </a:r>
            <a:endParaRPr lang="it-IT" dirty="0"/>
          </a:p>
        </p:txBody>
      </p:sp>
      <p:sp>
        <p:nvSpPr>
          <p:cNvPr id="3" name="Segnaposto contenuto 2"/>
          <p:cNvSpPr>
            <a:spLocks noGrp="1"/>
          </p:cNvSpPr>
          <p:nvPr>
            <p:ph idx="1"/>
          </p:nvPr>
        </p:nvSpPr>
        <p:spPr/>
        <p:txBody>
          <a:bodyPr/>
          <a:lstStyle/>
          <a:p>
            <a:r>
              <a:rPr lang="it-IT" dirty="0" smtClean="0"/>
              <a:t>Accedere con il profilo personale Docente</a:t>
            </a:r>
            <a:endParaRPr lang="it-IT" dirty="0"/>
          </a:p>
          <a:p>
            <a:r>
              <a:rPr lang="it-IT" dirty="0" smtClean="0"/>
              <a:t>Cliccare sul Consegna veloce e di nuovo su Consegna</a:t>
            </a:r>
          </a:p>
          <a:p>
            <a:r>
              <a:rPr lang="it-IT" dirty="0" smtClean="0"/>
              <a:t>Scegliere la fonte da cui caricare il file</a:t>
            </a:r>
          </a:p>
          <a:p>
            <a:pPr marL="0" indent="0">
              <a:buNone/>
            </a:pPr>
            <a:r>
              <a:rPr lang="it-IT" dirty="0"/>
              <a:t> </a:t>
            </a:r>
            <a:r>
              <a:rPr lang="it-IT" dirty="0" smtClean="0"/>
              <a:t>Il documento può essere ricevuto dal docente in qualsiasi modo (email, chiavetta…)</a:t>
            </a:r>
          </a:p>
          <a:p>
            <a:endParaRPr lang="it-IT" dirty="0" smtClean="0"/>
          </a:p>
          <a:p>
            <a:endParaRPr lang="it-IT" dirty="0"/>
          </a:p>
        </p:txBody>
      </p:sp>
    </p:spTree>
    <p:extLst>
      <p:ext uri="{BB962C8B-B14F-4D97-AF65-F5344CB8AC3E}">
        <p14:creationId xmlns:p14="http://schemas.microsoft.com/office/powerpoint/2010/main" val="86928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Consegna veloce: pro e contro</a:t>
            </a:r>
            <a:endParaRPr lang="it-IT" dirty="0"/>
          </a:p>
        </p:txBody>
      </p:sp>
      <p:sp>
        <p:nvSpPr>
          <p:cNvPr id="5" name="Segnaposto contenuto 4"/>
          <p:cNvSpPr>
            <a:spLocks noGrp="1"/>
          </p:cNvSpPr>
          <p:nvPr>
            <p:ph idx="1"/>
          </p:nvPr>
        </p:nvSpPr>
        <p:spPr/>
        <p:txBody>
          <a:bodyPr/>
          <a:lstStyle/>
          <a:p>
            <a:r>
              <a:rPr lang="it-IT" dirty="0" smtClean="0"/>
              <a:t>Non si deve impostare la classe</a:t>
            </a:r>
          </a:p>
          <a:p>
            <a:r>
              <a:rPr lang="it-IT" dirty="0" smtClean="0"/>
              <a:t>Non ci sono limiti di conteggio studenti per la licenza</a:t>
            </a:r>
          </a:p>
          <a:p>
            <a:pPr marL="0" indent="0">
              <a:buNone/>
            </a:pPr>
            <a:r>
              <a:rPr lang="it-IT" dirty="0"/>
              <a:t>	</a:t>
            </a:r>
            <a:r>
              <a:rPr lang="it-IT" dirty="0" smtClean="0"/>
              <a:t>		Contro:</a:t>
            </a:r>
          </a:p>
          <a:p>
            <a:pPr marL="0" indent="0">
              <a:buNone/>
            </a:pPr>
            <a:r>
              <a:rPr lang="it-IT" dirty="0" smtClean="0"/>
              <a:t>Il docente deve compiere tutto l’iter </a:t>
            </a:r>
          </a:p>
          <a:p>
            <a:pPr marL="0" indent="0">
              <a:buNone/>
            </a:pPr>
            <a:r>
              <a:rPr lang="it-IT" dirty="0" smtClean="0"/>
              <a:t>E’ valido per piccoli numeri</a:t>
            </a:r>
            <a:endParaRPr lang="it-IT" dirty="0"/>
          </a:p>
        </p:txBody>
      </p:sp>
    </p:spTree>
    <p:extLst>
      <p:ext uri="{BB962C8B-B14F-4D97-AF65-F5344CB8AC3E}">
        <p14:creationId xmlns:p14="http://schemas.microsoft.com/office/powerpoint/2010/main" val="223263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6163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07092" y="60238"/>
            <a:ext cx="12084908" cy="6797761"/>
          </a:xfrm>
          <a:prstGeom prst="rect">
            <a:avLst/>
          </a:prstGeom>
        </p:spPr>
      </p:pic>
    </p:spTree>
    <p:extLst>
      <p:ext uri="{BB962C8B-B14F-4D97-AF65-F5344CB8AC3E}">
        <p14:creationId xmlns:p14="http://schemas.microsoft.com/office/powerpoint/2010/main" val="238661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81232" y="101942"/>
            <a:ext cx="12010768" cy="6756057"/>
          </a:xfrm>
          <a:prstGeom prst="rect">
            <a:avLst/>
          </a:prstGeom>
        </p:spPr>
      </p:pic>
    </p:spTree>
    <p:extLst>
      <p:ext uri="{BB962C8B-B14F-4D97-AF65-F5344CB8AC3E}">
        <p14:creationId xmlns:p14="http://schemas.microsoft.com/office/powerpoint/2010/main" val="88520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62602"/>
            <a:ext cx="11846011" cy="6695398"/>
          </a:xfrm>
          <a:prstGeom prst="rect">
            <a:avLst/>
          </a:prstGeom>
          <a:ln>
            <a:noFill/>
          </a:ln>
        </p:spPr>
      </p:pic>
    </p:spTree>
    <p:extLst>
      <p:ext uri="{BB962C8B-B14F-4D97-AF65-F5344CB8AC3E}">
        <p14:creationId xmlns:p14="http://schemas.microsoft.com/office/powerpoint/2010/main" val="288260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a:t>
            </a:r>
            <a:r>
              <a:rPr lang="it-IT" dirty="0" smtClean="0"/>
              <a:t>on deve essere usato </a:t>
            </a:r>
            <a:r>
              <a:rPr lang="it-IT" dirty="0" err="1" smtClean="0"/>
              <a:t>Turnitin</a:t>
            </a:r>
            <a:r>
              <a:rPr lang="it-IT" dirty="0" smtClean="0"/>
              <a:t> per…</a:t>
            </a:r>
            <a:endParaRPr lang="it-IT" dirty="0"/>
          </a:p>
        </p:txBody>
      </p:sp>
      <p:sp>
        <p:nvSpPr>
          <p:cNvPr id="3" name="Segnaposto contenuto 2"/>
          <p:cNvSpPr>
            <a:spLocks noGrp="1"/>
          </p:cNvSpPr>
          <p:nvPr>
            <p:ph idx="1"/>
          </p:nvPr>
        </p:nvSpPr>
        <p:spPr/>
        <p:txBody>
          <a:bodyPr/>
          <a:lstStyle/>
          <a:p>
            <a:r>
              <a:rPr lang="it-IT" dirty="0" smtClean="0"/>
              <a:t>Tesi di dottorato svolte in/con aziende che vincolano alla segretezza</a:t>
            </a:r>
          </a:p>
          <a:p>
            <a:r>
              <a:rPr lang="it-IT" dirty="0" smtClean="0"/>
              <a:t>Tesi di dottorato finalizzate alla richiesta di un brevetto</a:t>
            </a:r>
          </a:p>
          <a:p>
            <a:pPr marL="0" indent="0">
              <a:buNone/>
            </a:pPr>
            <a:r>
              <a:rPr lang="it-IT" dirty="0" smtClean="0"/>
              <a:t>Il file, pur non essendo consultabile all’esterno, viene trasmesso a terzi che lo archiviano per successivi confronti con altri elaborati, entra a far parte della </a:t>
            </a:r>
            <a:r>
              <a:rPr lang="it-IT" dirty="0" err="1" smtClean="0"/>
              <a:t>knowledge</a:t>
            </a:r>
            <a:r>
              <a:rPr lang="it-IT" dirty="0" smtClean="0"/>
              <a:t> base di </a:t>
            </a:r>
            <a:r>
              <a:rPr lang="it-IT" dirty="0" err="1" smtClean="0"/>
              <a:t>Turnitin</a:t>
            </a:r>
            <a:r>
              <a:rPr lang="it-IT" dirty="0" smtClean="0"/>
              <a:t>.</a:t>
            </a:r>
          </a:p>
          <a:p>
            <a:pPr marL="0" indent="0">
              <a:buNone/>
            </a:pPr>
            <a:r>
              <a:rPr lang="it-IT" dirty="0" smtClean="0"/>
              <a:t>E’ quindi uno dei casi in cui il brevetto non viene concesso.</a:t>
            </a:r>
          </a:p>
          <a:p>
            <a:endParaRPr lang="it-IT" dirty="0"/>
          </a:p>
        </p:txBody>
      </p:sp>
    </p:spTree>
    <p:extLst>
      <p:ext uri="{BB962C8B-B14F-4D97-AF65-F5344CB8AC3E}">
        <p14:creationId xmlns:p14="http://schemas.microsoft.com/office/powerpoint/2010/main" val="191876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Guide e supporto utenti online</a:t>
            </a:r>
            <a:endParaRPr lang="it-IT" dirty="0"/>
          </a:p>
        </p:txBody>
      </p:sp>
      <p:sp>
        <p:nvSpPr>
          <p:cNvPr id="4" name="Segnaposto contenuto 3"/>
          <p:cNvSpPr>
            <a:spLocks noGrp="1"/>
          </p:cNvSpPr>
          <p:nvPr>
            <p:ph idx="1"/>
          </p:nvPr>
        </p:nvSpPr>
        <p:spPr/>
        <p:txBody>
          <a:bodyPr>
            <a:normAutofit fontScale="92500" lnSpcReduction="20000"/>
          </a:bodyPr>
          <a:lstStyle/>
          <a:p>
            <a:r>
              <a:rPr lang="it-IT" dirty="0" smtClean="0"/>
              <a:t>Le </a:t>
            </a:r>
            <a:r>
              <a:rPr lang="it-IT" dirty="0"/>
              <a:t>guide: </a:t>
            </a:r>
            <a:r>
              <a:rPr lang="it-IT" dirty="0">
                <a:hlinkClick r:id="rId2"/>
              </a:rPr>
              <a:t>https://</a:t>
            </a:r>
            <a:r>
              <a:rPr lang="it-IT" dirty="0" smtClean="0">
                <a:hlinkClick r:id="rId2"/>
              </a:rPr>
              <a:t>guides.turnitin.com/01_Manuals_and_Guides/Translated_Guides/Italiano/Docenti/Guida_Rapida_per_il_Docente</a:t>
            </a:r>
            <a:endParaRPr lang="it-IT" dirty="0" smtClean="0"/>
          </a:p>
          <a:p>
            <a:pPr marL="0" indent="0">
              <a:buNone/>
            </a:pPr>
            <a:endParaRPr lang="it-IT" dirty="0" smtClean="0"/>
          </a:p>
          <a:p>
            <a:r>
              <a:rPr lang="it-IT" dirty="0" err="1" smtClean="0"/>
              <a:t>Turnitin</a:t>
            </a:r>
            <a:r>
              <a:rPr lang="it-IT" dirty="0"/>
              <a:t> Academy: </a:t>
            </a:r>
            <a:r>
              <a:rPr lang="it-IT" dirty="0">
                <a:hlinkClick r:id="rId3"/>
              </a:rPr>
              <a:t>h</a:t>
            </a:r>
            <a:r>
              <a:rPr lang="it-IT" dirty="0" smtClean="0">
                <a:hlinkClick r:id="rId3"/>
              </a:rPr>
              <a:t>ttps</a:t>
            </a:r>
            <a:r>
              <a:rPr lang="it-IT" dirty="0">
                <a:hlinkClick r:id="rId3"/>
              </a:rPr>
              <a:t>://</a:t>
            </a:r>
            <a:r>
              <a:rPr lang="it-IT" dirty="0" smtClean="0">
                <a:hlinkClick r:id="rId3"/>
              </a:rPr>
              <a:t>guides.turnitin.com/Turnitin_Academy</a:t>
            </a:r>
            <a:r>
              <a:rPr lang="it-IT" dirty="0" smtClean="0"/>
              <a:t> </a:t>
            </a:r>
          </a:p>
          <a:p>
            <a:pPr marL="0" indent="0">
              <a:buNone/>
            </a:pPr>
            <a:r>
              <a:rPr lang="it-IT" dirty="0"/>
              <a:t> </a:t>
            </a:r>
            <a:r>
              <a:rPr lang="it-IT" dirty="0" smtClean="0"/>
              <a:t>     pro:</a:t>
            </a:r>
          </a:p>
          <a:p>
            <a:pPr lvl="1"/>
            <a:r>
              <a:rPr lang="it-IT" dirty="0" smtClean="0"/>
              <a:t>diversi moduli, anche singolo modulo a scelta</a:t>
            </a:r>
          </a:p>
          <a:p>
            <a:pPr lvl="1"/>
            <a:r>
              <a:rPr lang="it-IT" dirty="0" smtClean="0"/>
              <a:t>accessibile online 24/7</a:t>
            </a:r>
          </a:p>
          <a:p>
            <a:pPr marL="0" indent="0">
              <a:buNone/>
            </a:pPr>
            <a:r>
              <a:rPr lang="it-IT" dirty="0"/>
              <a:t> </a:t>
            </a:r>
            <a:r>
              <a:rPr lang="it-IT" dirty="0" smtClean="0"/>
              <a:t>     contro: </a:t>
            </a:r>
          </a:p>
          <a:p>
            <a:pPr lvl="1"/>
            <a:r>
              <a:rPr lang="it-IT" dirty="0" smtClean="0"/>
              <a:t>solo in inglese</a:t>
            </a:r>
          </a:p>
          <a:p>
            <a:pPr marL="0" indent="0">
              <a:buNone/>
            </a:pPr>
            <a:endParaRPr lang="it-IT" dirty="0" smtClean="0"/>
          </a:p>
          <a:p>
            <a:pPr marL="0" indent="0">
              <a:buNone/>
            </a:pPr>
            <a:r>
              <a:rPr lang="it-IT" dirty="0"/>
              <a:t>	</a:t>
            </a:r>
          </a:p>
        </p:txBody>
      </p:sp>
    </p:spTree>
    <p:extLst>
      <p:ext uri="{BB962C8B-B14F-4D97-AF65-F5344CB8AC3E}">
        <p14:creationId xmlns:p14="http://schemas.microsoft.com/office/powerpoint/2010/main" val="22350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…grazie per l’attenzione…</a:t>
            </a:r>
            <a:endParaRPr lang="it-IT" dirty="0"/>
          </a:p>
        </p:txBody>
      </p:sp>
      <p:sp>
        <p:nvSpPr>
          <p:cNvPr id="3" name="Segnaposto contenuto 2"/>
          <p:cNvSpPr>
            <a:spLocks noGrp="1"/>
          </p:cNvSpPr>
          <p:nvPr>
            <p:ph idx="1"/>
          </p:nvPr>
        </p:nvSpPr>
        <p:spPr/>
        <p:txBody>
          <a:bodyPr/>
          <a:lstStyle/>
          <a:p>
            <a:pPr marL="0" indent="0" algn="ctr">
              <a:buNone/>
            </a:pPr>
            <a:r>
              <a:rPr lang="it-IT" dirty="0" smtClean="0"/>
              <a:t>Per ulteriori contatti: </a:t>
            </a:r>
          </a:p>
          <a:p>
            <a:pPr marL="0" indent="0">
              <a:buNone/>
            </a:pPr>
            <a:r>
              <a:rPr lang="it-IT" dirty="0" smtClean="0"/>
              <a:t>Serena Sangiorgi</a:t>
            </a:r>
          </a:p>
          <a:p>
            <a:pPr marL="0" indent="0">
              <a:buNone/>
            </a:pPr>
            <a:r>
              <a:rPr lang="it-IT" dirty="0" smtClean="0"/>
              <a:t>UO Biblioteche di Ateneo</a:t>
            </a:r>
          </a:p>
          <a:p>
            <a:pPr marL="0" indent="0">
              <a:buNone/>
            </a:pPr>
            <a:r>
              <a:rPr lang="it-IT" dirty="0" smtClean="0"/>
              <a:t>P. le S. Francesco 3</a:t>
            </a:r>
          </a:p>
          <a:p>
            <a:pPr marL="0" indent="0">
              <a:buNone/>
            </a:pPr>
            <a:endParaRPr lang="it-IT" dirty="0"/>
          </a:p>
          <a:p>
            <a:pPr marL="0" indent="0">
              <a:buNone/>
            </a:pPr>
            <a:r>
              <a:rPr lang="it-IT" dirty="0" err="1" smtClean="0"/>
              <a:t>Tel</a:t>
            </a:r>
            <a:r>
              <a:rPr lang="it-IT" dirty="0" smtClean="0"/>
              <a:t>: 0521 032955   interno: 2055</a:t>
            </a:r>
          </a:p>
          <a:p>
            <a:pPr marL="0" indent="0">
              <a:buNone/>
            </a:pPr>
            <a:r>
              <a:rPr lang="it-IT" dirty="0" smtClean="0"/>
              <a:t>Email:  serena.sangiorgi@unipr.it</a:t>
            </a:r>
            <a:endParaRPr lang="it-IT" dirty="0"/>
          </a:p>
        </p:txBody>
      </p:sp>
    </p:spTree>
    <p:extLst>
      <p:ext uri="{BB962C8B-B14F-4D97-AF65-F5344CB8AC3E}">
        <p14:creationId xmlns:p14="http://schemas.microsoft.com/office/powerpoint/2010/main" val="131513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Plagio</a:t>
            </a:r>
            <a:endParaRPr lang="it-IT" dirty="0"/>
          </a:p>
        </p:txBody>
      </p:sp>
      <p:sp>
        <p:nvSpPr>
          <p:cNvPr id="3" name="Segnaposto contenuto 2"/>
          <p:cNvSpPr>
            <a:spLocks noGrp="1"/>
          </p:cNvSpPr>
          <p:nvPr>
            <p:ph idx="1"/>
          </p:nvPr>
        </p:nvSpPr>
        <p:spPr/>
        <p:txBody>
          <a:bodyPr/>
          <a:lstStyle/>
          <a:p>
            <a:r>
              <a:rPr lang="it-IT" dirty="0" smtClean="0"/>
              <a:t>Da Wikipedia (italiano):  </a:t>
            </a:r>
            <a:r>
              <a:rPr lang="it-IT" dirty="0" smtClean="0">
                <a:hlinkClick r:id="rId2"/>
              </a:rPr>
              <a:t>https://it.wikipedia.org/wiki/Plagio_(diritto_d%27autore)</a:t>
            </a:r>
            <a:endParaRPr lang="it-IT" dirty="0" smtClean="0"/>
          </a:p>
          <a:p>
            <a:pPr marL="0" indent="0">
              <a:buNone/>
            </a:pPr>
            <a:r>
              <a:rPr lang="it-IT" dirty="0"/>
              <a:t> </a:t>
            </a:r>
            <a:r>
              <a:rPr lang="it-IT" dirty="0" smtClean="0"/>
              <a:t>«Con </a:t>
            </a:r>
            <a:r>
              <a:rPr lang="it-IT" dirty="0"/>
              <a:t>il termine </a:t>
            </a:r>
            <a:r>
              <a:rPr lang="it-IT" b="1" dirty="0"/>
              <a:t>plagio</a:t>
            </a:r>
            <a:r>
              <a:rPr lang="it-IT" dirty="0"/>
              <a:t>, nel diritto d'autore, ci si riferisce </a:t>
            </a:r>
            <a:r>
              <a:rPr lang="it-IT" dirty="0" smtClean="0"/>
              <a:t>  all'appropriazione</a:t>
            </a:r>
            <a:r>
              <a:rPr lang="it-IT" dirty="0"/>
              <a:t>, tramite copia totale o parziale, della paternità di un'opera dell'ingegno </a:t>
            </a:r>
            <a:r>
              <a:rPr lang="it-IT" dirty="0" smtClean="0"/>
              <a:t>altrui.»</a:t>
            </a:r>
          </a:p>
          <a:p>
            <a:pPr marL="0" indent="0">
              <a:buNone/>
            </a:pPr>
            <a:endParaRPr lang="it-IT" dirty="0" smtClean="0"/>
          </a:p>
          <a:p>
            <a:endParaRPr lang="it-IT" dirty="0" smtClean="0"/>
          </a:p>
          <a:p>
            <a:pPr marL="0" indent="0">
              <a:buNone/>
            </a:pPr>
            <a:endParaRPr lang="it-IT" dirty="0"/>
          </a:p>
        </p:txBody>
      </p:sp>
    </p:spTree>
    <p:extLst>
      <p:ext uri="{BB962C8B-B14F-4D97-AF65-F5344CB8AC3E}">
        <p14:creationId xmlns:p14="http://schemas.microsoft.com/office/powerpoint/2010/main" val="1740420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Plagiarism</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Da Wikipedia (inglese): </a:t>
            </a:r>
            <a:r>
              <a:rPr lang="it-IT" dirty="0" smtClean="0">
                <a:hlinkClick r:id="rId2"/>
              </a:rPr>
              <a:t>https://en.wikipedia.org/wiki/Plagiarism</a:t>
            </a:r>
            <a:endParaRPr lang="it-IT" dirty="0" smtClean="0"/>
          </a:p>
          <a:p>
            <a:r>
              <a:rPr lang="en-US" b="1" i="0" dirty="0" smtClean="0">
                <a:solidFill>
                  <a:srgbClr val="222222"/>
                </a:solidFill>
                <a:effectLst/>
                <a:latin typeface="Arial" panose="020B0604020202020204" pitchFamily="34" charset="0"/>
              </a:rPr>
              <a:t>Plagiarism</a:t>
            </a:r>
            <a:r>
              <a:rPr lang="en-US" b="0" i="0" dirty="0" smtClean="0">
                <a:solidFill>
                  <a:srgbClr val="222222"/>
                </a:solidFill>
                <a:effectLst/>
                <a:latin typeface="Arial" panose="020B0604020202020204" pitchFamily="34" charset="0"/>
              </a:rPr>
              <a:t> is the "wrongful appropriation" and "stealing and publication" of another </a:t>
            </a:r>
            <a:r>
              <a:rPr lang="en-US" b="0" i="0" u="none" strike="noStrike" dirty="0" smtClean="0">
                <a:solidFill>
                  <a:srgbClr val="0B0080"/>
                </a:solidFill>
                <a:effectLst/>
                <a:latin typeface="Arial" panose="020B0604020202020204" pitchFamily="34" charset="0"/>
              </a:rPr>
              <a:t>author</a:t>
            </a:r>
            <a:r>
              <a:rPr lang="en-US" b="0" i="0" dirty="0" smtClean="0">
                <a:solidFill>
                  <a:srgbClr val="222222"/>
                </a:solidFill>
                <a:effectLst/>
                <a:latin typeface="Arial" panose="020B0604020202020204" pitchFamily="34" charset="0"/>
              </a:rPr>
              <a:t>'s "language, thoughts, ideas, or expressions" and the representation of them as one's own </a:t>
            </a:r>
            <a:r>
              <a:rPr lang="en-US" b="0" i="0" u="none" strike="noStrike" dirty="0" smtClean="0">
                <a:solidFill>
                  <a:srgbClr val="0B0080"/>
                </a:solidFill>
                <a:effectLst/>
                <a:latin typeface="Arial" panose="020B0604020202020204" pitchFamily="34" charset="0"/>
              </a:rPr>
              <a:t>original work</a:t>
            </a:r>
            <a:r>
              <a:rPr lang="en-US" b="0" i="0" dirty="0" smtClean="0">
                <a:solidFill>
                  <a:srgbClr val="222222"/>
                </a:solidFill>
                <a:effectLst/>
                <a:latin typeface="Arial" panose="020B0604020202020204" pitchFamily="34" charset="0"/>
              </a:rPr>
              <a:t>.</a:t>
            </a:r>
            <a:r>
              <a:rPr lang="en-US" b="0" i="0" u="none" strike="noStrike" baseline="30000" dirty="0" smtClean="0">
                <a:solidFill>
                  <a:srgbClr val="0B0080"/>
                </a:solidFill>
                <a:effectLst/>
                <a:latin typeface="Arial" panose="020B0604020202020204" pitchFamily="34" charset="0"/>
                <a:hlinkClick r:id="rId3"/>
              </a:rPr>
              <a:t>[1]</a:t>
            </a:r>
            <a:r>
              <a:rPr lang="en-US" b="0" i="0" u="none" strike="noStrike" baseline="30000" dirty="0" smtClean="0">
                <a:solidFill>
                  <a:srgbClr val="0B0080"/>
                </a:solidFill>
                <a:effectLst/>
                <a:latin typeface="Arial" panose="020B0604020202020204" pitchFamily="34" charset="0"/>
                <a:hlinkClick r:id="rId4"/>
              </a:rPr>
              <a:t>[2]</a:t>
            </a:r>
            <a:endParaRPr lang="en-US" b="0" i="0" dirty="0" smtClean="0">
              <a:solidFill>
                <a:srgbClr val="222222"/>
              </a:solidFill>
              <a:effectLst/>
              <a:latin typeface="Arial" panose="020B0604020202020204" pitchFamily="34" charset="0"/>
            </a:endParaRPr>
          </a:p>
          <a:p>
            <a:r>
              <a:rPr lang="en-US" b="0" i="0" dirty="0" smtClean="0">
                <a:solidFill>
                  <a:srgbClr val="222222"/>
                </a:solidFill>
                <a:effectLst/>
                <a:latin typeface="Arial" panose="020B0604020202020204" pitchFamily="34" charset="0"/>
              </a:rPr>
              <a:t>Plagiarism is considered </a:t>
            </a:r>
            <a:r>
              <a:rPr lang="en-US" b="0" i="0" u="none" strike="noStrike" dirty="0" smtClean="0">
                <a:solidFill>
                  <a:srgbClr val="0B0080"/>
                </a:solidFill>
                <a:effectLst/>
                <a:latin typeface="Arial" panose="020B0604020202020204" pitchFamily="34" charset="0"/>
              </a:rPr>
              <a:t>academic dishonesty</a:t>
            </a:r>
            <a:r>
              <a:rPr lang="en-US" b="0" i="0" dirty="0" smtClean="0">
                <a:solidFill>
                  <a:srgbClr val="222222"/>
                </a:solidFill>
                <a:effectLst/>
                <a:latin typeface="Arial" panose="020B0604020202020204" pitchFamily="34" charset="0"/>
              </a:rPr>
              <a:t> and a breach of </a:t>
            </a:r>
            <a:r>
              <a:rPr lang="en-US" b="0" i="0" u="none" strike="noStrike" dirty="0" smtClean="0">
                <a:solidFill>
                  <a:srgbClr val="0B0080"/>
                </a:solidFill>
                <a:effectLst/>
                <a:latin typeface="Arial" panose="020B0604020202020204" pitchFamily="34" charset="0"/>
              </a:rPr>
              <a:t>journalistic ethics</a:t>
            </a:r>
            <a:r>
              <a:rPr lang="en-US" b="0" i="0" dirty="0" smtClean="0">
                <a:solidFill>
                  <a:srgbClr val="222222"/>
                </a:solidFill>
                <a:effectLst/>
                <a:latin typeface="Arial" panose="020B0604020202020204" pitchFamily="34" charset="0"/>
              </a:rPr>
              <a:t>. It is subject to sanctions such as penalties, suspension, and even </a:t>
            </a:r>
            <a:r>
              <a:rPr lang="en-US" b="0" i="0" u="none" strike="noStrike" dirty="0" smtClean="0">
                <a:solidFill>
                  <a:srgbClr val="0B0080"/>
                </a:solidFill>
                <a:effectLst/>
                <a:latin typeface="Arial" panose="020B0604020202020204" pitchFamily="34" charset="0"/>
              </a:rPr>
              <a:t>expulsion</a:t>
            </a:r>
            <a:r>
              <a:rPr lang="en-US" b="0" i="0" dirty="0" smtClean="0">
                <a:solidFill>
                  <a:srgbClr val="222222"/>
                </a:solidFill>
                <a:effectLst/>
                <a:latin typeface="Arial" panose="020B0604020202020204" pitchFamily="34" charset="0"/>
              </a:rPr>
              <a:t> from school or work. Recently, cases of "extreme plagiarism" have been identified in academia.</a:t>
            </a:r>
            <a:r>
              <a:rPr lang="en-US" b="0" i="0" u="none" strike="noStrike" baseline="30000" dirty="0" smtClean="0">
                <a:solidFill>
                  <a:srgbClr val="0B0080"/>
                </a:solidFill>
                <a:effectLst/>
                <a:latin typeface="Arial" panose="020B0604020202020204" pitchFamily="34" charset="0"/>
                <a:hlinkClick r:id="rId5"/>
              </a:rPr>
              <a:t>[3]</a:t>
            </a:r>
            <a:r>
              <a:rPr lang="en-US" b="0" i="0" dirty="0" smtClean="0">
                <a:solidFill>
                  <a:srgbClr val="222222"/>
                </a:solidFill>
                <a:effectLst/>
                <a:latin typeface="Arial" panose="020B0604020202020204" pitchFamily="34" charset="0"/>
              </a:rPr>
              <a:t> The modern concept of plagiarism as immoral and originality as an </a:t>
            </a:r>
            <a:r>
              <a:rPr lang="en-US" b="0" i="0" u="none" strike="noStrike" dirty="0" smtClean="0">
                <a:solidFill>
                  <a:srgbClr val="0B0080"/>
                </a:solidFill>
                <a:effectLst/>
                <a:latin typeface="Arial" panose="020B0604020202020204" pitchFamily="34" charset="0"/>
              </a:rPr>
              <a:t>ideal</a:t>
            </a:r>
            <a:r>
              <a:rPr lang="en-US" b="0" i="0" dirty="0" smtClean="0">
                <a:solidFill>
                  <a:srgbClr val="222222"/>
                </a:solidFill>
                <a:effectLst/>
                <a:latin typeface="Arial" panose="020B0604020202020204" pitchFamily="34" charset="0"/>
              </a:rPr>
              <a:t> emerged in Europe in the 18th century, particularly with the </a:t>
            </a:r>
            <a:r>
              <a:rPr lang="en-US" b="0" i="0" u="none" strike="noStrike" dirty="0" smtClean="0">
                <a:solidFill>
                  <a:srgbClr val="0B0080"/>
                </a:solidFill>
                <a:effectLst/>
                <a:latin typeface="Arial" panose="020B0604020202020204" pitchFamily="34" charset="0"/>
              </a:rPr>
              <a:t>Romantic movement</a:t>
            </a:r>
            <a:r>
              <a:rPr lang="en-US" b="0" i="0" dirty="0" smtClean="0">
                <a:solidFill>
                  <a:srgbClr val="222222"/>
                </a:solidFill>
                <a:effectLst/>
                <a:latin typeface="Arial" panose="020B0604020202020204" pitchFamily="34" charset="0"/>
              </a:rPr>
              <a:t>.</a:t>
            </a:r>
          </a:p>
          <a:p>
            <a:r>
              <a:rPr lang="en-US" b="0" i="0" dirty="0" smtClean="0">
                <a:solidFill>
                  <a:srgbClr val="222222"/>
                </a:solidFill>
                <a:effectLst/>
                <a:latin typeface="Arial" panose="020B0604020202020204" pitchFamily="34" charset="0"/>
              </a:rPr>
              <a:t>Plagiarism is not in itself a </a:t>
            </a:r>
            <a:r>
              <a:rPr lang="en-US" b="0" i="0" u="none" strike="noStrike" dirty="0" smtClean="0">
                <a:solidFill>
                  <a:srgbClr val="0B0080"/>
                </a:solidFill>
                <a:effectLst/>
                <a:latin typeface="Arial" panose="020B0604020202020204" pitchFamily="34" charset="0"/>
              </a:rPr>
              <a:t>crime</a:t>
            </a:r>
            <a:r>
              <a:rPr lang="en-US" b="0" i="0" dirty="0" smtClean="0">
                <a:solidFill>
                  <a:srgbClr val="222222"/>
                </a:solidFill>
                <a:effectLst/>
                <a:latin typeface="Arial" panose="020B0604020202020204" pitchFamily="34" charset="0"/>
              </a:rPr>
              <a:t>, but can constitute </a:t>
            </a:r>
            <a:r>
              <a:rPr lang="en-US" b="0" i="0" u="none" strike="noStrike" dirty="0" smtClean="0">
                <a:solidFill>
                  <a:srgbClr val="0B0080"/>
                </a:solidFill>
                <a:effectLst/>
                <a:latin typeface="Arial" panose="020B0604020202020204" pitchFamily="34" charset="0"/>
              </a:rPr>
              <a:t>copyright infringement</a:t>
            </a:r>
            <a:r>
              <a:rPr lang="en-US" b="0" i="0" dirty="0" smtClean="0">
                <a:solidFill>
                  <a:srgbClr val="222222"/>
                </a:solidFill>
                <a:effectLst/>
                <a:latin typeface="Arial" panose="020B0604020202020204" pitchFamily="34" charset="0"/>
              </a:rPr>
              <a:t>. In academia and industry, it is a serious </a:t>
            </a:r>
            <a:r>
              <a:rPr lang="en-US" b="0" i="0" u="none" strike="noStrike" dirty="0" smtClean="0">
                <a:solidFill>
                  <a:srgbClr val="0B0080"/>
                </a:solidFill>
                <a:effectLst/>
                <a:latin typeface="Arial" panose="020B0604020202020204" pitchFamily="34" charset="0"/>
              </a:rPr>
              <a:t>ethical</a:t>
            </a:r>
            <a:r>
              <a:rPr lang="en-US" b="0" i="0" dirty="0" smtClean="0">
                <a:solidFill>
                  <a:srgbClr val="222222"/>
                </a:solidFill>
                <a:effectLst/>
                <a:latin typeface="Arial" panose="020B0604020202020204" pitchFamily="34" charset="0"/>
              </a:rPr>
              <a:t> offense.</a:t>
            </a:r>
            <a:r>
              <a:rPr lang="en-US" b="0" i="0" u="none" strike="noStrike" baseline="30000" dirty="0" smtClean="0">
                <a:solidFill>
                  <a:srgbClr val="0B0080"/>
                </a:solidFill>
                <a:effectLst/>
                <a:latin typeface="Arial" panose="020B0604020202020204" pitchFamily="34" charset="0"/>
                <a:hlinkClick r:id="rId6"/>
              </a:rPr>
              <a:t>[4]</a:t>
            </a:r>
            <a:r>
              <a:rPr lang="en-US" b="0" i="0" u="none" strike="noStrike" baseline="30000" dirty="0" smtClean="0">
                <a:solidFill>
                  <a:srgbClr val="0B0080"/>
                </a:solidFill>
                <a:effectLst/>
                <a:latin typeface="Arial" panose="020B0604020202020204" pitchFamily="34" charset="0"/>
                <a:hlinkClick r:id="rId7"/>
              </a:rPr>
              <a:t>[5]</a:t>
            </a:r>
            <a:r>
              <a:rPr lang="en-US" b="0" i="0" dirty="0" smtClean="0">
                <a:solidFill>
                  <a:srgbClr val="222222"/>
                </a:solidFill>
                <a:effectLst/>
                <a:latin typeface="Arial" panose="020B0604020202020204" pitchFamily="34" charset="0"/>
              </a:rPr>
              <a:t> Plagiarism and copyright infringement overlap to a considerable extent, but they are not equivalent concepts, and many types of plagiarism do not constitute copyright infringement, which is defined by copyright law and may be adjudicated by courts. Plagiarism is not defined or punished by law, but rather by institutions (including professional associations, educational institutions, and commercial entities, such as publishing companies).</a:t>
            </a:r>
          </a:p>
          <a:p>
            <a:pPr marL="0" indent="0">
              <a:buNone/>
            </a:pPr>
            <a:endParaRPr lang="it-IT" dirty="0"/>
          </a:p>
        </p:txBody>
      </p:sp>
    </p:spTree>
    <p:extLst>
      <p:ext uri="{BB962C8B-B14F-4D97-AF65-F5344CB8AC3E}">
        <p14:creationId xmlns:p14="http://schemas.microsoft.com/office/powerpoint/2010/main" val="74035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Problema rilevante?</a:t>
            </a:r>
            <a:endParaRPr lang="it-IT" dirty="0"/>
          </a:p>
        </p:txBody>
      </p:sp>
      <p:sp>
        <p:nvSpPr>
          <p:cNvPr id="5" name="Segnaposto contenuto 4"/>
          <p:cNvSpPr>
            <a:spLocks noGrp="1"/>
          </p:cNvSpPr>
          <p:nvPr>
            <p:ph idx="1"/>
          </p:nvPr>
        </p:nvSpPr>
        <p:spPr/>
        <p:txBody>
          <a:bodyPr/>
          <a:lstStyle/>
          <a:p>
            <a:r>
              <a:rPr lang="it-IT" b="1" dirty="0" smtClean="0"/>
              <a:t>Elsevier</a:t>
            </a:r>
            <a:r>
              <a:rPr lang="it-IT" dirty="0" smtClean="0"/>
              <a:t>: </a:t>
            </a:r>
            <a:r>
              <a:rPr lang="it-IT" dirty="0" err="1" smtClean="0"/>
              <a:t>Sciencedirect</a:t>
            </a:r>
            <a:endParaRPr lang="it-IT" dirty="0" smtClean="0"/>
          </a:p>
          <a:p>
            <a:r>
              <a:rPr lang="it-IT" dirty="0" err="1" smtClean="0"/>
              <a:t>Academic</a:t>
            </a:r>
            <a:r>
              <a:rPr lang="it-IT" dirty="0" smtClean="0"/>
              <a:t> </a:t>
            </a:r>
            <a:r>
              <a:rPr lang="it-IT" dirty="0" err="1" smtClean="0"/>
              <a:t>plagiarism</a:t>
            </a:r>
            <a:r>
              <a:rPr lang="it-IT" dirty="0" smtClean="0"/>
              <a:t>: 3143 risultati dal 1994</a:t>
            </a:r>
          </a:p>
          <a:p>
            <a:r>
              <a:rPr lang="it-IT" b="1" dirty="0" smtClean="0"/>
              <a:t>Springer</a:t>
            </a:r>
            <a:r>
              <a:rPr lang="it-IT" dirty="0" smtClean="0"/>
              <a:t>: </a:t>
            </a:r>
            <a:r>
              <a:rPr lang="it-IT" dirty="0" err="1" smtClean="0"/>
              <a:t>Springerlink</a:t>
            </a:r>
            <a:endParaRPr lang="it-IT" dirty="0" smtClean="0"/>
          </a:p>
          <a:p>
            <a:r>
              <a:rPr lang="it-IT" dirty="0" err="1" smtClean="0"/>
              <a:t>Academic</a:t>
            </a:r>
            <a:r>
              <a:rPr lang="it-IT" dirty="0" smtClean="0"/>
              <a:t> </a:t>
            </a:r>
            <a:r>
              <a:rPr lang="it-IT" dirty="0" err="1" smtClean="0"/>
              <a:t>plagiarism</a:t>
            </a:r>
            <a:r>
              <a:rPr lang="it-IT" dirty="0" smtClean="0"/>
              <a:t>: 4677 risultati (maggior rumore)</a:t>
            </a:r>
          </a:p>
          <a:p>
            <a:endParaRPr lang="it-IT" dirty="0"/>
          </a:p>
        </p:txBody>
      </p:sp>
    </p:spTree>
    <p:extLst>
      <p:ext uri="{BB962C8B-B14F-4D97-AF65-F5344CB8AC3E}">
        <p14:creationId xmlns:p14="http://schemas.microsoft.com/office/powerpoint/2010/main" val="707818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Software disponibili in rete</a:t>
            </a:r>
            <a:endParaRPr lang="it-IT" dirty="0"/>
          </a:p>
        </p:txBody>
      </p:sp>
      <p:sp>
        <p:nvSpPr>
          <p:cNvPr id="3" name="Segnaposto contenuto 2"/>
          <p:cNvSpPr>
            <a:spLocks noGrp="1"/>
          </p:cNvSpPr>
          <p:nvPr>
            <p:ph idx="1"/>
          </p:nvPr>
        </p:nvSpPr>
        <p:spPr/>
        <p:txBody>
          <a:bodyPr/>
          <a:lstStyle/>
          <a:p>
            <a:r>
              <a:rPr lang="it-IT" dirty="0">
                <a:hlinkClick r:id="rId2"/>
              </a:rPr>
              <a:t>http://plagiarisma.net/it</a:t>
            </a:r>
            <a:r>
              <a:rPr lang="it-IT" dirty="0" smtClean="0">
                <a:hlinkClick r:id="rId2"/>
              </a:rPr>
              <a:t>/</a:t>
            </a:r>
            <a:endParaRPr lang="it-IT" dirty="0" smtClean="0"/>
          </a:p>
          <a:p>
            <a:r>
              <a:rPr lang="it-IT" dirty="0">
                <a:hlinkClick r:id="rId3"/>
              </a:rPr>
              <a:t>http://www.plagtracker.com</a:t>
            </a:r>
            <a:r>
              <a:rPr lang="it-IT" dirty="0" smtClean="0">
                <a:hlinkClick r:id="rId3"/>
              </a:rPr>
              <a:t>/</a:t>
            </a:r>
            <a:endParaRPr lang="it-IT" dirty="0" smtClean="0"/>
          </a:p>
          <a:p>
            <a:r>
              <a:rPr lang="it-IT" dirty="0"/>
              <a:t>….eccetera…. </a:t>
            </a:r>
            <a:r>
              <a:rPr lang="it-IT" dirty="0">
                <a:hlinkClick r:id="rId4"/>
              </a:rPr>
              <a:t>https://</a:t>
            </a:r>
            <a:r>
              <a:rPr lang="it-IT" dirty="0" smtClean="0">
                <a:hlinkClick r:id="rId4"/>
              </a:rPr>
              <a:t>www.quora.com/What-are-some-alternatives-to-Turnitin-students-can-use-for-a-plagiarism-check</a:t>
            </a:r>
            <a:endParaRPr lang="it-IT" dirty="0" smtClean="0"/>
          </a:p>
          <a:p>
            <a:pPr marL="0" indent="0">
              <a:buNone/>
            </a:pPr>
            <a:endParaRPr lang="it-IT" dirty="0"/>
          </a:p>
          <a:p>
            <a:pPr marL="0" indent="0">
              <a:buNone/>
            </a:pPr>
            <a:r>
              <a:rPr lang="it-IT" dirty="0" smtClean="0"/>
              <a:t>Per lo più a pagamento dopo un primo test </a:t>
            </a:r>
          </a:p>
          <a:p>
            <a:pPr marL="0" indent="0">
              <a:buNone/>
            </a:pPr>
            <a:r>
              <a:rPr lang="it-IT" dirty="0" smtClean="0"/>
              <a:t>Punto debole: la base dati di confronto, in genere limitata a risorse web</a:t>
            </a:r>
          </a:p>
        </p:txBody>
      </p:sp>
    </p:spTree>
    <p:extLst>
      <p:ext uri="{BB962C8B-B14F-4D97-AF65-F5344CB8AC3E}">
        <p14:creationId xmlns:p14="http://schemas.microsoft.com/office/powerpoint/2010/main" val="396370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La soluzione </a:t>
            </a:r>
            <a:r>
              <a:rPr lang="it-IT" dirty="0" err="1" smtClean="0"/>
              <a:t>Turnitin</a:t>
            </a:r>
            <a:endParaRPr lang="it-IT" dirty="0"/>
          </a:p>
        </p:txBody>
      </p:sp>
      <p:sp>
        <p:nvSpPr>
          <p:cNvPr id="5" name="Segnaposto contenuto 4"/>
          <p:cNvSpPr>
            <a:spLocks noGrp="1"/>
          </p:cNvSpPr>
          <p:nvPr>
            <p:ph idx="1"/>
          </p:nvPr>
        </p:nvSpPr>
        <p:spPr>
          <a:xfrm>
            <a:off x="1208903" y="1924479"/>
            <a:ext cx="10515600" cy="4351338"/>
          </a:xfrm>
        </p:spPr>
        <p:txBody>
          <a:bodyPr>
            <a:normAutofit/>
          </a:bodyPr>
          <a:lstStyle/>
          <a:p>
            <a:r>
              <a:rPr lang="it-IT" dirty="0" smtClean="0"/>
              <a:t>E’ un software accessibile in rete, senza scaricare nulla</a:t>
            </a:r>
          </a:p>
          <a:p>
            <a:r>
              <a:rPr lang="it-IT" dirty="0" smtClean="0"/>
              <a:t>E’ possibile il confronto con i </a:t>
            </a:r>
            <a:r>
              <a:rPr lang="it-IT" dirty="0" err="1" smtClean="0"/>
              <a:t>fulltext</a:t>
            </a:r>
            <a:r>
              <a:rPr lang="it-IT" dirty="0" smtClean="0"/>
              <a:t> dei maggiori editori</a:t>
            </a:r>
          </a:p>
          <a:p>
            <a:r>
              <a:rPr lang="it-IT" dirty="0"/>
              <a:t>E’ </a:t>
            </a:r>
            <a:r>
              <a:rPr lang="it-IT" dirty="0" smtClean="0"/>
              <a:t>uno strumento che </a:t>
            </a:r>
            <a:r>
              <a:rPr lang="it-IT" dirty="0"/>
              <a:t>consente revisioni </a:t>
            </a:r>
            <a:r>
              <a:rPr lang="it-IT" dirty="0" smtClean="0"/>
              <a:t>successive</a:t>
            </a:r>
          </a:p>
          <a:p>
            <a:pPr marL="0" indent="0">
              <a:buNone/>
            </a:pPr>
            <a:r>
              <a:rPr lang="it-IT" dirty="0" smtClean="0"/>
              <a:t>…ma è solo uno strumento, e deve far parte di un percorso didattico:</a:t>
            </a:r>
          </a:p>
          <a:p>
            <a:r>
              <a:rPr lang="it-IT" dirty="0" smtClean="0"/>
              <a:t>Cura dello stile citazionale</a:t>
            </a:r>
          </a:p>
          <a:p>
            <a:r>
              <a:rPr lang="it-IT" dirty="0" smtClean="0"/>
              <a:t>Cura della bibliografia</a:t>
            </a:r>
          </a:p>
          <a:p>
            <a:r>
              <a:rPr lang="it-IT" dirty="0" smtClean="0"/>
              <a:t>Cura dello stile (il copia-incolla non è mai una soluzione accettabile)</a:t>
            </a:r>
          </a:p>
          <a:p>
            <a:endParaRPr lang="it-IT" dirty="0"/>
          </a:p>
          <a:p>
            <a:pPr marL="0" indent="0">
              <a:buNone/>
            </a:pPr>
            <a:endParaRPr lang="it-IT" dirty="0"/>
          </a:p>
        </p:txBody>
      </p:sp>
    </p:spTree>
    <p:extLst>
      <p:ext uri="{BB962C8B-B14F-4D97-AF65-F5344CB8AC3E}">
        <p14:creationId xmlns:p14="http://schemas.microsoft.com/office/powerpoint/2010/main" val="3329611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negativi di </a:t>
            </a:r>
            <a:r>
              <a:rPr lang="it-IT" dirty="0" err="1" smtClean="0"/>
              <a:t>Turnitin</a:t>
            </a:r>
            <a:r>
              <a:rPr lang="it-IT" dirty="0" smtClean="0"/>
              <a:t>: generali</a:t>
            </a:r>
            <a:endParaRPr lang="it-IT" dirty="0"/>
          </a:p>
        </p:txBody>
      </p:sp>
      <p:sp>
        <p:nvSpPr>
          <p:cNvPr id="3" name="Segnaposto contenuto 2"/>
          <p:cNvSpPr>
            <a:spLocks noGrp="1"/>
          </p:cNvSpPr>
          <p:nvPr>
            <p:ph idx="1"/>
          </p:nvPr>
        </p:nvSpPr>
        <p:spPr/>
        <p:txBody>
          <a:bodyPr/>
          <a:lstStyle/>
          <a:p>
            <a:r>
              <a:rPr lang="it-IT" dirty="0"/>
              <a:t>Netta prevalenza di materiale anglosassone</a:t>
            </a:r>
          </a:p>
          <a:p>
            <a:r>
              <a:rPr lang="it-IT" dirty="0"/>
              <a:t>Netta prevalenza di materiale scientifico</a:t>
            </a:r>
          </a:p>
          <a:p>
            <a:r>
              <a:rPr lang="it-IT" dirty="0"/>
              <a:t>Mancano gli editori </a:t>
            </a:r>
            <a:r>
              <a:rPr lang="it-IT" dirty="0" smtClean="0"/>
              <a:t>italiani</a:t>
            </a:r>
          </a:p>
          <a:p>
            <a:r>
              <a:rPr lang="it-IT" dirty="0" smtClean="0"/>
              <a:t>Non processa tutti i tipi di file</a:t>
            </a:r>
          </a:p>
          <a:p>
            <a:r>
              <a:rPr lang="it-IT" dirty="0" smtClean="0"/>
              <a:t>Non copre tutte le lingue</a:t>
            </a:r>
            <a:endParaRPr lang="it-IT" dirty="0"/>
          </a:p>
          <a:p>
            <a:endParaRPr lang="it-IT" dirty="0"/>
          </a:p>
        </p:txBody>
      </p:sp>
    </p:spTree>
    <p:extLst>
      <p:ext uri="{BB962C8B-B14F-4D97-AF65-F5344CB8AC3E}">
        <p14:creationId xmlns:p14="http://schemas.microsoft.com/office/powerpoint/2010/main" val="33732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negativi di </a:t>
            </a:r>
            <a:r>
              <a:rPr lang="it-IT" dirty="0" err="1" smtClean="0"/>
              <a:t>Turnitin</a:t>
            </a:r>
            <a:r>
              <a:rPr lang="it-IT" dirty="0" smtClean="0"/>
              <a:t>: tecnici</a:t>
            </a:r>
            <a:endParaRPr lang="it-IT" dirty="0"/>
          </a:p>
        </p:txBody>
      </p:sp>
      <p:sp>
        <p:nvSpPr>
          <p:cNvPr id="3" name="Segnaposto contenuto 2"/>
          <p:cNvSpPr>
            <a:spLocks noGrp="1"/>
          </p:cNvSpPr>
          <p:nvPr>
            <p:ph idx="1"/>
          </p:nvPr>
        </p:nvSpPr>
        <p:spPr/>
        <p:txBody>
          <a:bodyPr anchor="ctr">
            <a:normAutofit/>
          </a:bodyPr>
          <a:lstStyle/>
          <a:p>
            <a:pPr marL="0" indent="0">
              <a:buNone/>
            </a:pPr>
            <a:r>
              <a:rPr lang="it-IT" dirty="0" smtClean="0"/>
              <a:t>Non accetta file oltre 40 mb</a:t>
            </a:r>
          </a:p>
          <a:p>
            <a:pPr marL="0" indent="0">
              <a:buNone/>
            </a:pPr>
            <a:r>
              <a:rPr lang="it-IT" dirty="0" smtClean="0"/>
              <a:t>Non accetta file oltre 400 pagine</a:t>
            </a:r>
          </a:p>
          <a:p>
            <a:pPr marL="0" indent="0">
              <a:buNone/>
            </a:pPr>
            <a:r>
              <a:rPr lang="it-IT" dirty="0" smtClean="0"/>
              <a:t>Non accetta i seguenti tipi di file:</a:t>
            </a:r>
          </a:p>
          <a:p>
            <a:pPr marL="457200" lvl="1" indent="0">
              <a:buNone/>
            </a:pPr>
            <a:r>
              <a:rPr lang="it-IT" dirty="0"/>
              <a:t>Microsoft Works (.</a:t>
            </a:r>
            <a:r>
              <a:rPr lang="it-IT" dirty="0" err="1"/>
              <a:t>wps</a:t>
            </a:r>
            <a:r>
              <a:rPr lang="it-IT" dirty="0" smtClean="0"/>
              <a:t>)</a:t>
            </a:r>
            <a:r>
              <a:rPr lang="it-IT" dirty="0"/>
              <a:t/>
            </a:r>
            <a:br>
              <a:rPr lang="it-IT" dirty="0"/>
            </a:br>
            <a:r>
              <a:rPr lang="it-IT" dirty="0" smtClean="0"/>
              <a:t>Microsoft </a:t>
            </a:r>
            <a:r>
              <a:rPr lang="it-IT" dirty="0"/>
              <a:t>Word 2007 </a:t>
            </a:r>
            <a:r>
              <a:rPr lang="it-IT" dirty="0" smtClean="0"/>
              <a:t>con macro (.</a:t>
            </a:r>
            <a:r>
              <a:rPr lang="it-IT" dirty="0" err="1" smtClean="0"/>
              <a:t>docm</a:t>
            </a:r>
            <a:r>
              <a:rPr lang="it-IT" dirty="0" smtClean="0"/>
              <a:t>)</a:t>
            </a:r>
            <a:r>
              <a:rPr lang="it-IT" dirty="0"/>
              <a:t/>
            </a:r>
            <a:br>
              <a:rPr lang="it-IT" dirty="0"/>
            </a:br>
            <a:r>
              <a:rPr lang="it-IT" dirty="0" err="1" smtClean="0"/>
              <a:t>OpenOffice</a:t>
            </a:r>
            <a:r>
              <a:rPr lang="it-IT" dirty="0" smtClean="0"/>
              <a:t> </a:t>
            </a:r>
            <a:r>
              <a:rPr lang="it-IT" dirty="0"/>
              <a:t>Text (.</a:t>
            </a:r>
            <a:r>
              <a:rPr lang="it-IT" dirty="0" err="1"/>
              <a:t>odt</a:t>
            </a:r>
            <a:r>
              <a:rPr lang="it-IT" dirty="0"/>
              <a:t>) </a:t>
            </a:r>
            <a:r>
              <a:rPr lang="it-IT" dirty="0" smtClean="0"/>
              <a:t>creati da Google </a:t>
            </a:r>
            <a:r>
              <a:rPr lang="it-IT" dirty="0" err="1"/>
              <a:t>Docs</a:t>
            </a:r>
            <a:r>
              <a:rPr lang="it-IT" dirty="0"/>
              <a:t> online</a:t>
            </a:r>
            <a:br>
              <a:rPr lang="it-IT" dirty="0"/>
            </a:br>
            <a:r>
              <a:rPr lang="it-IT" dirty="0" smtClean="0"/>
              <a:t>Documenti </a:t>
            </a:r>
            <a:r>
              <a:rPr lang="it-IT" dirty="0"/>
              <a:t>(.doc</a:t>
            </a:r>
            <a:r>
              <a:rPr lang="it-IT" dirty="0" smtClean="0"/>
              <a:t>) da </a:t>
            </a:r>
            <a:r>
              <a:rPr lang="it-IT" dirty="0" err="1" smtClean="0"/>
              <a:t>OpenOffice</a:t>
            </a:r>
            <a:r>
              <a:rPr lang="it-IT" dirty="0" smtClean="0"/>
              <a:t>, non 100</a:t>
            </a:r>
            <a:r>
              <a:rPr lang="it-IT" dirty="0"/>
              <a:t>% Microsoft </a:t>
            </a:r>
            <a:r>
              <a:rPr lang="it-IT" dirty="0" smtClean="0"/>
              <a:t>Word  </a:t>
            </a:r>
            <a:r>
              <a:rPr lang="it-IT" dirty="0" err="1" smtClean="0"/>
              <a:t>equivalent</a:t>
            </a:r>
            <a:r>
              <a:rPr lang="it-IT" dirty="0"/>
              <a:t> </a:t>
            </a:r>
            <a:endParaRPr lang="it-IT" dirty="0" smtClean="0"/>
          </a:p>
          <a:p>
            <a:pPr marL="457200" lvl="1" indent="0">
              <a:buNone/>
            </a:pPr>
            <a:r>
              <a:rPr lang="it-IT" dirty="0" smtClean="0"/>
              <a:t>Apple </a:t>
            </a:r>
            <a:r>
              <a:rPr lang="it-IT" dirty="0" err="1"/>
              <a:t>Pages</a:t>
            </a:r>
            <a:r>
              <a:rPr lang="it-IT" dirty="0"/>
              <a:t/>
            </a:r>
            <a:br>
              <a:rPr lang="it-IT" dirty="0"/>
            </a:br>
            <a:r>
              <a:rPr lang="it-IT" dirty="0" smtClean="0"/>
              <a:t>Fogli di calcolo diversi da Microsoft </a:t>
            </a:r>
            <a:r>
              <a:rPr lang="it-IT" dirty="0"/>
              <a:t>Excel </a:t>
            </a:r>
            <a:r>
              <a:rPr lang="it-IT" dirty="0" smtClean="0"/>
              <a:t>(.</a:t>
            </a:r>
            <a:r>
              <a:rPr lang="it-IT" dirty="0" err="1" smtClean="0"/>
              <a:t>ods</a:t>
            </a:r>
            <a:r>
              <a:rPr lang="it-IT" dirty="0"/>
              <a:t>)</a:t>
            </a:r>
            <a:br>
              <a:rPr lang="it-IT" dirty="0"/>
            </a:br>
            <a:r>
              <a:rPr lang="it-IT" dirty="0" smtClean="0"/>
              <a:t>Testi con </a:t>
            </a:r>
            <a:r>
              <a:rPr lang="it-IT" dirty="0" err="1" smtClean="0"/>
              <a:t>visual</a:t>
            </a:r>
            <a:r>
              <a:rPr lang="it-IT" dirty="0" smtClean="0"/>
              <a:t> </a:t>
            </a:r>
            <a:r>
              <a:rPr lang="it-IT" dirty="0" err="1" smtClean="0"/>
              <a:t>effects</a:t>
            </a:r>
            <a:endParaRPr lang="it-IT" dirty="0"/>
          </a:p>
        </p:txBody>
      </p:sp>
    </p:spTree>
    <p:extLst>
      <p:ext uri="{BB962C8B-B14F-4D97-AF65-F5344CB8AC3E}">
        <p14:creationId xmlns:p14="http://schemas.microsoft.com/office/powerpoint/2010/main" val="269756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Come funziona: le classi (inserimento: studente)</a:t>
            </a:r>
            <a:endParaRPr lang="it-IT" dirty="0"/>
          </a:p>
        </p:txBody>
      </p:sp>
      <p:sp>
        <p:nvSpPr>
          <p:cNvPr id="5" name="Segnaposto contenuto 4"/>
          <p:cNvSpPr>
            <a:spLocks noGrp="1"/>
          </p:cNvSpPr>
          <p:nvPr>
            <p:ph idx="1"/>
          </p:nvPr>
        </p:nvSpPr>
        <p:spPr/>
        <p:txBody>
          <a:bodyPr/>
          <a:lstStyle/>
          <a:p>
            <a:r>
              <a:rPr lang="it-IT" dirty="0" smtClean="0"/>
              <a:t>Il docente riceve una mail di invito</a:t>
            </a:r>
          </a:p>
          <a:p>
            <a:r>
              <a:rPr lang="it-IT" dirty="0" smtClean="0"/>
              <a:t>Crea il proprio profilo</a:t>
            </a:r>
          </a:p>
          <a:p>
            <a:r>
              <a:rPr lang="it-IT" dirty="0" smtClean="0"/>
              <a:t>Crea la «classe» con relativa password</a:t>
            </a:r>
          </a:p>
          <a:p>
            <a:r>
              <a:rPr lang="it-IT" dirty="0" smtClean="0"/>
              <a:t>Inserisce gli studenti e fornisce la password della classe</a:t>
            </a:r>
          </a:p>
          <a:p>
            <a:r>
              <a:rPr lang="it-IT" dirty="0" smtClean="0"/>
              <a:t>Controlla l’esito della verifica sul testo inserito dallo studente</a:t>
            </a:r>
          </a:p>
          <a:p>
            <a:r>
              <a:rPr lang="it-IT" dirty="0" smtClean="0"/>
              <a:t>Se necessario, lo studente dovrà ripetere la verifica fino a che il docente ritiene il testo soddisfacente</a:t>
            </a:r>
            <a:endParaRPr lang="it-IT" dirty="0"/>
          </a:p>
        </p:txBody>
      </p:sp>
    </p:spTree>
    <p:extLst>
      <p:ext uri="{BB962C8B-B14F-4D97-AF65-F5344CB8AC3E}">
        <p14:creationId xmlns:p14="http://schemas.microsoft.com/office/powerpoint/2010/main" val="1746808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TotalTime>
  <Words>551</Words>
  <Application>Microsoft Office PowerPoint</Application>
  <PresentationFormat>Widescreen</PresentationFormat>
  <Paragraphs>94</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Calibri Light</vt:lpstr>
      <vt:lpstr>Tema di Office</vt:lpstr>
      <vt:lpstr>TURNITIN Antiplagio</vt:lpstr>
      <vt:lpstr>Plagio</vt:lpstr>
      <vt:lpstr>Plagiarism</vt:lpstr>
      <vt:lpstr>Problema rilevante?</vt:lpstr>
      <vt:lpstr>Software disponibili in rete</vt:lpstr>
      <vt:lpstr>La soluzione Turnitin</vt:lpstr>
      <vt:lpstr>Aspetti negativi di Turnitin: generali</vt:lpstr>
      <vt:lpstr>Aspetti negativi di Turnitin: tecnici</vt:lpstr>
      <vt:lpstr>Come funziona: le classi (inserimento: studente)</vt:lpstr>
      <vt:lpstr>Le classi: pro e contro</vt:lpstr>
      <vt:lpstr>Come funziona: consegna veloce (solo docenti)</vt:lpstr>
      <vt:lpstr>Consegna veloce: pro e contro</vt:lpstr>
      <vt:lpstr>Presentazione standard di PowerPoint</vt:lpstr>
      <vt:lpstr>Presentazione standard di PowerPoint</vt:lpstr>
      <vt:lpstr>Presentazione standard di PowerPoint</vt:lpstr>
      <vt:lpstr>Presentazione standard di PowerPoint</vt:lpstr>
      <vt:lpstr>Non deve essere usato Turnitin per…</vt:lpstr>
      <vt:lpstr>Guide e supporto utenti online</vt:lpstr>
      <vt:lpstr>…grazie per l’attenzione…</vt:lpstr>
    </vt:vector>
  </TitlesOfParts>
  <Company>Università degli Studi di Parma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TURNITIN Antiplagio</dc:title>
  <dc:creator>Serena SANGIORGI</dc:creator>
  <cp:lastModifiedBy>Serena SANGIORGI</cp:lastModifiedBy>
  <cp:revision>64</cp:revision>
  <cp:lastPrinted>2018-09-26T11:44:50Z</cp:lastPrinted>
  <dcterms:created xsi:type="dcterms:W3CDTF">2018-09-03T11:37:18Z</dcterms:created>
  <dcterms:modified xsi:type="dcterms:W3CDTF">2018-09-26T11:56:26Z</dcterms:modified>
</cp:coreProperties>
</file>