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7" r:id="rId3"/>
    <p:sldId id="320" r:id="rId4"/>
    <p:sldId id="309" r:id="rId5"/>
    <p:sldId id="305" r:id="rId6"/>
    <p:sldId id="310" r:id="rId7"/>
    <p:sldId id="290" r:id="rId8"/>
    <p:sldId id="306" r:id="rId9"/>
    <p:sldId id="307" r:id="rId10"/>
    <p:sldId id="323" r:id="rId11"/>
    <p:sldId id="308" r:id="rId12"/>
    <p:sldId id="322" r:id="rId13"/>
    <p:sldId id="319" r:id="rId14"/>
    <p:sldId id="321" r:id="rId15"/>
    <p:sldId id="314" r:id="rId16"/>
    <p:sldId id="324" r:id="rId17"/>
    <p:sldId id="325" r:id="rId18"/>
    <p:sldId id="326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E1FF"/>
    <a:srgbClr val="FFE5FF"/>
    <a:srgbClr val="FFCCFF"/>
    <a:srgbClr val="FF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6441" autoAdjust="0"/>
  </p:normalViewPr>
  <p:slideViewPr>
    <p:cSldViewPr>
      <p:cViewPr varScale="1">
        <p:scale>
          <a:sx n="87" d="100"/>
          <a:sy n="87" d="100"/>
        </p:scale>
        <p:origin x="9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DAB02-7508-4130-8195-09019B464FA7}" type="datetimeFigureOut">
              <a:rPr lang="pt-BR" smtClean="0"/>
              <a:t>31/10/2022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3FEB5-5F2E-43A8-AEA2-3A292023DE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36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B6F2-E518-416F-A017-8A3A41C7D992}" type="datetimeFigureOut">
              <a:rPr lang="pt-BR" smtClean="0"/>
              <a:t>31/10/2022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D433-1344-4D25-8263-495A03A148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51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B6F2-E518-416F-A017-8A3A41C7D992}" type="datetimeFigureOut">
              <a:rPr lang="pt-BR" smtClean="0"/>
              <a:t>31/10/2022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D433-1344-4D25-8263-495A03A148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92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B6F2-E518-416F-A017-8A3A41C7D992}" type="datetimeFigureOut">
              <a:rPr lang="pt-BR" smtClean="0"/>
              <a:t>31/10/2022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D433-1344-4D25-8263-495A03A148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59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B6F2-E518-416F-A017-8A3A41C7D992}" type="datetimeFigureOut">
              <a:rPr lang="pt-BR" smtClean="0"/>
              <a:t>31/10/2022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D433-1344-4D25-8263-495A03A148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86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B6F2-E518-416F-A017-8A3A41C7D992}" type="datetimeFigureOut">
              <a:rPr lang="pt-BR" smtClean="0"/>
              <a:t>31/10/2022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D433-1344-4D25-8263-495A03A148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65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B6F2-E518-416F-A017-8A3A41C7D992}" type="datetimeFigureOut">
              <a:rPr lang="pt-BR" smtClean="0"/>
              <a:t>31/10/2022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D433-1344-4D25-8263-495A03A148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40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B6F2-E518-416F-A017-8A3A41C7D992}" type="datetimeFigureOut">
              <a:rPr lang="pt-BR" smtClean="0"/>
              <a:t>31/10/2022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D433-1344-4D25-8263-495A03A148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49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B6F2-E518-416F-A017-8A3A41C7D992}" type="datetimeFigureOut">
              <a:rPr lang="pt-BR" smtClean="0"/>
              <a:t>31/10/2022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D433-1344-4D25-8263-495A03A148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29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B6F2-E518-416F-A017-8A3A41C7D992}" type="datetimeFigureOut">
              <a:rPr lang="pt-BR" smtClean="0"/>
              <a:t>31/10/2022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D433-1344-4D25-8263-495A03A148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77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B6F2-E518-416F-A017-8A3A41C7D992}" type="datetimeFigureOut">
              <a:rPr lang="pt-BR" smtClean="0"/>
              <a:t>31/10/2022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D433-1344-4D25-8263-495A03A148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36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B6F2-E518-416F-A017-8A3A41C7D992}" type="datetimeFigureOut">
              <a:rPr lang="pt-BR" smtClean="0"/>
              <a:t>31/10/2022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D433-1344-4D25-8263-495A03A148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55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B6F2-E518-416F-A017-8A3A41C7D992}" type="datetimeFigureOut">
              <a:rPr lang="pt-BR" smtClean="0"/>
              <a:t>31/10/2022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D433-1344-4D25-8263-495A03A148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95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7781088-E5C2-4FC1-BDEC-F6D30C31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Patrimônio bibliográfico documental na questão </a:t>
            </a:r>
            <a:r>
              <a:rPr lang="pt-BR" sz="3600" b="1" dirty="0" smtClean="0"/>
              <a:t>ambiental nas </a:t>
            </a:r>
            <a:r>
              <a:rPr lang="pt-BR" sz="3600" b="1" dirty="0"/>
              <a:t>exposições MAC USP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74C8017-2297-4048-9257-351B2DE0F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373216"/>
            <a:ext cx="8229600" cy="10801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err="1" smtClean="0"/>
              <a:t>Lauci</a:t>
            </a:r>
            <a:r>
              <a:rPr lang="pt-BR" sz="2800" dirty="0"/>
              <a:t> </a:t>
            </a:r>
            <a:r>
              <a:rPr lang="pt-BR" sz="2800" dirty="0" err="1" smtClean="0"/>
              <a:t>Bortoluci</a:t>
            </a:r>
            <a:r>
              <a:rPr lang="pt-BR" sz="2800" dirty="0" smtClean="0"/>
              <a:t> Quintana</a:t>
            </a:r>
          </a:p>
          <a:p>
            <a:pPr marL="0" indent="0" algn="just">
              <a:buNone/>
            </a:pPr>
            <a:r>
              <a:rPr lang="pt-BR" sz="2800" dirty="0" smtClean="0"/>
              <a:t>Chefe Técnica (Biblioteca MAC)</a:t>
            </a:r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755576" y="548680"/>
            <a:ext cx="79312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dirty="0"/>
              <a:t>XXV SEMANA DO LIVRO E DA BIBLIOTECA NA USP 2022 </a:t>
            </a:r>
            <a:endParaRPr lang="pt-BR" sz="2600" dirty="0" smtClean="0"/>
          </a:p>
          <a:p>
            <a:pPr algn="ctr"/>
            <a:r>
              <a:rPr lang="pt-BR" sz="2600" dirty="0" smtClean="0"/>
              <a:t>BIBLIOTECAS </a:t>
            </a:r>
            <a:r>
              <a:rPr lang="pt-BR" sz="2600" dirty="0"/>
              <a:t>DA USP: PARCEIRAS ESTRATÉGICAS DA AGENDA </a:t>
            </a:r>
            <a:r>
              <a:rPr lang="pt-BR" sz="2600" dirty="0" smtClean="0"/>
              <a:t>2030</a:t>
            </a:r>
          </a:p>
          <a:p>
            <a:pPr algn="ctr"/>
            <a:r>
              <a:rPr lang="pt-BR" sz="2600" b="1" dirty="0" smtClean="0"/>
              <a:t>26/10/2022</a:t>
            </a: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2771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/>
              <a:t>ODS 11 Comunidade sustentável na biblioteca 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Como a comunidade será sustentável? integrando  </a:t>
            </a:r>
            <a:r>
              <a:rPr lang="pt-BR" dirty="0"/>
              <a:t>ações </a:t>
            </a:r>
            <a:r>
              <a:rPr lang="pt-BR" dirty="0" smtClean="0"/>
              <a:t>em um </a:t>
            </a:r>
            <a:r>
              <a:rPr lang="pt-BR" dirty="0"/>
              <a:t>planejamento visando a disponibilização do acervo bibliográfico. </a:t>
            </a:r>
            <a:r>
              <a:rPr lang="pt-BR" dirty="0" smtClean="0"/>
              <a:t>Somos bibliotecas, nosso objetivo é a preservação de patrimônio e seu acesso.     </a:t>
            </a:r>
            <a:endParaRPr lang="pt-BR" dirty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671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Conclusão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Biblioteca MAC USP é o </a:t>
            </a:r>
            <a:r>
              <a:rPr lang="pt-BR" dirty="0" err="1"/>
              <a:t>locus</a:t>
            </a:r>
            <a:r>
              <a:rPr lang="pt-BR" dirty="0"/>
              <a:t> físico e também conceitual que, a partir do uso eficiente de </a:t>
            </a:r>
            <a:r>
              <a:rPr lang="pt-BR" dirty="0" smtClean="0"/>
              <a:t>seu patrimônio, enquanto recurso informacional, </a:t>
            </a:r>
            <a:r>
              <a:rPr lang="pt-BR" dirty="0"/>
              <a:t>terá a capacidade institucional </a:t>
            </a:r>
            <a:r>
              <a:rPr lang="pt-BR" dirty="0" smtClean="0"/>
              <a:t>de promover </a:t>
            </a:r>
            <a:r>
              <a:rPr lang="pt-BR" dirty="0"/>
              <a:t>princípios éticos que </a:t>
            </a:r>
            <a:r>
              <a:rPr lang="pt-BR" dirty="0" smtClean="0"/>
              <a:t>fundamentam </a:t>
            </a:r>
            <a:r>
              <a:rPr lang="pt-BR" dirty="0"/>
              <a:t>o estudo universitário </a:t>
            </a:r>
            <a:r>
              <a:rPr lang="pt-BR" dirty="0" smtClean="0"/>
              <a:t>acadêmico e exterioriza seu conteúdo através das exposições.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31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r="1820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303040"/>
          </a:xfrm>
        </p:spPr>
        <p:txBody>
          <a:bodyPr>
            <a:normAutofit/>
          </a:bodyPr>
          <a:lstStyle/>
          <a:p>
            <a:pPr algn="just"/>
            <a:r>
              <a:rPr lang="pt-BR" sz="1800" dirty="0"/>
              <a:t>Congressos anuais do </a:t>
            </a:r>
            <a:r>
              <a:rPr lang="pt-BR" sz="1800" dirty="0" smtClean="0"/>
              <a:t>PGEHA USP </a:t>
            </a:r>
            <a:r>
              <a:rPr lang="pt-BR" sz="1800" dirty="0"/>
              <a:t>versando sobre a temática </a:t>
            </a:r>
            <a:r>
              <a:rPr lang="pt-BR" sz="1800" dirty="0" smtClean="0"/>
              <a:t>ambiental. </a:t>
            </a:r>
            <a:r>
              <a:rPr lang="pt-BR" sz="1800" dirty="0"/>
              <a:t>O patrimônio bibliográfico aqui se caracteriza por obras que tratam </a:t>
            </a:r>
            <a:r>
              <a:rPr lang="pt-BR" sz="1800" dirty="0" smtClean="0"/>
              <a:t>das relações da temática ambiental no âmbito multidisciplinar da arte.    </a:t>
            </a:r>
            <a:endParaRPr lang="pt-BR" sz="1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53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99992" y="188640"/>
            <a:ext cx="4186808" cy="5937523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000" dirty="0" smtClean="0"/>
          </a:p>
          <a:p>
            <a:pPr algn="just"/>
            <a:r>
              <a:rPr lang="pt-BR" sz="2000" dirty="0" smtClean="0"/>
              <a:t>Obra bibliográfica na temática ambiental. (Formato livro de artista).  </a:t>
            </a:r>
          </a:p>
          <a:p>
            <a:pPr algn="just"/>
            <a:r>
              <a:rPr lang="pt-BR" sz="2000" dirty="0" smtClean="0"/>
              <a:t>Composição de acervo de acordo com as temáticas envolvidas em exposição. </a:t>
            </a: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15" y="908720"/>
            <a:ext cx="3640361" cy="25323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155926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6304" y="980728"/>
            <a:ext cx="5486400" cy="4114800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Patrimônio bibliográfico documental em exposição (difusão do acervo)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618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Jardim da exposição Zona da Mata. 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12" y="2085513"/>
            <a:ext cx="4205626" cy="3378997"/>
          </a:xfrm>
        </p:spPr>
      </p:pic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33" y="1600200"/>
            <a:ext cx="3199734" cy="4525963"/>
          </a:xfrm>
        </p:spPr>
      </p:pic>
    </p:spTree>
    <p:extLst>
      <p:ext uri="{BB962C8B-B14F-4D97-AF65-F5344CB8AC3E}">
        <p14:creationId xmlns:p14="http://schemas.microsoft.com/office/powerpoint/2010/main" val="19281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Patrimônio bibliográfico em exposição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1916832"/>
            <a:ext cx="8532440" cy="3900879"/>
          </a:xfrm>
        </p:spPr>
      </p:pic>
    </p:spTree>
    <p:extLst>
      <p:ext uri="{BB962C8B-B14F-4D97-AF65-F5344CB8AC3E}">
        <p14:creationId xmlns:p14="http://schemas.microsoft.com/office/powerpoint/2010/main" val="14077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Patrimônio bibliográfico em exposição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7638"/>
            <a:ext cx="5842992" cy="4171602"/>
          </a:xfrm>
        </p:spPr>
      </p:pic>
    </p:spTree>
    <p:extLst>
      <p:ext uri="{BB962C8B-B14F-4D97-AF65-F5344CB8AC3E}">
        <p14:creationId xmlns:p14="http://schemas.microsoft.com/office/powerpoint/2010/main" val="39277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Biblioteca MAC USP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80928"/>
            <a:ext cx="2952328" cy="1953791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3024336" cy="1953791"/>
          </a:xfrm>
        </p:spPr>
      </p:pic>
    </p:spTree>
    <p:extLst>
      <p:ext uri="{BB962C8B-B14F-4D97-AF65-F5344CB8AC3E}">
        <p14:creationId xmlns:p14="http://schemas.microsoft.com/office/powerpoint/2010/main" val="14596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/>
              <a:t>Agenda 2030 e </a:t>
            </a:r>
            <a:r>
              <a:rPr lang="pt-BR" sz="4000" b="1" dirty="0" smtClean="0"/>
              <a:t>Objetivos do Desenvolvimento Sustentável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11. Cidades e comunidades sustentáveis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11.4 - </a:t>
            </a:r>
            <a:r>
              <a:rPr lang="pt-BR" dirty="0"/>
              <a:t>Fortalecer esforços para salvaguardar o patrimônio cultural e </a:t>
            </a:r>
            <a:r>
              <a:rPr lang="pt-BR" dirty="0" smtClean="0"/>
              <a:t>natural;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11.7 - Acesso </a:t>
            </a:r>
            <a:r>
              <a:rPr lang="pt-BR" dirty="0"/>
              <a:t>universal a espaços públicos </a:t>
            </a:r>
            <a:r>
              <a:rPr lang="pt-BR" dirty="0" smtClean="0"/>
              <a:t>seguros, </a:t>
            </a:r>
            <a:r>
              <a:rPr lang="pt-BR" dirty="0"/>
              <a:t>inclusivos, acessíveis e </a:t>
            </a:r>
            <a:r>
              <a:rPr lang="pt-BR" dirty="0" smtClean="0"/>
              <a:t>verdes.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022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MAC USP 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MAC USP com três acervos: Artístico, Bibliográfico e Arquivístico;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Acervo bibliográfico que contextualiza a  Biblioteca </a:t>
            </a:r>
            <a:r>
              <a:rPr lang="pt-BR" dirty="0"/>
              <a:t>MAC USP em um centro </a:t>
            </a:r>
            <a:r>
              <a:rPr lang="pt-BR" dirty="0" smtClean="0"/>
              <a:t>universitário referencial na </a:t>
            </a:r>
            <a:r>
              <a:rPr lang="pt-BR" dirty="0"/>
              <a:t>pesquisa em </a:t>
            </a:r>
            <a:r>
              <a:rPr lang="pt-BR" dirty="0" smtClean="0"/>
              <a:t>artes.</a:t>
            </a:r>
          </a:p>
        </p:txBody>
      </p:sp>
    </p:spTree>
    <p:extLst>
      <p:ext uri="{BB962C8B-B14F-4D97-AF65-F5344CB8AC3E}">
        <p14:creationId xmlns:p14="http://schemas.microsoft.com/office/powerpoint/2010/main" val="9244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Acervo Bibliográfico 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just">
              <a:buAutoNum type="arabicPeriod"/>
            </a:pPr>
            <a:r>
              <a:rPr lang="pt-BR" dirty="0" smtClean="0"/>
              <a:t>Acervo bibliográfico constituído em consonância com o Programa de Pós Graduação </a:t>
            </a:r>
            <a:r>
              <a:rPr lang="pt-BR" dirty="0" err="1" smtClean="0"/>
              <a:t>Interunidades</a:t>
            </a:r>
            <a:r>
              <a:rPr lang="pt-BR" dirty="0" smtClean="0"/>
              <a:t> Multidisciplinar (PGEHA USP);</a:t>
            </a:r>
          </a:p>
          <a:p>
            <a:pPr marL="514350" indent="-514350" algn="just">
              <a:buAutoNum type="arabicPeriod"/>
            </a:pPr>
            <a:r>
              <a:rPr lang="pt-BR" dirty="0" smtClean="0"/>
              <a:t>Acervo formado por documentos relacionados aos artistas e às exposições;</a:t>
            </a:r>
          </a:p>
          <a:p>
            <a:pPr marL="514350" indent="-514350" algn="just">
              <a:buAutoNum type="arabicPeriod"/>
            </a:pPr>
            <a:r>
              <a:rPr lang="pt-BR" dirty="0" smtClean="0"/>
              <a:t>Inter-relação da coleção bibliográfica com os projetos curatoriais museológicos;</a:t>
            </a:r>
          </a:p>
          <a:p>
            <a:pPr marL="514350" indent="-514350" algn="just">
              <a:buAutoNum type="arabicPeriod"/>
            </a:pPr>
            <a:r>
              <a:rPr lang="pt-BR" dirty="0" smtClean="0"/>
              <a:t>Coleção bibliográfica participante do ciclo curatorial: coletar, preservar e pesquisar.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7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Acervo Bibliográfico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O acervo bibliográfico constitui-se na ação central da construção de um espaço de pesquisa. A </a:t>
            </a:r>
            <a:r>
              <a:rPr lang="pt-BR" dirty="0"/>
              <a:t>B</a:t>
            </a:r>
            <a:r>
              <a:rPr lang="pt-BR" dirty="0" smtClean="0"/>
              <a:t>iblioteca MAC USP coloca-se como matriz conceitual para desenvolvimento sustentável da pesquisa para a formação do patrimônio documental bibliográfico.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38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Metodologia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Participação em exposições com seu patrimônio a partir de curadoria de seu acervo bibliográfico</a:t>
            </a:r>
          </a:p>
          <a:p>
            <a:pPr algn="just"/>
            <a:r>
              <a:rPr lang="pt-BR" dirty="0" smtClean="0"/>
              <a:t>Contextualização sobre a temática ambiental retratada em exposições a partir de documentos históricos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92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Processo Curatorial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Biblioteca que participa do processo curatorial  com seus Acervos Patrimoniais Bibliográficos que mostram que é  </a:t>
            </a:r>
            <a:r>
              <a:rPr lang="pt-BR" dirty="0"/>
              <a:t>possível criar um processo cultural de novas  interpretações em </a:t>
            </a:r>
            <a:r>
              <a:rPr lang="pt-BR" dirty="0" smtClean="0"/>
              <a:t>coleções, </a:t>
            </a:r>
            <a:r>
              <a:rPr lang="pt-BR" dirty="0"/>
              <a:t>que torne a biblioteca universitária </a:t>
            </a:r>
            <a:r>
              <a:rPr lang="pt-BR" dirty="0" smtClean="0"/>
              <a:t>o </a:t>
            </a:r>
            <a:r>
              <a:rPr lang="pt-BR" dirty="0" err="1" smtClean="0"/>
              <a:t>locus</a:t>
            </a:r>
            <a:r>
              <a:rPr lang="pt-BR" dirty="0" smtClean="0"/>
              <a:t> confiável em seu </a:t>
            </a:r>
            <a:r>
              <a:rPr lang="pt-BR" dirty="0"/>
              <a:t>papel de fornecer informação qualificada com rigor </a:t>
            </a:r>
            <a:r>
              <a:rPr lang="pt-BR" dirty="0" smtClean="0"/>
              <a:t>científico</a:t>
            </a:r>
            <a:r>
              <a:rPr lang="pt-BR" dirty="0"/>
              <a:t>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85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Acesso ao patrimônio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 disponibilização do acervo é o objetivo   </a:t>
            </a:r>
            <a:r>
              <a:rPr lang="pt-BR" dirty="0"/>
              <a:t>desta Biblioteca MAC </a:t>
            </a:r>
            <a:r>
              <a:rPr lang="pt-BR" dirty="0" smtClean="0"/>
              <a:t>USP, </a:t>
            </a:r>
            <a:r>
              <a:rPr lang="pt-BR" dirty="0"/>
              <a:t>em seu trabalho como parte de uma instituição culturalmente sustentável.  </a:t>
            </a:r>
          </a:p>
          <a:p>
            <a:r>
              <a:rPr lang="pt-BR" dirty="0" smtClean="0"/>
              <a:t>Entender o </a:t>
            </a:r>
            <a:r>
              <a:rPr lang="pt-BR" dirty="0"/>
              <a:t>patrimônio bibliográfico documental </a:t>
            </a:r>
            <a:r>
              <a:rPr lang="pt-BR" dirty="0" smtClean="0"/>
              <a:t>em prol da construção </a:t>
            </a:r>
            <a:r>
              <a:rPr lang="pt-BR" dirty="0"/>
              <a:t>de um </a:t>
            </a:r>
            <a:r>
              <a:rPr lang="pt-BR" dirty="0" err="1" smtClean="0"/>
              <a:t>locus</a:t>
            </a:r>
            <a:r>
              <a:rPr lang="pt-BR" dirty="0" smtClean="0"/>
              <a:t> referencial </a:t>
            </a:r>
            <a:r>
              <a:rPr lang="pt-BR" dirty="0"/>
              <a:t>de pesquisa da </a:t>
            </a:r>
            <a:r>
              <a:rPr lang="pt-BR" dirty="0" smtClean="0"/>
              <a:t>arte no </a:t>
            </a:r>
            <a:r>
              <a:rPr lang="pt-BR" dirty="0"/>
              <a:t>Brasil;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37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Extroversão do patrimônio 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O acervo bibliográfico também é protagonista do produto da instituição, participante do processo de fruição enquanto material de intermediação entre o visitante, o usuário e a exposição.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28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508</Words>
  <Application>Microsoft Office PowerPoint</Application>
  <PresentationFormat>Apresentação na tela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do Office</vt:lpstr>
      <vt:lpstr>Patrimônio bibliográfico documental na questão ambiental nas exposições MAC USP </vt:lpstr>
      <vt:lpstr>Agenda 2030 e Objetivos do Desenvolvimento Sustentável</vt:lpstr>
      <vt:lpstr>MAC USP </vt:lpstr>
      <vt:lpstr>Acervo Bibliográfico </vt:lpstr>
      <vt:lpstr>Acervo Bibliográfico</vt:lpstr>
      <vt:lpstr>Metodologia</vt:lpstr>
      <vt:lpstr>Processo Curatorial</vt:lpstr>
      <vt:lpstr>Acesso ao patrimônio</vt:lpstr>
      <vt:lpstr>Extroversão do patrimônio </vt:lpstr>
      <vt:lpstr>ODS 11 Comunidade sustentável na biblioteca </vt:lpstr>
      <vt:lpstr>Conclusão</vt:lpstr>
      <vt:lpstr>Apresentação do PowerPoint</vt:lpstr>
      <vt:lpstr>Apresentação do PowerPoint</vt:lpstr>
      <vt:lpstr>Apresentação do PowerPoint</vt:lpstr>
      <vt:lpstr>Jardim da exposição Zona da Mata.  </vt:lpstr>
      <vt:lpstr>Patrimônio bibliográfico em exposição  </vt:lpstr>
      <vt:lpstr>Patrimônio bibliográfico em exposição  </vt:lpstr>
      <vt:lpstr>Biblioteca MAC USP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Anderson Tobita</dc:creator>
  <cp:keywords>飛田 雅男</cp:keywords>
  <cp:lastModifiedBy>Lauci</cp:lastModifiedBy>
  <cp:revision>92</cp:revision>
  <dcterms:created xsi:type="dcterms:W3CDTF">2020-09-16T17:14:30Z</dcterms:created>
  <dcterms:modified xsi:type="dcterms:W3CDTF">2022-10-31T17:45:10Z</dcterms:modified>
</cp:coreProperties>
</file>