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handoutMasterIdLst>
    <p:handoutMasterId r:id="rId29"/>
  </p:handoutMasterIdLst>
  <p:sldIdLst>
    <p:sldId id="271" r:id="rId2"/>
    <p:sldId id="283" r:id="rId3"/>
    <p:sldId id="284" r:id="rId4"/>
    <p:sldId id="342" r:id="rId5"/>
    <p:sldId id="324" r:id="rId6"/>
    <p:sldId id="343" r:id="rId7"/>
    <p:sldId id="310" r:id="rId8"/>
    <p:sldId id="315" r:id="rId9"/>
    <p:sldId id="319" r:id="rId10"/>
    <p:sldId id="344" r:id="rId11"/>
    <p:sldId id="321" r:id="rId12"/>
    <p:sldId id="339" r:id="rId13"/>
    <p:sldId id="340" r:id="rId14"/>
    <p:sldId id="328" r:id="rId15"/>
    <p:sldId id="336" r:id="rId16"/>
    <p:sldId id="337" r:id="rId17"/>
    <p:sldId id="346" r:id="rId18"/>
    <p:sldId id="327" r:id="rId19"/>
    <p:sldId id="345" r:id="rId20"/>
    <p:sldId id="329" r:id="rId21"/>
    <p:sldId id="320" r:id="rId22"/>
    <p:sldId id="322" r:id="rId23"/>
    <p:sldId id="323" r:id="rId24"/>
    <p:sldId id="331" r:id="rId25"/>
    <p:sldId id="333" r:id="rId26"/>
    <p:sldId id="285" r:id="rId27"/>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792">
          <p15:clr>
            <a:srgbClr val="A4A3A4"/>
          </p15:clr>
        </p15:guide>
        <p15:guide id="4" orient="horz" pos="1152">
          <p15:clr>
            <a:srgbClr val="A4A3A4"/>
          </p15:clr>
        </p15:guide>
        <p15:guide id="5" orient="horz" pos="3360">
          <p15:clr>
            <a:srgbClr val="A4A3A4"/>
          </p15:clr>
        </p15:guide>
        <p15:guide id="6" orient="horz" pos="3072">
          <p15:clr>
            <a:srgbClr val="A4A3A4"/>
          </p15:clr>
        </p15:guide>
        <p15:guide id="7" orient="horz" pos="864">
          <p15:clr>
            <a:srgbClr val="A4A3A4"/>
          </p15:clr>
        </p15:guide>
        <p15:guide id="8" orient="horz" pos="528">
          <p15:clr>
            <a:srgbClr val="A4A3A4"/>
          </p15:clr>
        </p15:guide>
        <p15:guide id="9" orient="horz" pos="2784">
          <p15:clr>
            <a:srgbClr val="A4A3A4"/>
          </p15:clr>
        </p15:guide>
        <p15:guide id="10" pos="3839">
          <p15:clr>
            <a:srgbClr val="A4A3A4"/>
          </p15:clr>
        </p15:guide>
        <p15:guide id="11" pos="959">
          <p15:clr>
            <a:srgbClr val="A4A3A4"/>
          </p15:clr>
        </p15:guide>
        <p15:guide id="12" pos="7007">
          <p15:clr>
            <a:srgbClr val="A4A3A4"/>
          </p15:clr>
        </p15:guide>
        <p15:guide id="13" pos="6719">
          <p15:clr>
            <a:srgbClr val="A4A3A4"/>
          </p15:clr>
        </p15:guide>
        <p15:guide id="14" pos="6143">
          <p15:clr>
            <a:srgbClr val="A4A3A4"/>
          </p15:clr>
        </p15:guide>
        <p15:guide id="15" pos="3983">
          <p15:clr>
            <a:srgbClr val="A4A3A4"/>
          </p15:clr>
        </p15:guide>
        <p15:guide id="16" pos="527">
          <p15:clr>
            <a:srgbClr val="A4A3A4"/>
          </p15:clr>
        </p15:guide>
        <p15:guide id="17" pos="715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58" autoAdjust="0"/>
    <p:restoredTop sz="77700" autoAdjust="0"/>
  </p:normalViewPr>
  <p:slideViewPr>
    <p:cSldViewPr>
      <p:cViewPr varScale="1">
        <p:scale>
          <a:sx n="55" d="100"/>
          <a:sy n="55" d="100"/>
        </p:scale>
        <p:origin x="1000" y="38"/>
      </p:cViewPr>
      <p:guideLst>
        <p:guide orient="horz" pos="2160"/>
        <p:guide orient="horz" pos="1008"/>
        <p:guide orient="horz" pos="3792"/>
        <p:guide orient="horz" pos="1152"/>
        <p:guide orient="horz" pos="3360"/>
        <p:guide orient="horz" pos="3072"/>
        <p:guide orient="horz" pos="864"/>
        <p:guide orient="horz" pos="528"/>
        <p:guide orient="horz" pos="2784"/>
        <p:guide pos="3839"/>
        <p:guide pos="959"/>
        <p:guide pos="7007"/>
        <p:guide pos="6719"/>
        <p:guide pos="6143"/>
        <p:guide pos="3983"/>
        <p:guide pos="527"/>
        <p:guide pos="715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870"/>
    </p:cViewPr>
  </p:sorterViewPr>
  <p:notesViewPr>
    <p:cSldViewPr>
      <p:cViewPr varScale="1">
        <p:scale>
          <a:sx n="76" d="100"/>
          <a:sy n="76" d="100"/>
        </p:scale>
        <p:origin x="1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3F72BD-1755-443C-AB3D-211E5B0B31C8}"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09B22A3F-4A46-4553-8304-077E96F068EE}">
      <dgm:prSet phldrT="[Text]" custT="1"/>
      <dgm:spPr/>
      <dgm:t>
        <a:bodyPr/>
        <a:lstStyle/>
        <a:p>
          <a:r>
            <a:rPr lang="en-US" sz="2400" dirty="0" smtClean="0">
              <a:solidFill>
                <a:schemeClr val="tx1"/>
              </a:solidFill>
            </a:rPr>
            <a:t>Information  Resources</a:t>
          </a:r>
          <a:endParaRPr lang="en-US" sz="2400" dirty="0">
            <a:solidFill>
              <a:schemeClr val="tx1"/>
            </a:solidFill>
          </a:endParaRPr>
        </a:p>
      </dgm:t>
    </dgm:pt>
    <dgm:pt modelId="{2210D37C-AD2C-4DBE-AC40-9931AF5E280E}" type="parTrans" cxnId="{66A89A07-22FB-40B0-9C2B-6D97EEA9CC79}">
      <dgm:prSet/>
      <dgm:spPr/>
      <dgm:t>
        <a:bodyPr/>
        <a:lstStyle/>
        <a:p>
          <a:endParaRPr lang="en-US" sz="2400">
            <a:solidFill>
              <a:schemeClr val="tx1"/>
            </a:solidFill>
          </a:endParaRPr>
        </a:p>
      </dgm:t>
    </dgm:pt>
    <dgm:pt modelId="{2322EC0B-DE68-4155-BF60-18CAC26E380E}" type="sibTrans" cxnId="{66A89A07-22FB-40B0-9C2B-6D97EEA9CC79}">
      <dgm:prSet/>
      <dgm:spPr/>
      <dgm:t>
        <a:bodyPr/>
        <a:lstStyle/>
        <a:p>
          <a:endParaRPr lang="en-US" sz="2400">
            <a:solidFill>
              <a:schemeClr val="tx1"/>
            </a:solidFill>
          </a:endParaRPr>
        </a:p>
      </dgm:t>
    </dgm:pt>
    <dgm:pt modelId="{9657BD21-52F7-46CC-8A18-F36DA7863F9F}">
      <dgm:prSet phldrT="[Text]" custT="1"/>
      <dgm:spPr/>
      <dgm:t>
        <a:bodyPr/>
        <a:lstStyle/>
        <a:p>
          <a:r>
            <a:rPr lang="en-US" sz="2400" dirty="0" smtClean="0">
              <a:solidFill>
                <a:schemeClr val="bg1"/>
              </a:solidFill>
            </a:rPr>
            <a:t>Focused Collection</a:t>
          </a:r>
          <a:endParaRPr lang="en-US" sz="2400" dirty="0">
            <a:solidFill>
              <a:schemeClr val="bg1"/>
            </a:solidFill>
          </a:endParaRPr>
        </a:p>
      </dgm:t>
    </dgm:pt>
    <dgm:pt modelId="{B08AE362-1D4A-40B9-86FD-C5D0CDE62252}" type="parTrans" cxnId="{940B810A-FCD7-4ED0-93F2-A26F93E95F13}">
      <dgm:prSet/>
      <dgm:spPr/>
      <dgm:t>
        <a:bodyPr/>
        <a:lstStyle/>
        <a:p>
          <a:endParaRPr lang="en-US" sz="2400">
            <a:solidFill>
              <a:schemeClr val="tx1"/>
            </a:solidFill>
          </a:endParaRPr>
        </a:p>
      </dgm:t>
    </dgm:pt>
    <dgm:pt modelId="{504CB243-99F7-4181-966D-A244754E0EBB}" type="sibTrans" cxnId="{940B810A-FCD7-4ED0-93F2-A26F93E95F13}">
      <dgm:prSet/>
      <dgm:spPr/>
      <dgm:t>
        <a:bodyPr/>
        <a:lstStyle/>
        <a:p>
          <a:endParaRPr lang="en-US" sz="2400">
            <a:solidFill>
              <a:schemeClr val="tx1"/>
            </a:solidFill>
          </a:endParaRPr>
        </a:p>
      </dgm:t>
    </dgm:pt>
    <dgm:pt modelId="{87CA0006-0281-45C7-A1B4-6D82368096CA}">
      <dgm:prSet phldrT="[Text]" custT="1"/>
      <dgm:spPr/>
      <dgm:t>
        <a:bodyPr/>
        <a:lstStyle/>
        <a:p>
          <a:r>
            <a:rPr lang="en-US" sz="2400" dirty="0" smtClean="0">
              <a:solidFill>
                <a:schemeClr val="tx1"/>
              </a:solidFill>
            </a:rPr>
            <a:t>Preservation &amp; Curation</a:t>
          </a:r>
          <a:endParaRPr lang="en-US" sz="2400" dirty="0">
            <a:solidFill>
              <a:schemeClr val="tx1"/>
            </a:solidFill>
          </a:endParaRPr>
        </a:p>
      </dgm:t>
    </dgm:pt>
    <dgm:pt modelId="{305AD003-9118-4500-9BC0-987F978199FA}" type="parTrans" cxnId="{DEB16A6A-C810-4C21-9CC8-55C4F0C5B778}">
      <dgm:prSet/>
      <dgm:spPr/>
      <dgm:t>
        <a:bodyPr/>
        <a:lstStyle/>
        <a:p>
          <a:endParaRPr lang="en-US" sz="2400">
            <a:solidFill>
              <a:schemeClr val="tx1"/>
            </a:solidFill>
          </a:endParaRPr>
        </a:p>
      </dgm:t>
    </dgm:pt>
    <dgm:pt modelId="{542181C9-7798-48A1-A10B-47D2232F443C}" type="sibTrans" cxnId="{DEB16A6A-C810-4C21-9CC8-55C4F0C5B778}">
      <dgm:prSet/>
      <dgm:spPr/>
      <dgm:t>
        <a:bodyPr/>
        <a:lstStyle/>
        <a:p>
          <a:endParaRPr lang="en-US" sz="2400">
            <a:solidFill>
              <a:schemeClr val="tx1"/>
            </a:solidFill>
          </a:endParaRPr>
        </a:p>
      </dgm:t>
    </dgm:pt>
    <dgm:pt modelId="{E7871148-0FFE-4C98-B892-9598FB94D67B}">
      <dgm:prSet phldrT="[Text]" custT="1"/>
      <dgm:spPr/>
      <dgm:t>
        <a:bodyPr/>
        <a:lstStyle/>
        <a:p>
          <a:r>
            <a:rPr lang="en-US" sz="2400" dirty="0" smtClean="0">
              <a:solidFill>
                <a:schemeClr val="bg1"/>
              </a:solidFill>
            </a:rPr>
            <a:t>Research Repository</a:t>
          </a:r>
          <a:endParaRPr lang="en-US" sz="2400" dirty="0">
            <a:solidFill>
              <a:schemeClr val="bg1"/>
            </a:solidFill>
          </a:endParaRPr>
        </a:p>
      </dgm:t>
    </dgm:pt>
    <dgm:pt modelId="{E8BD208A-1D95-484D-89B2-9FC11F3920DD}" type="parTrans" cxnId="{6E4B5B36-396E-4F8F-8D49-021BDC8D72B5}">
      <dgm:prSet/>
      <dgm:spPr/>
      <dgm:t>
        <a:bodyPr/>
        <a:lstStyle/>
        <a:p>
          <a:endParaRPr lang="en-US" sz="2400">
            <a:solidFill>
              <a:schemeClr val="tx1"/>
            </a:solidFill>
          </a:endParaRPr>
        </a:p>
      </dgm:t>
    </dgm:pt>
    <dgm:pt modelId="{E2C5B19E-ADF7-452E-97A1-671C0C87B313}" type="sibTrans" cxnId="{6E4B5B36-396E-4F8F-8D49-021BDC8D72B5}">
      <dgm:prSet/>
      <dgm:spPr/>
      <dgm:t>
        <a:bodyPr/>
        <a:lstStyle/>
        <a:p>
          <a:endParaRPr lang="en-US" sz="2400">
            <a:solidFill>
              <a:schemeClr val="tx1"/>
            </a:solidFill>
          </a:endParaRPr>
        </a:p>
      </dgm:t>
    </dgm:pt>
    <dgm:pt modelId="{669C27C3-8043-47D6-AA25-D55D0C4003E9}">
      <dgm:prSet phldrT="[Text]" custT="1"/>
      <dgm:spPr/>
      <dgm:t>
        <a:bodyPr/>
        <a:lstStyle/>
        <a:p>
          <a:r>
            <a:rPr lang="en-US" sz="2400" dirty="0" smtClean="0">
              <a:solidFill>
                <a:schemeClr val="tx1"/>
              </a:solidFill>
            </a:rPr>
            <a:t>Collaborative Space</a:t>
          </a:r>
          <a:endParaRPr lang="en-US" sz="2400" dirty="0">
            <a:solidFill>
              <a:schemeClr val="tx1"/>
            </a:solidFill>
          </a:endParaRPr>
        </a:p>
      </dgm:t>
    </dgm:pt>
    <dgm:pt modelId="{1BAFE6E5-421A-4627-9071-C3BDB1D2D98D}" type="parTrans" cxnId="{6E9FF54D-3A1F-48A8-A853-C014E3855296}">
      <dgm:prSet/>
      <dgm:spPr/>
      <dgm:t>
        <a:bodyPr/>
        <a:lstStyle/>
        <a:p>
          <a:endParaRPr lang="en-US" sz="2400">
            <a:solidFill>
              <a:schemeClr val="tx1"/>
            </a:solidFill>
          </a:endParaRPr>
        </a:p>
      </dgm:t>
    </dgm:pt>
    <dgm:pt modelId="{85D7732D-F29F-4BAE-9CB3-BAEAC2420DD3}" type="sibTrans" cxnId="{6E9FF54D-3A1F-48A8-A853-C014E3855296}">
      <dgm:prSet/>
      <dgm:spPr/>
      <dgm:t>
        <a:bodyPr/>
        <a:lstStyle/>
        <a:p>
          <a:endParaRPr lang="en-US" sz="2400">
            <a:solidFill>
              <a:schemeClr val="tx1"/>
            </a:solidFill>
          </a:endParaRPr>
        </a:p>
      </dgm:t>
    </dgm:pt>
    <dgm:pt modelId="{A886CAE5-E8B4-4824-8332-A6015101199C}">
      <dgm:prSet phldrT="[Text]" custT="1"/>
      <dgm:spPr/>
      <dgm:t>
        <a:bodyPr/>
        <a:lstStyle/>
        <a:p>
          <a:r>
            <a:rPr lang="en-US" sz="2400" dirty="0" smtClean="0">
              <a:solidFill>
                <a:schemeClr val="bg1"/>
              </a:solidFill>
            </a:rPr>
            <a:t>Learning Space</a:t>
          </a:r>
          <a:endParaRPr lang="en-US" sz="2400" dirty="0">
            <a:solidFill>
              <a:schemeClr val="bg1"/>
            </a:solidFill>
          </a:endParaRPr>
        </a:p>
      </dgm:t>
    </dgm:pt>
    <dgm:pt modelId="{F70DC441-D8B4-429B-8A28-5447BE009FD7}" type="parTrans" cxnId="{BFAD7EBE-D402-486D-AC30-F1917C0A3CAB}">
      <dgm:prSet/>
      <dgm:spPr/>
      <dgm:t>
        <a:bodyPr/>
        <a:lstStyle/>
        <a:p>
          <a:endParaRPr lang="en-US" sz="2400">
            <a:solidFill>
              <a:schemeClr val="tx1"/>
            </a:solidFill>
          </a:endParaRPr>
        </a:p>
      </dgm:t>
    </dgm:pt>
    <dgm:pt modelId="{F3E3561F-1DE5-42C5-91ED-4FF433786C2B}" type="sibTrans" cxnId="{BFAD7EBE-D402-486D-AC30-F1917C0A3CAB}">
      <dgm:prSet/>
      <dgm:spPr/>
      <dgm:t>
        <a:bodyPr/>
        <a:lstStyle/>
        <a:p>
          <a:endParaRPr lang="en-US" sz="2400">
            <a:solidFill>
              <a:schemeClr val="tx1"/>
            </a:solidFill>
          </a:endParaRPr>
        </a:p>
      </dgm:t>
    </dgm:pt>
    <dgm:pt modelId="{B315998C-B389-4463-B1EC-C6CB9B49CE7E}">
      <dgm:prSet phldrT="[Text]" custT="1"/>
      <dgm:spPr/>
      <dgm:t>
        <a:bodyPr/>
        <a:lstStyle/>
        <a:p>
          <a:r>
            <a:rPr lang="en-US" sz="2400" dirty="0" smtClean="0">
              <a:solidFill>
                <a:schemeClr val="bg1"/>
              </a:solidFill>
            </a:rPr>
            <a:t>Open Access</a:t>
          </a:r>
          <a:endParaRPr lang="en-US" sz="2400" dirty="0">
            <a:solidFill>
              <a:schemeClr val="bg1"/>
            </a:solidFill>
          </a:endParaRPr>
        </a:p>
      </dgm:t>
    </dgm:pt>
    <dgm:pt modelId="{402A1246-BCC6-41ED-AE91-89F77D0F5055}" type="parTrans" cxnId="{1C5FA9F4-8F5B-4F60-A2BC-59A7C4ACD6C3}">
      <dgm:prSet/>
      <dgm:spPr/>
      <dgm:t>
        <a:bodyPr/>
        <a:lstStyle/>
        <a:p>
          <a:endParaRPr lang="en-US" sz="2400">
            <a:solidFill>
              <a:schemeClr val="tx1"/>
            </a:solidFill>
          </a:endParaRPr>
        </a:p>
      </dgm:t>
    </dgm:pt>
    <dgm:pt modelId="{046DC548-79D0-4922-9377-EE0E124AC7F9}" type="sibTrans" cxnId="{1C5FA9F4-8F5B-4F60-A2BC-59A7C4ACD6C3}">
      <dgm:prSet/>
      <dgm:spPr/>
      <dgm:t>
        <a:bodyPr/>
        <a:lstStyle/>
        <a:p>
          <a:endParaRPr lang="en-US" sz="2400">
            <a:solidFill>
              <a:schemeClr val="tx1"/>
            </a:solidFill>
          </a:endParaRPr>
        </a:p>
      </dgm:t>
    </dgm:pt>
    <dgm:pt modelId="{B799B75F-73A3-4DD3-B082-4E2F9910467F}">
      <dgm:prSet phldrT="[Text]" custT="1"/>
      <dgm:spPr/>
      <dgm:t>
        <a:bodyPr/>
        <a:lstStyle/>
        <a:p>
          <a:r>
            <a:rPr lang="en-US" sz="2400" dirty="0" smtClean="0">
              <a:solidFill>
                <a:schemeClr val="bg1"/>
              </a:solidFill>
            </a:rPr>
            <a:t>Quiet Areas</a:t>
          </a:r>
          <a:endParaRPr lang="en-US" sz="2400" dirty="0">
            <a:solidFill>
              <a:schemeClr val="bg1"/>
            </a:solidFill>
          </a:endParaRPr>
        </a:p>
      </dgm:t>
    </dgm:pt>
    <dgm:pt modelId="{97D13CD4-FC83-4A09-8AB6-6B3572414425}" type="parTrans" cxnId="{73E7C219-C2D7-4A78-A458-96CAA5203491}">
      <dgm:prSet/>
      <dgm:spPr/>
      <dgm:t>
        <a:bodyPr/>
        <a:lstStyle/>
        <a:p>
          <a:endParaRPr lang="en-US" sz="2400">
            <a:solidFill>
              <a:schemeClr val="tx1"/>
            </a:solidFill>
          </a:endParaRPr>
        </a:p>
      </dgm:t>
    </dgm:pt>
    <dgm:pt modelId="{1D216E0D-88FC-4F02-9B52-0E12A6A72213}" type="sibTrans" cxnId="{73E7C219-C2D7-4A78-A458-96CAA5203491}">
      <dgm:prSet/>
      <dgm:spPr/>
      <dgm:t>
        <a:bodyPr/>
        <a:lstStyle/>
        <a:p>
          <a:endParaRPr lang="en-US" sz="2400">
            <a:solidFill>
              <a:schemeClr val="tx1"/>
            </a:solidFill>
          </a:endParaRPr>
        </a:p>
      </dgm:t>
    </dgm:pt>
    <dgm:pt modelId="{883BB6DA-5306-4532-A8C4-0781AB872C63}">
      <dgm:prSet phldrT="[Text]" custT="1"/>
      <dgm:spPr/>
      <dgm:t>
        <a:bodyPr/>
        <a:lstStyle/>
        <a:p>
          <a:r>
            <a:rPr lang="en-US" sz="2400" dirty="0" smtClean="0">
              <a:solidFill>
                <a:schemeClr val="bg1"/>
              </a:solidFill>
            </a:rPr>
            <a:t>Academic &amp; Social Events</a:t>
          </a:r>
          <a:endParaRPr lang="en-US" sz="2400" dirty="0">
            <a:solidFill>
              <a:schemeClr val="bg1"/>
            </a:solidFill>
          </a:endParaRPr>
        </a:p>
      </dgm:t>
    </dgm:pt>
    <dgm:pt modelId="{04DB34C9-F9C1-448D-803A-FD354160F742}" type="parTrans" cxnId="{2A82BC3C-8CF9-4C44-BDF0-4C9E12361103}">
      <dgm:prSet/>
      <dgm:spPr/>
      <dgm:t>
        <a:bodyPr/>
        <a:lstStyle/>
        <a:p>
          <a:endParaRPr lang="en-US" sz="2400">
            <a:solidFill>
              <a:schemeClr val="tx1"/>
            </a:solidFill>
          </a:endParaRPr>
        </a:p>
      </dgm:t>
    </dgm:pt>
    <dgm:pt modelId="{3513BE9E-44B9-4F66-ACD5-2D0ACDFFE489}" type="sibTrans" cxnId="{2A82BC3C-8CF9-4C44-BDF0-4C9E12361103}">
      <dgm:prSet/>
      <dgm:spPr/>
      <dgm:t>
        <a:bodyPr/>
        <a:lstStyle/>
        <a:p>
          <a:endParaRPr lang="en-US" sz="2400">
            <a:solidFill>
              <a:schemeClr val="tx1"/>
            </a:solidFill>
          </a:endParaRPr>
        </a:p>
      </dgm:t>
    </dgm:pt>
    <dgm:pt modelId="{BDD1E5E3-F4BB-4B53-903D-8CEDAF221383}">
      <dgm:prSet phldrT="[Text]" custT="1"/>
      <dgm:spPr/>
      <dgm:t>
        <a:bodyPr/>
        <a:lstStyle/>
        <a:p>
          <a:r>
            <a:rPr lang="en-US" sz="2400" dirty="0" smtClean="0">
              <a:solidFill>
                <a:schemeClr val="bg1"/>
              </a:solidFill>
            </a:rPr>
            <a:t>Trainings &amp; Liaison </a:t>
          </a:r>
          <a:endParaRPr lang="en-US" sz="2400" dirty="0">
            <a:solidFill>
              <a:schemeClr val="bg1"/>
            </a:solidFill>
          </a:endParaRPr>
        </a:p>
      </dgm:t>
    </dgm:pt>
    <dgm:pt modelId="{8A2EAC9C-C858-4BCE-AEB3-918EB85C3F6A}" type="parTrans" cxnId="{C055685A-B8D6-409F-98BE-2ECB4A68CA35}">
      <dgm:prSet/>
      <dgm:spPr/>
      <dgm:t>
        <a:bodyPr/>
        <a:lstStyle/>
        <a:p>
          <a:endParaRPr lang="en-US" sz="2400">
            <a:solidFill>
              <a:schemeClr val="tx1"/>
            </a:solidFill>
          </a:endParaRPr>
        </a:p>
      </dgm:t>
    </dgm:pt>
    <dgm:pt modelId="{95EB6E4D-286D-43A8-9575-333EDED69FA1}" type="sibTrans" cxnId="{C055685A-B8D6-409F-98BE-2ECB4A68CA35}">
      <dgm:prSet/>
      <dgm:spPr/>
      <dgm:t>
        <a:bodyPr/>
        <a:lstStyle/>
        <a:p>
          <a:endParaRPr lang="en-US" sz="2400">
            <a:solidFill>
              <a:schemeClr val="tx1"/>
            </a:solidFill>
          </a:endParaRPr>
        </a:p>
      </dgm:t>
    </dgm:pt>
    <dgm:pt modelId="{9C3C12DB-0EC8-4DA2-98EB-51610F8F3109}">
      <dgm:prSet custT="1"/>
      <dgm:spPr/>
      <dgm:t>
        <a:bodyPr/>
        <a:lstStyle/>
        <a:p>
          <a:r>
            <a:rPr lang="en-US" sz="2400" dirty="0" smtClean="0">
              <a:solidFill>
                <a:schemeClr val="bg1"/>
              </a:solidFill>
            </a:rPr>
            <a:t>Document Delivery</a:t>
          </a:r>
          <a:endParaRPr lang="en-US" sz="2400" dirty="0">
            <a:solidFill>
              <a:schemeClr val="bg1"/>
            </a:solidFill>
          </a:endParaRPr>
        </a:p>
      </dgm:t>
    </dgm:pt>
    <dgm:pt modelId="{E1D090DA-CCEA-4999-A591-72DE3BBB6CFA}" type="parTrans" cxnId="{1112A15D-0B48-471B-96E3-47C78347D3F0}">
      <dgm:prSet/>
      <dgm:spPr/>
      <dgm:t>
        <a:bodyPr/>
        <a:lstStyle/>
        <a:p>
          <a:endParaRPr lang="en-US" sz="2400">
            <a:solidFill>
              <a:schemeClr val="tx1"/>
            </a:solidFill>
          </a:endParaRPr>
        </a:p>
      </dgm:t>
    </dgm:pt>
    <dgm:pt modelId="{120DA67F-F1D2-4CFF-9C2B-8409801445EE}" type="sibTrans" cxnId="{1112A15D-0B48-471B-96E3-47C78347D3F0}">
      <dgm:prSet/>
      <dgm:spPr/>
      <dgm:t>
        <a:bodyPr/>
        <a:lstStyle/>
        <a:p>
          <a:endParaRPr lang="en-US" sz="2400">
            <a:solidFill>
              <a:schemeClr val="tx1"/>
            </a:solidFill>
          </a:endParaRPr>
        </a:p>
      </dgm:t>
    </dgm:pt>
    <dgm:pt modelId="{2541266B-72CA-471D-825D-AC02BA21A276}">
      <dgm:prSet phldrT="[Text]" custT="1"/>
      <dgm:spPr/>
      <dgm:t>
        <a:bodyPr/>
        <a:lstStyle/>
        <a:p>
          <a:r>
            <a:rPr lang="en-US" sz="2400" dirty="0" smtClean="0">
              <a:solidFill>
                <a:schemeClr val="bg1"/>
              </a:solidFill>
            </a:rPr>
            <a:t>Records Management &amp; Archives</a:t>
          </a:r>
          <a:endParaRPr lang="en-US" sz="2400" dirty="0">
            <a:solidFill>
              <a:schemeClr val="bg1"/>
            </a:solidFill>
          </a:endParaRPr>
        </a:p>
      </dgm:t>
    </dgm:pt>
    <dgm:pt modelId="{873F856C-AC41-49D0-823C-AA72812CAA9C}" type="parTrans" cxnId="{30CBB586-B4F8-491A-BDF8-F41F7ED35FB2}">
      <dgm:prSet/>
      <dgm:spPr/>
      <dgm:t>
        <a:bodyPr/>
        <a:lstStyle/>
        <a:p>
          <a:endParaRPr lang="en-US" sz="2400">
            <a:solidFill>
              <a:schemeClr val="tx1"/>
            </a:solidFill>
          </a:endParaRPr>
        </a:p>
      </dgm:t>
    </dgm:pt>
    <dgm:pt modelId="{ADDE657A-B33B-453C-89BC-F9E7876301EE}" type="sibTrans" cxnId="{30CBB586-B4F8-491A-BDF8-F41F7ED35FB2}">
      <dgm:prSet/>
      <dgm:spPr/>
      <dgm:t>
        <a:bodyPr/>
        <a:lstStyle/>
        <a:p>
          <a:endParaRPr lang="en-US" sz="2400">
            <a:solidFill>
              <a:schemeClr val="tx1"/>
            </a:solidFill>
          </a:endParaRPr>
        </a:p>
      </dgm:t>
    </dgm:pt>
    <dgm:pt modelId="{4C8128A5-90F7-477E-A57F-4535E3B1A7DE}">
      <dgm:prSet phldrT="[Text]" custT="1"/>
      <dgm:spPr/>
      <dgm:t>
        <a:bodyPr/>
        <a:lstStyle/>
        <a:p>
          <a:r>
            <a:rPr lang="en-US" sz="2400" dirty="0" smtClean="0">
              <a:solidFill>
                <a:schemeClr val="bg1"/>
              </a:solidFill>
            </a:rPr>
            <a:t>Research Data Management</a:t>
          </a:r>
          <a:endParaRPr lang="en-US" sz="2400" dirty="0">
            <a:solidFill>
              <a:schemeClr val="bg1"/>
            </a:solidFill>
          </a:endParaRPr>
        </a:p>
      </dgm:t>
    </dgm:pt>
    <dgm:pt modelId="{E76DEBAC-1DAA-429F-AAAC-57D8E66DB5D3}" type="parTrans" cxnId="{E228001E-3A6B-455C-84D0-2854F22ACDEF}">
      <dgm:prSet/>
      <dgm:spPr/>
      <dgm:t>
        <a:bodyPr/>
        <a:lstStyle/>
        <a:p>
          <a:endParaRPr lang="en-US" sz="2400">
            <a:solidFill>
              <a:schemeClr val="tx1"/>
            </a:solidFill>
          </a:endParaRPr>
        </a:p>
      </dgm:t>
    </dgm:pt>
    <dgm:pt modelId="{BE6164AC-E9AF-4898-9034-7143DBE8B66E}" type="sibTrans" cxnId="{E228001E-3A6B-455C-84D0-2854F22ACDEF}">
      <dgm:prSet/>
      <dgm:spPr/>
      <dgm:t>
        <a:bodyPr/>
        <a:lstStyle/>
        <a:p>
          <a:endParaRPr lang="en-US" sz="2400">
            <a:solidFill>
              <a:schemeClr val="tx1"/>
            </a:solidFill>
          </a:endParaRPr>
        </a:p>
      </dgm:t>
    </dgm:pt>
    <dgm:pt modelId="{8A352EE1-3AC7-4E33-BB48-7C90965D6964}">
      <dgm:prSet phldrT="[Text]" custT="1"/>
      <dgm:spPr/>
      <dgm:t>
        <a:bodyPr/>
        <a:lstStyle/>
        <a:p>
          <a:r>
            <a:rPr lang="en-US" sz="2400" dirty="0" smtClean="0">
              <a:solidFill>
                <a:schemeClr val="bg1"/>
              </a:solidFill>
            </a:rPr>
            <a:t>98% Collection in electronic</a:t>
          </a:r>
          <a:endParaRPr lang="en-US" sz="2400" dirty="0">
            <a:solidFill>
              <a:schemeClr val="bg1"/>
            </a:solidFill>
          </a:endParaRPr>
        </a:p>
      </dgm:t>
    </dgm:pt>
    <dgm:pt modelId="{6052D1D1-C00A-419E-BB87-8DE474B371FD}" type="parTrans" cxnId="{3E09764A-8036-4FC7-8833-32A12F750744}">
      <dgm:prSet/>
      <dgm:spPr/>
      <dgm:t>
        <a:bodyPr/>
        <a:lstStyle/>
        <a:p>
          <a:endParaRPr lang="en-US" sz="2400">
            <a:solidFill>
              <a:schemeClr val="tx1"/>
            </a:solidFill>
          </a:endParaRPr>
        </a:p>
      </dgm:t>
    </dgm:pt>
    <dgm:pt modelId="{6611CF48-AE12-4DBF-8389-443298428396}" type="sibTrans" cxnId="{3E09764A-8036-4FC7-8833-32A12F750744}">
      <dgm:prSet/>
      <dgm:spPr/>
      <dgm:t>
        <a:bodyPr/>
        <a:lstStyle/>
        <a:p>
          <a:endParaRPr lang="en-US" sz="2400">
            <a:solidFill>
              <a:schemeClr val="tx1"/>
            </a:solidFill>
          </a:endParaRPr>
        </a:p>
      </dgm:t>
    </dgm:pt>
    <dgm:pt modelId="{B31D6041-3C63-42B2-AD39-B650B1E78081}">
      <dgm:prSet phldrT="[Text]" custT="1"/>
      <dgm:spPr/>
      <dgm:t>
        <a:bodyPr/>
        <a:lstStyle/>
        <a:p>
          <a:r>
            <a:rPr lang="en-US" sz="2400" dirty="0" smtClean="0">
              <a:solidFill>
                <a:schemeClr val="bg1"/>
              </a:solidFill>
            </a:rPr>
            <a:t>Technology</a:t>
          </a:r>
          <a:endParaRPr lang="en-US" sz="2400" dirty="0">
            <a:solidFill>
              <a:schemeClr val="bg1"/>
            </a:solidFill>
          </a:endParaRPr>
        </a:p>
      </dgm:t>
    </dgm:pt>
    <dgm:pt modelId="{7E5F8FE7-CC5F-4313-9398-43EC043CE800}" type="parTrans" cxnId="{31777397-E9B3-4781-9DD2-0E0F4A3777AE}">
      <dgm:prSet/>
      <dgm:spPr/>
      <dgm:t>
        <a:bodyPr/>
        <a:lstStyle/>
        <a:p>
          <a:endParaRPr lang="en-US" sz="2400">
            <a:solidFill>
              <a:schemeClr val="tx1"/>
            </a:solidFill>
          </a:endParaRPr>
        </a:p>
      </dgm:t>
    </dgm:pt>
    <dgm:pt modelId="{D6417EF8-C34F-4C99-9AEB-5BACBA062A67}" type="sibTrans" cxnId="{31777397-E9B3-4781-9DD2-0E0F4A3777AE}">
      <dgm:prSet/>
      <dgm:spPr/>
      <dgm:t>
        <a:bodyPr/>
        <a:lstStyle/>
        <a:p>
          <a:endParaRPr lang="en-US" sz="2400">
            <a:solidFill>
              <a:schemeClr val="tx1"/>
            </a:solidFill>
          </a:endParaRPr>
        </a:p>
      </dgm:t>
    </dgm:pt>
    <dgm:pt modelId="{9CFD680A-4070-4BFF-AF4D-3B9951973B26}" type="pres">
      <dgm:prSet presAssocID="{A43F72BD-1755-443C-AB3D-211E5B0B31C8}" presName="linearFlow" presStyleCnt="0">
        <dgm:presLayoutVars>
          <dgm:dir/>
          <dgm:animLvl val="lvl"/>
          <dgm:resizeHandles/>
        </dgm:presLayoutVars>
      </dgm:prSet>
      <dgm:spPr/>
      <dgm:t>
        <a:bodyPr/>
        <a:lstStyle/>
        <a:p>
          <a:endParaRPr lang="en-US"/>
        </a:p>
      </dgm:t>
    </dgm:pt>
    <dgm:pt modelId="{62936334-02FE-4C96-96C3-C26C99DB1DC6}" type="pres">
      <dgm:prSet presAssocID="{09B22A3F-4A46-4553-8304-077E96F068EE}" presName="compositeNode" presStyleCnt="0">
        <dgm:presLayoutVars>
          <dgm:bulletEnabled val="1"/>
        </dgm:presLayoutVars>
      </dgm:prSet>
      <dgm:spPr/>
    </dgm:pt>
    <dgm:pt modelId="{A77B343C-30CD-4B91-8E91-C42103B5EB8E}" type="pres">
      <dgm:prSet presAssocID="{09B22A3F-4A46-4553-8304-077E96F068EE}" presName="image" presStyleLbl="fgImgPlace1" presStyleIdx="0" presStyleCnt="3" custScaleY="30289" custLinFactX="48503" custLinFactNeighborX="100000" custLinFactNeighborY="-19407"/>
      <dgm:spPr/>
    </dgm:pt>
    <dgm:pt modelId="{B723159B-1DF7-47A5-882C-58075A1732E0}" type="pres">
      <dgm:prSet presAssocID="{09B22A3F-4A46-4553-8304-077E96F068EE}" presName="childNode" presStyleLbl="node1" presStyleIdx="0" presStyleCnt="3" custScaleX="130328" custScaleY="119606" custLinFactNeighborX="7936" custLinFactNeighborY="1281">
        <dgm:presLayoutVars>
          <dgm:bulletEnabled val="1"/>
        </dgm:presLayoutVars>
      </dgm:prSet>
      <dgm:spPr/>
      <dgm:t>
        <a:bodyPr/>
        <a:lstStyle/>
        <a:p>
          <a:endParaRPr lang="en-US"/>
        </a:p>
      </dgm:t>
    </dgm:pt>
    <dgm:pt modelId="{E0869C8D-A7F4-4D0E-939A-8EE3288CC06A}" type="pres">
      <dgm:prSet presAssocID="{09B22A3F-4A46-4553-8304-077E96F068EE}" presName="parentNode" presStyleLbl="revTx" presStyleIdx="0" presStyleCnt="3" custScaleY="128205" custLinFactNeighborX="4302" custLinFactNeighborY="1877">
        <dgm:presLayoutVars>
          <dgm:chMax val="0"/>
          <dgm:bulletEnabled val="1"/>
        </dgm:presLayoutVars>
      </dgm:prSet>
      <dgm:spPr/>
      <dgm:t>
        <a:bodyPr/>
        <a:lstStyle/>
        <a:p>
          <a:endParaRPr lang="en-US"/>
        </a:p>
      </dgm:t>
    </dgm:pt>
    <dgm:pt modelId="{BB307450-29E1-49E6-9283-EECC3FA68B00}" type="pres">
      <dgm:prSet presAssocID="{2322EC0B-DE68-4155-BF60-18CAC26E380E}" presName="sibTrans" presStyleCnt="0"/>
      <dgm:spPr/>
    </dgm:pt>
    <dgm:pt modelId="{882F31DF-5EF8-49D2-8C7D-0CC8D1FADC42}" type="pres">
      <dgm:prSet presAssocID="{87CA0006-0281-45C7-A1B4-6D82368096CA}" presName="compositeNode" presStyleCnt="0">
        <dgm:presLayoutVars>
          <dgm:bulletEnabled val="1"/>
        </dgm:presLayoutVars>
      </dgm:prSet>
      <dgm:spPr/>
    </dgm:pt>
    <dgm:pt modelId="{45E456F6-4EAA-49B4-A819-CF556B89113B}" type="pres">
      <dgm:prSet presAssocID="{87CA0006-0281-45C7-A1B4-6D82368096CA}" presName="image" presStyleLbl="fgImgPlace1" presStyleIdx="1" presStyleCnt="3" custScaleY="23670" custLinFactX="47632" custLinFactNeighborX="100000" custLinFactNeighborY="-18354"/>
      <dgm:spPr/>
    </dgm:pt>
    <dgm:pt modelId="{8D92ACED-BC8C-4FFA-89D1-DB4CF03CC4B0}" type="pres">
      <dgm:prSet presAssocID="{87CA0006-0281-45C7-A1B4-6D82368096CA}" presName="childNode" presStyleLbl="node1" presStyleIdx="1" presStyleCnt="3" custScaleX="123295" custScaleY="118926" custLinFactNeighborX="-8991" custLinFactNeighborY="-886">
        <dgm:presLayoutVars>
          <dgm:bulletEnabled val="1"/>
        </dgm:presLayoutVars>
      </dgm:prSet>
      <dgm:spPr/>
      <dgm:t>
        <a:bodyPr/>
        <a:lstStyle/>
        <a:p>
          <a:endParaRPr lang="en-US"/>
        </a:p>
      </dgm:t>
    </dgm:pt>
    <dgm:pt modelId="{4A75A3FA-3D38-4D32-A671-6BAB95EE18DF}" type="pres">
      <dgm:prSet presAssocID="{87CA0006-0281-45C7-A1B4-6D82368096CA}" presName="parentNode" presStyleLbl="revTx" presStyleIdx="1" presStyleCnt="3" custScaleX="145328" custScaleY="128205" custLinFactNeighborX="-39832" custLinFactNeighborY="0">
        <dgm:presLayoutVars>
          <dgm:chMax val="0"/>
          <dgm:bulletEnabled val="1"/>
        </dgm:presLayoutVars>
      </dgm:prSet>
      <dgm:spPr/>
      <dgm:t>
        <a:bodyPr/>
        <a:lstStyle/>
        <a:p>
          <a:endParaRPr lang="en-US"/>
        </a:p>
      </dgm:t>
    </dgm:pt>
    <dgm:pt modelId="{FC6E842C-B685-415B-8D15-4922405D9E40}" type="pres">
      <dgm:prSet presAssocID="{542181C9-7798-48A1-A10B-47D2232F443C}" presName="sibTrans" presStyleCnt="0"/>
      <dgm:spPr/>
    </dgm:pt>
    <dgm:pt modelId="{1BEBBDC8-5DB8-492D-A221-BED9F7796CB6}" type="pres">
      <dgm:prSet presAssocID="{669C27C3-8043-47D6-AA25-D55D0C4003E9}" presName="compositeNode" presStyleCnt="0">
        <dgm:presLayoutVars>
          <dgm:bulletEnabled val="1"/>
        </dgm:presLayoutVars>
      </dgm:prSet>
      <dgm:spPr/>
    </dgm:pt>
    <dgm:pt modelId="{3B7619C2-B0E1-4773-ACCB-4535CF43D430}" type="pres">
      <dgm:prSet presAssocID="{669C27C3-8043-47D6-AA25-D55D0C4003E9}" presName="image" presStyleLbl="fgImgPlace1" presStyleIdx="2" presStyleCnt="3" custScaleY="29988" custLinFactX="31467" custLinFactNeighborX="100000" custLinFactNeighborY="-19408"/>
      <dgm:spPr/>
    </dgm:pt>
    <dgm:pt modelId="{64D55F0A-C393-47C2-A90B-E4726F0A0787}" type="pres">
      <dgm:prSet presAssocID="{669C27C3-8043-47D6-AA25-D55D0C4003E9}" presName="childNode" presStyleLbl="node1" presStyleIdx="2" presStyleCnt="3" custScaleX="121589" custScaleY="119599" custLinFactNeighborX="-27296" custLinFactNeighborY="-1912">
        <dgm:presLayoutVars>
          <dgm:bulletEnabled val="1"/>
        </dgm:presLayoutVars>
      </dgm:prSet>
      <dgm:spPr/>
      <dgm:t>
        <a:bodyPr/>
        <a:lstStyle/>
        <a:p>
          <a:endParaRPr lang="en-US"/>
        </a:p>
      </dgm:t>
    </dgm:pt>
    <dgm:pt modelId="{CDE11E92-5C4D-4730-845B-8F468CBD2DD1}" type="pres">
      <dgm:prSet presAssocID="{669C27C3-8043-47D6-AA25-D55D0C4003E9}" presName="parentNode" presStyleLbl="revTx" presStyleIdx="2" presStyleCnt="3" custScaleX="131078" custScaleY="128205" custLinFactX="-33884" custLinFactNeighborX="-100000" custLinFactNeighborY="0">
        <dgm:presLayoutVars>
          <dgm:chMax val="0"/>
          <dgm:bulletEnabled val="1"/>
        </dgm:presLayoutVars>
      </dgm:prSet>
      <dgm:spPr/>
      <dgm:t>
        <a:bodyPr/>
        <a:lstStyle/>
        <a:p>
          <a:endParaRPr lang="en-US"/>
        </a:p>
      </dgm:t>
    </dgm:pt>
  </dgm:ptLst>
  <dgm:cxnLst>
    <dgm:cxn modelId="{DA9A7E80-8734-4831-904E-AD98047111AD}" type="presOf" srcId="{09B22A3F-4A46-4553-8304-077E96F068EE}" destId="{E0869C8D-A7F4-4D0E-939A-8EE3288CC06A}" srcOrd="0" destOrd="0" presId="urn:microsoft.com/office/officeart/2005/8/layout/hList2"/>
    <dgm:cxn modelId="{E228001E-3A6B-455C-84D0-2854F22ACDEF}" srcId="{87CA0006-0281-45C7-A1B4-6D82368096CA}" destId="{4C8128A5-90F7-477E-A57F-4535E3B1A7DE}" srcOrd="2" destOrd="0" parTransId="{E76DEBAC-1DAA-429F-AAAC-57D8E66DB5D3}" sibTransId="{BE6164AC-E9AF-4898-9034-7143DBE8B66E}"/>
    <dgm:cxn modelId="{130314EB-054A-4323-AA3A-BCE2EE4477C4}" type="presOf" srcId="{9C3C12DB-0EC8-4DA2-98EB-51610F8F3109}" destId="{B723159B-1DF7-47A5-882C-58075A1732E0}" srcOrd="0" destOrd="3" presId="urn:microsoft.com/office/officeart/2005/8/layout/hList2"/>
    <dgm:cxn modelId="{1112A15D-0B48-471B-96E3-47C78347D3F0}" srcId="{09B22A3F-4A46-4553-8304-077E96F068EE}" destId="{9C3C12DB-0EC8-4DA2-98EB-51610F8F3109}" srcOrd="3" destOrd="0" parTransId="{E1D090DA-CCEA-4999-A591-72DE3BBB6CFA}" sibTransId="{120DA67F-F1D2-4CFF-9C2B-8409801445EE}"/>
    <dgm:cxn modelId="{B155C93D-C4EE-4ED4-A4DA-4F5F7A199571}" type="presOf" srcId="{B31D6041-3C63-42B2-AD39-B650B1E78081}" destId="{64D55F0A-C393-47C2-A90B-E4726F0A0787}" srcOrd="0" destOrd="3" presId="urn:microsoft.com/office/officeart/2005/8/layout/hList2"/>
    <dgm:cxn modelId="{73E7C219-C2D7-4A78-A458-96CAA5203491}" srcId="{669C27C3-8043-47D6-AA25-D55D0C4003E9}" destId="{B799B75F-73A3-4DD3-B082-4E2F9910467F}" srcOrd="1" destOrd="0" parTransId="{97D13CD4-FC83-4A09-8AB6-6B3572414425}" sibTransId="{1D216E0D-88FC-4F02-9B52-0E12A6A72213}"/>
    <dgm:cxn modelId="{940B810A-FCD7-4ED0-93F2-A26F93E95F13}" srcId="{09B22A3F-4A46-4553-8304-077E96F068EE}" destId="{9657BD21-52F7-46CC-8A18-F36DA7863F9F}" srcOrd="0" destOrd="0" parTransId="{B08AE362-1D4A-40B9-86FD-C5D0CDE62252}" sibTransId="{504CB243-99F7-4181-966D-A244754E0EBB}"/>
    <dgm:cxn modelId="{AFC3F201-66B6-4A0E-8E25-FF1B3840D18C}" type="presOf" srcId="{B799B75F-73A3-4DD3-B082-4E2F9910467F}" destId="{64D55F0A-C393-47C2-A90B-E4726F0A0787}" srcOrd="0" destOrd="1" presId="urn:microsoft.com/office/officeart/2005/8/layout/hList2"/>
    <dgm:cxn modelId="{6F9C1958-5949-422C-B6FF-FCCD640430AA}" type="presOf" srcId="{E7871148-0FFE-4C98-B892-9598FB94D67B}" destId="{8D92ACED-BC8C-4FFA-89D1-DB4CF03CC4B0}" srcOrd="0" destOrd="0" presId="urn:microsoft.com/office/officeart/2005/8/layout/hList2"/>
    <dgm:cxn modelId="{DEB16A6A-C810-4C21-9CC8-55C4F0C5B778}" srcId="{A43F72BD-1755-443C-AB3D-211E5B0B31C8}" destId="{87CA0006-0281-45C7-A1B4-6D82368096CA}" srcOrd="1" destOrd="0" parTransId="{305AD003-9118-4500-9BC0-987F978199FA}" sibTransId="{542181C9-7798-48A1-A10B-47D2232F443C}"/>
    <dgm:cxn modelId="{BC438E1A-A124-48DA-8C48-905CE0207ABA}" type="presOf" srcId="{2541266B-72CA-471D-825D-AC02BA21A276}" destId="{8D92ACED-BC8C-4FFA-89D1-DB4CF03CC4B0}" srcOrd="0" destOrd="3" presId="urn:microsoft.com/office/officeart/2005/8/layout/hList2"/>
    <dgm:cxn modelId="{3327CA7E-1207-4FDB-AA32-B60C71071336}" type="presOf" srcId="{A886CAE5-E8B4-4824-8332-A6015101199C}" destId="{64D55F0A-C393-47C2-A90B-E4726F0A0787}" srcOrd="0" destOrd="0" presId="urn:microsoft.com/office/officeart/2005/8/layout/hList2"/>
    <dgm:cxn modelId="{30CBB586-B4F8-491A-BDF8-F41F7ED35FB2}" srcId="{87CA0006-0281-45C7-A1B4-6D82368096CA}" destId="{2541266B-72CA-471D-825D-AC02BA21A276}" srcOrd="3" destOrd="0" parTransId="{873F856C-AC41-49D0-823C-AA72812CAA9C}" sibTransId="{ADDE657A-B33B-453C-89BC-F9E7876301EE}"/>
    <dgm:cxn modelId="{BFAD7EBE-D402-486D-AC30-F1917C0A3CAB}" srcId="{669C27C3-8043-47D6-AA25-D55D0C4003E9}" destId="{A886CAE5-E8B4-4824-8332-A6015101199C}" srcOrd="0" destOrd="0" parTransId="{F70DC441-D8B4-429B-8A28-5447BE009FD7}" sibTransId="{F3E3561F-1DE5-42C5-91ED-4FF433786C2B}"/>
    <dgm:cxn modelId="{09AC3919-4519-4C01-A373-EC23C0BD442D}" type="presOf" srcId="{883BB6DA-5306-4532-A8C4-0781AB872C63}" destId="{64D55F0A-C393-47C2-A90B-E4726F0A0787}" srcOrd="0" destOrd="2" presId="urn:microsoft.com/office/officeart/2005/8/layout/hList2"/>
    <dgm:cxn modelId="{3E09764A-8036-4FC7-8833-32A12F750744}" srcId="{09B22A3F-4A46-4553-8304-077E96F068EE}" destId="{8A352EE1-3AC7-4E33-BB48-7C90965D6964}" srcOrd="1" destOrd="0" parTransId="{6052D1D1-C00A-419E-BB87-8DE474B371FD}" sibTransId="{6611CF48-AE12-4DBF-8389-443298428396}"/>
    <dgm:cxn modelId="{C055685A-B8D6-409F-98BE-2ECB4A68CA35}" srcId="{09B22A3F-4A46-4553-8304-077E96F068EE}" destId="{BDD1E5E3-F4BB-4B53-903D-8CEDAF221383}" srcOrd="2" destOrd="0" parTransId="{8A2EAC9C-C858-4BCE-AEB3-918EB85C3F6A}" sibTransId="{95EB6E4D-286D-43A8-9575-333EDED69FA1}"/>
    <dgm:cxn modelId="{2A82BC3C-8CF9-4C44-BDF0-4C9E12361103}" srcId="{669C27C3-8043-47D6-AA25-D55D0C4003E9}" destId="{883BB6DA-5306-4532-A8C4-0781AB872C63}" srcOrd="2" destOrd="0" parTransId="{04DB34C9-F9C1-448D-803A-FD354160F742}" sibTransId="{3513BE9E-44B9-4F66-ACD5-2D0ACDFFE489}"/>
    <dgm:cxn modelId="{31777397-E9B3-4781-9DD2-0E0F4A3777AE}" srcId="{669C27C3-8043-47D6-AA25-D55D0C4003E9}" destId="{B31D6041-3C63-42B2-AD39-B650B1E78081}" srcOrd="3" destOrd="0" parTransId="{7E5F8FE7-CC5F-4313-9398-43EC043CE800}" sibTransId="{D6417EF8-C34F-4C99-9AEB-5BACBA062A67}"/>
    <dgm:cxn modelId="{FBEF99FE-10F4-4220-A3F5-B49E08DD74AD}" type="presOf" srcId="{669C27C3-8043-47D6-AA25-D55D0C4003E9}" destId="{CDE11E92-5C4D-4730-845B-8F468CBD2DD1}" srcOrd="0" destOrd="0" presId="urn:microsoft.com/office/officeart/2005/8/layout/hList2"/>
    <dgm:cxn modelId="{1ED91EAD-A1A9-4047-9E70-52B7188DDCE5}" type="presOf" srcId="{BDD1E5E3-F4BB-4B53-903D-8CEDAF221383}" destId="{B723159B-1DF7-47A5-882C-58075A1732E0}" srcOrd="0" destOrd="2" presId="urn:microsoft.com/office/officeart/2005/8/layout/hList2"/>
    <dgm:cxn modelId="{66A89A07-22FB-40B0-9C2B-6D97EEA9CC79}" srcId="{A43F72BD-1755-443C-AB3D-211E5B0B31C8}" destId="{09B22A3F-4A46-4553-8304-077E96F068EE}" srcOrd="0" destOrd="0" parTransId="{2210D37C-AD2C-4DBE-AC40-9931AF5E280E}" sibTransId="{2322EC0B-DE68-4155-BF60-18CAC26E380E}"/>
    <dgm:cxn modelId="{35A23D11-B2DB-4B90-ACEE-2E89EAE1E79E}" type="presOf" srcId="{8A352EE1-3AC7-4E33-BB48-7C90965D6964}" destId="{B723159B-1DF7-47A5-882C-58075A1732E0}" srcOrd="0" destOrd="1" presId="urn:microsoft.com/office/officeart/2005/8/layout/hList2"/>
    <dgm:cxn modelId="{6E4B5B36-396E-4F8F-8D49-021BDC8D72B5}" srcId="{87CA0006-0281-45C7-A1B4-6D82368096CA}" destId="{E7871148-0FFE-4C98-B892-9598FB94D67B}" srcOrd="0" destOrd="0" parTransId="{E8BD208A-1D95-484D-89B2-9FC11F3920DD}" sibTransId="{E2C5B19E-ADF7-452E-97A1-671C0C87B313}"/>
    <dgm:cxn modelId="{431F5ABE-2D2F-413D-A317-2BB89B390BB1}" type="presOf" srcId="{A43F72BD-1755-443C-AB3D-211E5B0B31C8}" destId="{9CFD680A-4070-4BFF-AF4D-3B9951973B26}" srcOrd="0" destOrd="0" presId="urn:microsoft.com/office/officeart/2005/8/layout/hList2"/>
    <dgm:cxn modelId="{16FCDA8C-1030-46EF-9F12-1947A0D7D58C}" type="presOf" srcId="{B315998C-B389-4463-B1EC-C6CB9B49CE7E}" destId="{8D92ACED-BC8C-4FFA-89D1-DB4CF03CC4B0}" srcOrd="0" destOrd="1" presId="urn:microsoft.com/office/officeart/2005/8/layout/hList2"/>
    <dgm:cxn modelId="{E891599B-2258-4F2D-AACD-65AEF9D8789C}" type="presOf" srcId="{9657BD21-52F7-46CC-8A18-F36DA7863F9F}" destId="{B723159B-1DF7-47A5-882C-58075A1732E0}" srcOrd="0" destOrd="0" presId="urn:microsoft.com/office/officeart/2005/8/layout/hList2"/>
    <dgm:cxn modelId="{75330119-D940-4F29-AA13-4D58CA3F226A}" type="presOf" srcId="{4C8128A5-90F7-477E-A57F-4535E3B1A7DE}" destId="{8D92ACED-BC8C-4FFA-89D1-DB4CF03CC4B0}" srcOrd="0" destOrd="2" presId="urn:microsoft.com/office/officeart/2005/8/layout/hList2"/>
    <dgm:cxn modelId="{1C5FA9F4-8F5B-4F60-A2BC-59A7C4ACD6C3}" srcId="{87CA0006-0281-45C7-A1B4-6D82368096CA}" destId="{B315998C-B389-4463-B1EC-C6CB9B49CE7E}" srcOrd="1" destOrd="0" parTransId="{402A1246-BCC6-41ED-AE91-89F77D0F5055}" sibTransId="{046DC548-79D0-4922-9377-EE0E124AC7F9}"/>
    <dgm:cxn modelId="{44FAEE1C-0161-41A5-A6C5-1A32768ED03E}" type="presOf" srcId="{87CA0006-0281-45C7-A1B4-6D82368096CA}" destId="{4A75A3FA-3D38-4D32-A671-6BAB95EE18DF}" srcOrd="0" destOrd="0" presId="urn:microsoft.com/office/officeart/2005/8/layout/hList2"/>
    <dgm:cxn modelId="{6E9FF54D-3A1F-48A8-A853-C014E3855296}" srcId="{A43F72BD-1755-443C-AB3D-211E5B0B31C8}" destId="{669C27C3-8043-47D6-AA25-D55D0C4003E9}" srcOrd="2" destOrd="0" parTransId="{1BAFE6E5-421A-4627-9071-C3BDB1D2D98D}" sibTransId="{85D7732D-F29F-4BAE-9CB3-BAEAC2420DD3}"/>
    <dgm:cxn modelId="{19F40287-9939-40BC-A335-85CEA7D5A8BA}" type="presParOf" srcId="{9CFD680A-4070-4BFF-AF4D-3B9951973B26}" destId="{62936334-02FE-4C96-96C3-C26C99DB1DC6}" srcOrd="0" destOrd="0" presId="urn:microsoft.com/office/officeart/2005/8/layout/hList2"/>
    <dgm:cxn modelId="{08F139BE-B6AF-4E24-8BAA-BF6C6B580EB8}" type="presParOf" srcId="{62936334-02FE-4C96-96C3-C26C99DB1DC6}" destId="{A77B343C-30CD-4B91-8E91-C42103B5EB8E}" srcOrd="0" destOrd="0" presId="urn:microsoft.com/office/officeart/2005/8/layout/hList2"/>
    <dgm:cxn modelId="{7173B6B0-8348-446F-A8CC-DE7B146281E2}" type="presParOf" srcId="{62936334-02FE-4C96-96C3-C26C99DB1DC6}" destId="{B723159B-1DF7-47A5-882C-58075A1732E0}" srcOrd="1" destOrd="0" presId="urn:microsoft.com/office/officeart/2005/8/layout/hList2"/>
    <dgm:cxn modelId="{50027A2E-73D7-465D-BD4F-E5BCCBED0F56}" type="presParOf" srcId="{62936334-02FE-4C96-96C3-C26C99DB1DC6}" destId="{E0869C8D-A7F4-4D0E-939A-8EE3288CC06A}" srcOrd="2" destOrd="0" presId="urn:microsoft.com/office/officeart/2005/8/layout/hList2"/>
    <dgm:cxn modelId="{D55EAFA1-1F5C-4AE8-A046-E059023187FB}" type="presParOf" srcId="{9CFD680A-4070-4BFF-AF4D-3B9951973B26}" destId="{BB307450-29E1-49E6-9283-EECC3FA68B00}" srcOrd="1" destOrd="0" presId="urn:microsoft.com/office/officeart/2005/8/layout/hList2"/>
    <dgm:cxn modelId="{7DEBB312-6DAB-4B6B-A22B-32DE23082472}" type="presParOf" srcId="{9CFD680A-4070-4BFF-AF4D-3B9951973B26}" destId="{882F31DF-5EF8-49D2-8C7D-0CC8D1FADC42}" srcOrd="2" destOrd="0" presId="urn:microsoft.com/office/officeart/2005/8/layout/hList2"/>
    <dgm:cxn modelId="{7BC79ED0-8997-4867-B1F3-58D52333E40B}" type="presParOf" srcId="{882F31DF-5EF8-49D2-8C7D-0CC8D1FADC42}" destId="{45E456F6-4EAA-49B4-A819-CF556B89113B}" srcOrd="0" destOrd="0" presId="urn:microsoft.com/office/officeart/2005/8/layout/hList2"/>
    <dgm:cxn modelId="{DAC0CCDC-8773-428D-8773-AC3DDF004F96}" type="presParOf" srcId="{882F31DF-5EF8-49D2-8C7D-0CC8D1FADC42}" destId="{8D92ACED-BC8C-4FFA-89D1-DB4CF03CC4B0}" srcOrd="1" destOrd="0" presId="urn:microsoft.com/office/officeart/2005/8/layout/hList2"/>
    <dgm:cxn modelId="{639C5E02-FBFE-4D31-BEDC-04DE26460A6D}" type="presParOf" srcId="{882F31DF-5EF8-49D2-8C7D-0CC8D1FADC42}" destId="{4A75A3FA-3D38-4D32-A671-6BAB95EE18DF}" srcOrd="2" destOrd="0" presId="urn:microsoft.com/office/officeart/2005/8/layout/hList2"/>
    <dgm:cxn modelId="{2606B84A-62D9-413C-BFF5-2B2C8593B17E}" type="presParOf" srcId="{9CFD680A-4070-4BFF-AF4D-3B9951973B26}" destId="{FC6E842C-B685-415B-8D15-4922405D9E40}" srcOrd="3" destOrd="0" presId="urn:microsoft.com/office/officeart/2005/8/layout/hList2"/>
    <dgm:cxn modelId="{F2E6CE54-9076-4D4A-8CAC-357EB47BEF97}" type="presParOf" srcId="{9CFD680A-4070-4BFF-AF4D-3B9951973B26}" destId="{1BEBBDC8-5DB8-492D-A221-BED9F7796CB6}" srcOrd="4" destOrd="0" presId="urn:microsoft.com/office/officeart/2005/8/layout/hList2"/>
    <dgm:cxn modelId="{0774360E-9E9B-4F0A-A63D-1D743282354B}" type="presParOf" srcId="{1BEBBDC8-5DB8-492D-A221-BED9F7796CB6}" destId="{3B7619C2-B0E1-4773-ACCB-4535CF43D430}" srcOrd="0" destOrd="0" presId="urn:microsoft.com/office/officeart/2005/8/layout/hList2"/>
    <dgm:cxn modelId="{82C30BCC-A28B-4AFB-A624-D703B5BF93B2}" type="presParOf" srcId="{1BEBBDC8-5DB8-492D-A221-BED9F7796CB6}" destId="{64D55F0A-C393-47C2-A90B-E4726F0A0787}" srcOrd="1" destOrd="0" presId="urn:microsoft.com/office/officeart/2005/8/layout/hList2"/>
    <dgm:cxn modelId="{7DAECA35-7DA1-40CD-8CF8-8A9E18B7F025}" type="presParOf" srcId="{1BEBBDC8-5DB8-492D-A221-BED9F7796CB6}" destId="{CDE11E92-5C4D-4730-845B-8F468CBD2DD1}"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69C8D-A7F4-4D0E-939A-8EE3288CC06A}">
      <dsp:nvSpPr>
        <dsp:cNvPr id="0" name=""/>
        <dsp:cNvSpPr/>
      </dsp:nvSpPr>
      <dsp:spPr>
        <a:xfrm rot="16200000">
          <a:off x="-2118763" y="2347370"/>
          <a:ext cx="5205338" cy="510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0328" bIns="0" numCol="1" spcCol="1270" anchor="t" anchorCtr="0">
          <a:noAutofit/>
        </a:bodyPr>
        <a:lstStyle/>
        <a:p>
          <a:pPr lvl="0" algn="r" defTabSz="1066800">
            <a:lnSpc>
              <a:spcPct val="90000"/>
            </a:lnSpc>
            <a:spcBef>
              <a:spcPct val="0"/>
            </a:spcBef>
            <a:spcAft>
              <a:spcPct val="35000"/>
            </a:spcAft>
          </a:pPr>
          <a:r>
            <a:rPr lang="en-US" sz="2400" kern="1200" dirty="0" smtClean="0">
              <a:solidFill>
                <a:schemeClr val="tx1"/>
              </a:solidFill>
            </a:rPr>
            <a:t>Information  Resources</a:t>
          </a:r>
          <a:endParaRPr lang="en-US" sz="2400" kern="1200" dirty="0">
            <a:solidFill>
              <a:schemeClr val="tx1"/>
            </a:solidFill>
          </a:endParaRPr>
        </a:p>
      </dsp:txBody>
      <dsp:txXfrm>
        <a:off x="-2118763" y="2347370"/>
        <a:ext cx="5205338" cy="510608"/>
      </dsp:txXfrm>
    </dsp:sp>
    <dsp:sp modelId="{B723159B-1DF7-47A5-882C-58075A1732E0}">
      <dsp:nvSpPr>
        <dsp:cNvPr id="0" name=""/>
        <dsp:cNvSpPr/>
      </dsp:nvSpPr>
      <dsp:spPr>
        <a:xfrm>
          <a:off x="533408" y="226580"/>
          <a:ext cx="3314723" cy="48562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5032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bg1"/>
              </a:solidFill>
            </a:rPr>
            <a:t>Focused Collection</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98% Collection in electronic</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Trainings &amp; Liaison </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Document Delivery</a:t>
          </a:r>
          <a:endParaRPr lang="en-US" sz="2400" kern="1200" dirty="0">
            <a:solidFill>
              <a:schemeClr val="bg1"/>
            </a:solidFill>
          </a:endParaRPr>
        </a:p>
      </dsp:txBody>
      <dsp:txXfrm>
        <a:off x="533408" y="226580"/>
        <a:ext cx="3314723" cy="4856204"/>
      </dsp:txXfrm>
    </dsp:sp>
    <dsp:sp modelId="{A77B343C-30CD-4B91-8E91-C42103B5EB8E}">
      <dsp:nvSpPr>
        <dsp:cNvPr id="0" name=""/>
        <dsp:cNvSpPr/>
      </dsp:nvSpPr>
      <dsp:spPr>
        <a:xfrm>
          <a:off x="1723172" y="56347"/>
          <a:ext cx="1021216" cy="309316"/>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75A3FA-3D38-4D32-A671-6BAB95EE18DF}">
      <dsp:nvSpPr>
        <dsp:cNvPr id="0" name=""/>
        <dsp:cNvSpPr/>
      </dsp:nvSpPr>
      <dsp:spPr>
        <a:xfrm rot="16200000">
          <a:off x="1883158" y="2231643"/>
          <a:ext cx="5205338" cy="742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0328" bIns="0" numCol="1" spcCol="1270" anchor="t" anchorCtr="0">
          <a:noAutofit/>
        </a:bodyPr>
        <a:lstStyle/>
        <a:p>
          <a:pPr lvl="0" algn="r" defTabSz="1066800">
            <a:lnSpc>
              <a:spcPct val="90000"/>
            </a:lnSpc>
            <a:spcBef>
              <a:spcPct val="0"/>
            </a:spcBef>
            <a:spcAft>
              <a:spcPct val="35000"/>
            </a:spcAft>
          </a:pPr>
          <a:r>
            <a:rPr lang="en-US" sz="2400" kern="1200" dirty="0" smtClean="0">
              <a:solidFill>
                <a:schemeClr val="tx1"/>
              </a:solidFill>
            </a:rPr>
            <a:t>Preservation &amp; Curation</a:t>
          </a:r>
          <a:endParaRPr lang="en-US" sz="2400" kern="1200" dirty="0">
            <a:solidFill>
              <a:schemeClr val="tx1"/>
            </a:solidFill>
          </a:endParaRPr>
        </a:p>
      </dsp:txBody>
      <dsp:txXfrm>
        <a:off x="1883158" y="2231643"/>
        <a:ext cx="5205338" cy="742056"/>
      </dsp:txXfrm>
    </dsp:sp>
    <dsp:sp modelId="{8D92ACED-BC8C-4FFA-89D1-DB4CF03CC4B0}">
      <dsp:nvSpPr>
        <dsp:cNvPr id="0" name=""/>
        <dsp:cNvSpPr/>
      </dsp:nvSpPr>
      <dsp:spPr>
        <a:xfrm>
          <a:off x="4419603" y="152401"/>
          <a:ext cx="3135848" cy="482859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5032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bg1"/>
              </a:solidFill>
            </a:rPr>
            <a:t>Research Repository</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Open Access</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Research Data Management</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Records Management &amp; Archives</a:t>
          </a:r>
          <a:endParaRPr lang="en-US" sz="2400" kern="1200" dirty="0">
            <a:solidFill>
              <a:schemeClr val="bg1"/>
            </a:solidFill>
          </a:endParaRPr>
        </a:p>
      </dsp:txBody>
      <dsp:txXfrm>
        <a:off x="4419603" y="152401"/>
        <a:ext cx="3135848" cy="4828595"/>
      </dsp:txXfrm>
    </dsp:sp>
    <dsp:sp modelId="{45E456F6-4EAA-49B4-A819-CF556B89113B}">
      <dsp:nvSpPr>
        <dsp:cNvPr id="0" name=""/>
        <dsp:cNvSpPr/>
      </dsp:nvSpPr>
      <dsp:spPr>
        <a:xfrm>
          <a:off x="5941551" y="100898"/>
          <a:ext cx="1021216" cy="241721"/>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E11E92-5C4D-4730-845B-8F468CBD2DD1}">
      <dsp:nvSpPr>
        <dsp:cNvPr id="0" name=""/>
        <dsp:cNvSpPr/>
      </dsp:nvSpPr>
      <dsp:spPr>
        <a:xfrm rot="16200000">
          <a:off x="5504376" y="2268024"/>
          <a:ext cx="5205338" cy="6692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50328" bIns="0" numCol="1" spcCol="1270" anchor="t" anchorCtr="0">
          <a:noAutofit/>
        </a:bodyPr>
        <a:lstStyle/>
        <a:p>
          <a:pPr lvl="0" algn="r" defTabSz="1066800">
            <a:lnSpc>
              <a:spcPct val="90000"/>
            </a:lnSpc>
            <a:spcBef>
              <a:spcPct val="0"/>
            </a:spcBef>
            <a:spcAft>
              <a:spcPct val="35000"/>
            </a:spcAft>
          </a:pPr>
          <a:r>
            <a:rPr lang="en-US" sz="2400" kern="1200" dirty="0" smtClean="0">
              <a:solidFill>
                <a:schemeClr val="tx1"/>
              </a:solidFill>
            </a:rPr>
            <a:t>Collaborative Space</a:t>
          </a:r>
          <a:endParaRPr lang="en-US" sz="2400" kern="1200" dirty="0">
            <a:solidFill>
              <a:schemeClr val="tx1"/>
            </a:solidFill>
          </a:endParaRPr>
        </a:p>
      </dsp:txBody>
      <dsp:txXfrm>
        <a:off x="5504376" y="2268024"/>
        <a:ext cx="5205338" cy="669294"/>
      </dsp:txXfrm>
    </dsp:sp>
    <dsp:sp modelId="{64D55F0A-C393-47C2-A90B-E4726F0A0787}">
      <dsp:nvSpPr>
        <dsp:cNvPr id="0" name=""/>
        <dsp:cNvSpPr/>
      </dsp:nvSpPr>
      <dsp:spPr>
        <a:xfrm>
          <a:off x="8077189" y="97081"/>
          <a:ext cx="3092458" cy="485592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45032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solidFill>
                <a:schemeClr val="bg1"/>
              </a:solidFill>
            </a:rPr>
            <a:t>Learning Space</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Quiet Areas</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Academic &amp; Social Events</a:t>
          </a:r>
          <a:endParaRPr lang="en-US" sz="2400" kern="1200" dirty="0">
            <a:solidFill>
              <a:schemeClr val="bg1"/>
            </a:solidFill>
          </a:endParaRPr>
        </a:p>
        <a:p>
          <a:pPr marL="228600" lvl="1" indent="-228600" algn="l" defTabSz="1066800">
            <a:lnSpc>
              <a:spcPct val="90000"/>
            </a:lnSpc>
            <a:spcBef>
              <a:spcPct val="0"/>
            </a:spcBef>
            <a:spcAft>
              <a:spcPct val="15000"/>
            </a:spcAft>
            <a:buChar char="••"/>
          </a:pPr>
          <a:r>
            <a:rPr lang="en-US" sz="2400" kern="1200" dirty="0" smtClean="0">
              <a:solidFill>
                <a:schemeClr val="bg1"/>
              </a:solidFill>
            </a:rPr>
            <a:t>Technology</a:t>
          </a:r>
          <a:endParaRPr lang="en-US" sz="2400" kern="1200" dirty="0">
            <a:solidFill>
              <a:schemeClr val="bg1"/>
            </a:solidFill>
          </a:endParaRPr>
        </a:p>
      </dsp:txBody>
      <dsp:txXfrm>
        <a:off x="8077189" y="97081"/>
        <a:ext cx="3092458" cy="4855920"/>
      </dsp:txXfrm>
    </dsp:sp>
    <dsp:sp modelId="{3B7619C2-B0E1-4773-ACCB-4535CF43D430}">
      <dsp:nvSpPr>
        <dsp:cNvPr id="0" name=""/>
        <dsp:cNvSpPr/>
      </dsp:nvSpPr>
      <dsp:spPr>
        <a:xfrm>
          <a:off x="9877926" y="57874"/>
          <a:ext cx="1021216" cy="306242"/>
        </a:xfrm>
        <a:prstGeom prst="rec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04A8D02-4E65-4CCD-8312-4AB164C6C77D}" type="datetimeFigureOut">
              <a:rPr lang="en-US"/>
              <a:t>4/9/2019</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119DBA-4540-49B3-8FA9-6259387ECF9E}" type="slidenum">
              <a:rPr/>
              <a:t>‹#›</a:t>
            </a:fld>
            <a:endParaRPr dirty="0"/>
          </a:p>
        </p:txBody>
      </p:sp>
    </p:spTree>
    <p:extLst>
      <p:ext uri="{BB962C8B-B14F-4D97-AF65-F5344CB8AC3E}">
        <p14:creationId xmlns:p14="http://schemas.microsoft.com/office/powerpoint/2010/main" val="35876198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A755D9-D361-47B8-9652-3B4EA9776CE5}" type="datetimeFigureOut">
              <a:rPr lang="en-US"/>
              <a:t>4/9/2019</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B36274-F2B9-4C45-BBB4-0EDF4CD651A7}" type="slidenum">
              <a:rPr/>
              <a:t>‹#›</a:t>
            </a:fld>
            <a:endParaRPr dirty="0"/>
          </a:p>
        </p:txBody>
      </p:sp>
    </p:spTree>
    <p:extLst>
      <p:ext uri="{BB962C8B-B14F-4D97-AF65-F5344CB8AC3E}">
        <p14:creationId xmlns:p14="http://schemas.microsoft.com/office/powerpoint/2010/main" val="2147688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postersonline.com/"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4425" cy="3486150"/>
          </a:xfrm>
        </p:spPr>
      </p:sp>
      <p:sp>
        <p:nvSpPr>
          <p:cNvPr id="3" name="Notes Placeholder 2"/>
          <p:cNvSpPr>
            <a:spLocks noGrp="1"/>
          </p:cNvSpPr>
          <p:nvPr>
            <p:ph type="body" idx="1"/>
          </p:nvPr>
        </p:nvSpPr>
        <p:spPr>
          <a:xfrm>
            <a:off x="692068" y="4427889"/>
            <a:ext cx="5536550" cy="4194841"/>
          </a:xfrm>
          <a:prstGeom prst="rect">
            <a:avLst/>
          </a:prstGeom>
        </p:spPr>
        <p:txBody>
          <a:bodyPr lIns="90702" tIns="45351" rIns="90702" bIns="45351"/>
          <a:lstStyle/>
          <a:p>
            <a:pPr>
              <a:spcBef>
                <a:spcPts val="592"/>
              </a:spcBef>
              <a:spcAft>
                <a:spcPts val="592"/>
              </a:spcAft>
            </a:pPr>
            <a:endParaRPr lang="en-US" sz="1400" dirty="0"/>
          </a:p>
        </p:txBody>
      </p:sp>
      <p:sp>
        <p:nvSpPr>
          <p:cNvPr id="4" name="Slide Number Placeholder 3"/>
          <p:cNvSpPr>
            <a:spLocks noGrp="1"/>
          </p:cNvSpPr>
          <p:nvPr>
            <p:ph type="sldNum" sz="quarter" idx="10"/>
          </p:nvPr>
        </p:nvSpPr>
        <p:spPr/>
        <p:txBody>
          <a:bodyPr/>
          <a:lstStyle/>
          <a:p>
            <a:fld id="{F2ABBF1E-9048-4C47-8D2D-1D215F65F24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4400914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IMPACT</a:t>
            </a:r>
          </a:p>
          <a:p>
            <a:r>
              <a:rPr lang="en-US" dirty="0" smtClean="0"/>
              <a:t>Space utilization – use of library space; partnership. </a:t>
            </a:r>
            <a:r>
              <a:rPr lang="en-US" b="1" dirty="0" smtClean="0"/>
              <a:t>Scholarly communication focus </a:t>
            </a:r>
            <a:r>
              <a:rPr lang="en-US" dirty="0" smtClean="0"/>
              <a:t>rather</a:t>
            </a:r>
            <a:r>
              <a:rPr lang="en-US" baseline="0" dirty="0" smtClean="0"/>
              <a:t> than technology</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18</a:t>
            </a:fld>
            <a:endParaRPr lang="en-US" dirty="0"/>
          </a:p>
        </p:txBody>
      </p:sp>
    </p:spTree>
    <p:extLst>
      <p:ext uri="{BB962C8B-B14F-4D97-AF65-F5344CB8AC3E}">
        <p14:creationId xmlns:p14="http://schemas.microsoft.com/office/powerpoint/2010/main" val="401286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 excited by preservation of intellectual</a:t>
            </a:r>
            <a:r>
              <a:rPr lang="en-US" baseline="0" dirty="0" smtClean="0"/>
              <a:t> content</a:t>
            </a:r>
          </a:p>
          <a:p>
            <a:r>
              <a:rPr lang="en-US" baseline="0" dirty="0" smtClean="0"/>
              <a:t>Kathy – focused on the student preparation – patron as creator element.</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20</a:t>
            </a:fld>
            <a:endParaRPr lang="en-US" dirty="0"/>
          </a:p>
        </p:txBody>
      </p:sp>
    </p:spTree>
    <p:extLst>
      <p:ext uri="{BB962C8B-B14F-4D97-AF65-F5344CB8AC3E}">
        <p14:creationId xmlns:p14="http://schemas.microsoft.com/office/powerpoint/2010/main" val="4194041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Classroom</a:t>
            </a:r>
            <a:r>
              <a:rPr lang="en-US" baseline="0" dirty="0" smtClean="0"/>
              <a:t> and Collaboration unit have prioritized supporting Library in delivering this service</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21</a:t>
            </a:fld>
            <a:endParaRPr lang="en-US" dirty="0"/>
          </a:p>
        </p:txBody>
      </p:sp>
    </p:spTree>
    <p:extLst>
      <p:ext uri="{BB962C8B-B14F-4D97-AF65-F5344CB8AC3E}">
        <p14:creationId xmlns:p14="http://schemas.microsoft.com/office/powerpoint/2010/main" val="2644861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22</a:t>
            </a:fld>
            <a:endParaRPr lang="en-US" dirty="0"/>
          </a:p>
        </p:txBody>
      </p:sp>
    </p:spTree>
    <p:extLst>
      <p:ext uri="{BB962C8B-B14F-4D97-AF65-F5344CB8AC3E}">
        <p14:creationId xmlns:p14="http://schemas.microsoft.com/office/powerpoint/2010/main" val="3685735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File size</a:t>
            </a:r>
            <a:r>
              <a:rPr lang="en-US" baseline="0" dirty="0"/>
              <a:t> – one file was over 150 MB. Using smallpdf.com we reduced it to about 3MB</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23</a:t>
            </a:fld>
            <a:endParaRPr lang="en-US" dirty="0"/>
          </a:p>
        </p:txBody>
      </p:sp>
    </p:spTree>
    <p:extLst>
      <p:ext uri="{BB962C8B-B14F-4D97-AF65-F5344CB8AC3E}">
        <p14:creationId xmlns:p14="http://schemas.microsoft.com/office/powerpoint/2010/main" val="4271984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r>
              <a:rPr lang="en-US" sz="1200" dirty="0" smtClean="0"/>
              <a:t>Built</a:t>
            </a:r>
            <a:r>
              <a:rPr lang="en-US" sz="1200" baseline="0" dirty="0" smtClean="0"/>
              <a:t> in android – functionality available but can cause minor issues when writing functionality suddenly appears</a:t>
            </a:r>
            <a:endParaRPr lang="en-US" sz="1200" dirty="0" smtClean="0"/>
          </a:p>
          <a:p>
            <a:pPr marL="571500" indent="-571500"/>
            <a:r>
              <a:rPr lang="en-US" sz="1200" dirty="0" smtClean="0"/>
              <a:t>Enhancements envisaged – Dashboard, Password protection currently exists for site – individual poster; increased ‘smartboard’ interaction </a:t>
            </a:r>
          </a:p>
          <a:p>
            <a:pPr marL="571500" indent="-571500"/>
            <a:r>
              <a:rPr lang="en-US" sz="1200" dirty="0" smtClean="0"/>
              <a:t>Remain focused and responsive to user requests</a:t>
            </a:r>
          </a:p>
          <a:p>
            <a:pPr marL="571500" indent="-571500"/>
            <a:r>
              <a:rPr lang="en-US" sz="1200" dirty="0" smtClean="0"/>
              <a:t>Opportunities</a:t>
            </a:r>
            <a:r>
              <a:rPr lang="en-US" sz="1200" baseline="0" dirty="0" smtClean="0"/>
              <a:t> for student success</a:t>
            </a:r>
            <a:r>
              <a:rPr lang="en-US" sz="1200" dirty="0" smtClean="0"/>
              <a:t>- </a:t>
            </a:r>
            <a:r>
              <a:rPr lang="en-US" sz="1200" dirty="0" err="1" smtClean="0"/>
              <a:t>Jupyter</a:t>
            </a:r>
            <a:r>
              <a:rPr lang="en-US" sz="1200" dirty="0" smtClean="0"/>
              <a:t> notebooks, 3D scans, </a:t>
            </a:r>
            <a:r>
              <a:rPr lang="en-US" sz="1200" b="1" dirty="0" smtClean="0"/>
              <a:t>Three Minute Thesis Format</a:t>
            </a:r>
            <a:r>
              <a:rPr lang="en-US" sz="1200" dirty="0" smtClean="0"/>
              <a:t>, touchscreen functionality…. </a:t>
            </a:r>
          </a:p>
          <a:p>
            <a:pPr marL="571500" indent="-571500"/>
            <a:r>
              <a:rPr lang="en-US" sz="1200" dirty="0" smtClean="0"/>
              <a:t>Encouraging use of other </a:t>
            </a:r>
            <a:r>
              <a:rPr lang="en-US" sz="1200" dirty="0" err="1" smtClean="0"/>
              <a:t>eposter</a:t>
            </a:r>
            <a:r>
              <a:rPr lang="en-US" sz="1200" dirty="0" smtClean="0"/>
              <a:t> modules/apps e.g. review, reporting/ voting</a:t>
            </a:r>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24</a:t>
            </a:fld>
            <a:endParaRPr lang="en-US" dirty="0"/>
          </a:p>
        </p:txBody>
      </p:sp>
    </p:spTree>
    <p:extLst>
      <p:ext uri="{BB962C8B-B14F-4D97-AF65-F5344CB8AC3E}">
        <p14:creationId xmlns:p14="http://schemas.microsoft.com/office/powerpoint/2010/main" val="3929997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Technological advances to improve results and/or manage costs e.g. monitoring touchscreen glass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turn any standard piece of glass into an interactive touch screen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25</a:t>
            </a:fld>
            <a:endParaRPr lang="en-US" dirty="0"/>
          </a:p>
        </p:txBody>
      </p:sp>
    </p:spTree>
    <p:extLst>
      <p:ext uri="{BB962C8B-B14F-4D97-AF65-F5344CB8AC3E}">
        <p14:creationId xmlns:p14="http://schemas.microsoft.com/office/powerpoint/2010/main" val="2540750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l-IN" dirty="0"/>
          </a:p>
        </p:txBody>
      </p:sp>
      <p:sp>
        <p:nvSpPr>
          <p:cNvPr id="4" name="Slide Number Placeholder 3"/>
          <p:cNvSpPr>
            <a:spLocks noGrp="1"/>
          </p:cNvSpPr>
          <p:nvPr>
            <p:ph type="sldNum" sz="quarter" idx="10"/>
          </p:nvPr>
        </p:nvSpPr>
        <p:spPr/>
        <p:txBody>
          <a:bodyPr/>
          <a:lstStyle/>
          <a:p>
            <a:fld id="{5E42BD38-4307-46CC-9D55-C0674B6F0AC8}" type="slidenum">
              <a:rPr lang="ml-IN" smtClean="0"/>
              <a:t>26</a:t>
            </a:fld>
            <a:endParaRPr lang="ml-IN"/>
          </a:p>
        </p:txBody>
      </p:sp>
    </p:spTree>
    <p:extLst>
      <p:ext uri="{BB962C8B-B14F-4D97-AF65-F5344CB8AC3E}">
        <p14:creationId xmlns:p14="http://schemas.microsoft.com/office/powerpoint/2010/main" val="152468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services are categorized to three such as Information resources, where we build a focused collection relevant to our academic research community, provide them trainings on its better use and build other special services around our collection of e-journals, </a:t>
            </a:r>
            <a:r>
              <a:rPr lang="en-US" sz="1200" kern="1200" dirty="0" err="1" smtClean="0">
                <a:solidFill>
                  <a:schemeClr val="tx1"/>
                </a:solidFill>
                <a:effectLst/>
                <a:latin typeface="+mn-lt"/>
                <a:ea typeface="+mn-ea"/>
                <a:cs typeface="+mn-cs"/>
              </a:rPr>
              <a:t>ebooks</a:t>
            </a:r>
            <a:r>
              <a:rPr lang="en-US" sz="1200" kern="1200" dirty="0" smtClean="0">
                <a:solidFill>
                  <a:schemeClr val="tx1"/>
                </a:solidFill>
                <a:effectLst/>
                <a:latin typeface="+mn-lt"/>
                <a:ea typeface="+mn-ea"/>
                <a:cs typeface="+mn-cs"/>
              </a:rPr>
              <a:t> and databases. KAUST Library has the unique exception worldwide of having 98% digital collection. We are close to half million </a:t>
            </a:r>
            <a:r>
              <a:rPr lang="en-US" sz="1200" kern="1200" dirty="0" err="1" smtClean="0">
                <a:solidFill>
                  <a:schemeClr val="tx1"/>
                </a:solidFill>
                <a:effectLst/>
                <a:latin typeface="+mn-lt"/>
                <a:ea typeface="+mn-ea"/>
                <a:cs typeface="+mn-cs"/>
              </a:rPr>
              <a:t>ebooks</a:t>
            </a:r>
            <a:r>
              <a:rPr lang="en-US" sz="1200" kern="1200" dirty="0" smtClean="0">
                <a:solidFill>
                  <a:schemeClr val="tx1"/>
                </a:solidFill>
                <a:effectLst/>
                <a:latin typeface="+mn-lt"/>
                <a:ea typeface="+mn-ea"/>
                <a:cs typeface="+mn-cs"/>
              </a:rPr>
              <a:t>, but will not increase our print share above 8000.</a:t>
            </a:r>
          </a:p>
          <a:p>
            <a:r>
              <a:rPr lang="en-US" sz="1200" kern="1200" dirty="0" smtClean="0">
                <a:solidFill>
                  <a:schemeClr val="tx1"/>
                </a:solidFill>
                <a:effectLst/>
                <a:latin typeface="+mn-lt"/>
                <a:ea typeface="+mn-ea"/>
                <a:cs typeface="+mn-cs"/>
              </a:rPr>
              <a:t>Our preservation and curation services are established with mandate of University wide Open Access and Records Management policies. We are also attempting to collaborate with IT and research office to preserve research data produced at KAUST as the next step.</a:t>
            </a:r>
          </a:p>
          <a:p>
            <a:r>
              <a:rPr lang="en-US" sz="1200" kern="1200" dirty="0" smtClean="0">
                <a:solidFill>
                  <a:schemeClr val="tx1"/>
                </a:solidFill>
                <a:effectLst/>
                <a:latin typeface="+mn-lt"/>
                <a:ea typeface="+mn-ea"/>
                <a:cs typeface="+mn-cs"/>
              </a:rPr>
              <a:t>Space- the building is designed to support collaboration and open scientific dialogues in addition to learning and study. We provide space for scientific and community engagements, as well as technology and learning commons for the students, including scientific poster sessions.</a:t>
            </a:r>
          </a:p>
          <a:p>
            <a:endParaRPr lang="en-US" dirty="0"/>
          </a:p>
        </p:txBody>
      </p:sp>
      <p:sp>
        <p:nvSpPr>
          <p:cNvPr id="4" name="Slide Number Placeholder 3"/>
          <p:cNvSpPr>
            <a:spLocks noGrp="1"/>
          </p:cNvSpPr>
          <p:nvPr>
            <p:ph type="sldNum" sz="quarter" idx="10"/>
          </p:nvPr>
        </p:nvSpPr>
        <p:spPr/>
        <p:txBody>
          <a:bodyPr/>
          <a:lstStyle/>
          <a:p>
            <a:fld id="{1E45D6DE-D311-4BA0-AE99-18E3D84E0BE2}" type="slidenum">
              <a:rPr lang="en-US" smtClean="0"/>
              <a:t>4</a:t>
            </a:fld>
            <a:endParaRPr lang="en-US"/>
          </a:p>
        </p:txBody>
      </p:sp>
    </p:spTree>
    <p:extLst>
      <p:ext uri="{BB962C8B-B14F-4D97-AF65-F5344CB8AC3E}">
        <p14:creationId xmlns:p14="http://schemas.microsoft.com/office/powerpoint/2010/main" val="297371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KAUST Library offer </a:t>
            </a:r>
            <a:r>
              <a:rPr lang="en-US" b="0" i="0" dirty="0" smtClean="0"/>
              <a:t>Space as a Service </a:t>
            </a:r>
            <a:r>
              <a:rPr lang="en-US" b="1" i="1" dirty="0" smtClean="0"/>
              <a:t>– </a:t>
            </a:r>
            <a:r>
              <a:rPr lang="en-US" dirty="0" smtClean="0"/>
              <a:t>scientific posters sessions are held in the library. We used to lend easels and provide printing services.</a:t>
            </a:r>
            <a:endParaRPr lang="en-US" b="1" i="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Prompted by observation that many professional organizations were moving to </a:t>
            </a:r>
            <a:r>
              <a:rPr lang="en-US" dirty="0" err="1" smtClean="0">
                <a:hlinkClick r:id="rId3"/>
              </a:rPr>
              <a:t>ePosters</a:t>
            </a:r>
            <a:r>
              <a:rPr lang="en-US" dirty="0" smtClean="0"/>
              <a:t> at their events and conference e.g. American Society of Anesthesiologists; RCOG (Royal College of </a:t>
            </a:r>
            <a:r>
              <a:rPr lang="en-US" dirty="0" err="1" smtClean="0"/>
              <a:t>Obstretics</a:t>
            </a:r>
            <a:r>
              <a:rPr lang="en-US" dirty="0" smtClean="0"/>
              <a:t> and Gynecology; ASRA (American Society of Regional Anesthesia). There was a need to </a:t>
            </a:r>
            <a:r>
              <a:rPr lang="en-US" b="1" dirty="0" smtClean="0"/>
              <a:t>upskill our Students and prepare them </a:t>
            </a:r>
            <a:r>
              <a:rPr lang="en-US" dirty="0" smtClean="0"/>
              <a:t>for </a:t>
            </a:r>
            <a:r>
              <a:rPr lang="en-US" dirty="0" err="1" smtClean="0"/>
              <a:t>eposter</a:t>
            </a:r>
            <a:r>
              <a:rPr lang="en-US" dirty="0" smtClean="0"/>
              <a:t> creation and sessions.</a:t>
            </a:r>
          </a:p>
          <a:p>
            <a:pPr marL="171450" indent="-171450">
              <a:buFont typeface="Arial" panose="020B0604020202020204" pitchFamily="34" charset="0"/>
              <a:buChar char="•"/>
            </a:pPr>
            <a:r>
              <a:rPr lang="en-US" dirty="0" smtClean="0"/>
              <a:t>Initiated in 2017 at the KAUST Library, with trialing of a commercially available system,  initially by graduate students.</a:t>
            </a:r>
          </a:p>
          <a:p>
            <a:pPr marL="171450" indent="-171450">
              <a:buFont typeface="Arial" panose="020B0604020202020204" pitchFamily="34" charset="0"/>
              <a:buChar char="•"/>
            </a:pPr>
            <a:r>
              <a:rPr lang="en-US" dirty="0" smtClean="0"/>
              <a:t>Lack of a suitable system resulted in broader search for companies who were invited to respond to a list of criteria.</a:t>
            </a:r>
          </a:p>
          <a:p>
            <a:pPr marL="171450" indent="-171450">
              <a:buFont typeface="Arial" panose="020B0604020202020204" pitchFamily="34" charset="0"/>
              <a:buChar char="•"/>
            </a:pPr>
            <a:r>
              <a:rPr lang="en-US" dirty="0" smtClean="0"/>
              <a:t>Shortlisted companies provided trials and webinar information, prior to visits to headquarters/conferences where their systems were in operation.</a:t>
            </a:r>
          </a:p>
          <a:p>
            <a:pPr marL="171450" indent="-171450">
              <a:buFont typeface="Arial" panose="020B0604020202020204" pitchFamily="34" charset="0"/>
              <a:buChar char="•"/>
            </a:pPr>
            <a:r>
              <a:rPr lang="en-US" dirty="0" smtClean="0"/>
              <a:t>In parallel, and with KAUST IT support, suitable display touchscreens were sourced, along with display stands for the pilot projects (Jan 2018).</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5</a:t>
            </a:fld>
            <a:endParaRPr lang="en-US" dirty="0"/>
          </a:p>
        </p:txBody>
      </p:sp>
    </p:spTree>
    <p:extLst>
      <p:ext uri="{BB962C8B-B14F-4D97-AF65-F5344CB8AC3E}">
        <p14:creationId xmlns:p14="http://schemas.microsoft.com/office/powerpoint/2010/main" val="4019343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essence</a:t>
            </a:r>
            <a:r>
              <a:rPr lang="en-US" baseline="0" dirty="0" smtClean="0"/>
              <a:t> – we’re moving and upgrading a library service that we’ve always offered (grids) to an integrated digital service that captures intellectual content and preserves it, initially on a web site from which a feed takes it into our research repository. Along the way there are a host of benefits including it being available on any device such as the tablet shown</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7</a:t>
            </a:fld>
            <a:endParaRPr lang="en-US" dirty="0"/>
          </a:p>
        </p:txBody>
      </p:sp>
    </p:spTree>
    <p:extLst>
      <p:ext uri="{BB962C8B-B14F-4D97-AF65-F5344CB8AC3E}">
        <p14:creationId xmlns:p14="http://schemas.microsoft.com/office/powerpoint/2010/main" val="1763497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9</a:t>
            </a:fld>
            <a:endParaRPr lang="en-US" dirty="0"/>
          </a:p>
        </p:txBody>
      </p:sp>
    </p:spTree>
    <p:extLst>
      <p:ext uri="{BB962C8B-B14F-4D97-AF65-F5344CB8AC3E}">
        <p14:creationId xmlns:p14="http://schemas.microsoft.com/office/powerpoint/2010/main" val="870567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Needed</a:t>
            </a:r>
            <a:r>
              <a:rPr lang="en-US" baseline="0" dirty="0" smtClean="0"/>
              <a:t> a concerted campaign of pilots, demonstrations and meetings to ensure uptake would justify the effort and expense</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11</a:t>
            </a:fld>
            <a:endParaRPr lang="en-US" dirty="0"/>
          </a:p>
        </p:txBody>
      </p:sp>
    </p:spTree>
    <p:extLst>
      <p:ext uri="{BB962C8B-B14F-4D97-AF65-F5344CB8AC3E}">
        <p14:creationId xmlns:p14="http://schemas.microsoft.com/office/powerpoint/2010/main" val="2113006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12</a:t>
            </a:fld>
            <a:endParaRPr lang="en-US" dirty="0"/>
          </a:p>
        </p:txBody>
      </p:sp>
    </p:spTree>
    <p:extLst>
      <p:ext uri="{BB962C8B-B14F-4D97-AF65-F5344CB8AC3E}">
        <p14:creationId xmlns:p14="http://schemas.microsoft.com/office/powerpoint/2010/main" val="2858195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Complications</a:t>
            </a:r>
            <a:r>
              <a:rPr lang="en-US" baseline="0" dirty="0"/>
              <a:t> – different time zones and weekends (but </a:t>
            </a:r>
            <a:r>
              <a:rPr lang="en-US" baseline="0" dirty="0" err="1"/>
              <a:t>eposterslive</a:t>
            </a:r>
            <a:r>
              <a:rPr lang="en-US" baseline="0" dirty="0"/>
              <a:t> was already experienced with </a:t>
            </a:r>
            <a:r>
              <a:rPr lang="en-US" baseline="0" dirty="0" err="1"/>
              <a:t>timezone</a:t>
            </a:r>
            <a:r>
              <a:rPr lang="en-US" baseline="0" dirty="0"/>
              <a:t> differences given US market)</a:t>
            </a:r>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15</a:t>
            </a:fld>
            <a:endParaRPr lang="en-US" dirty="0"/>
          </a:p>
        </p:txBody>
      </p:sp>
    </p:spTree>
    <p:extLst>
      <p:ext uri="{BB962C8B-B14F-4D97-AF65-F5344CB8AC3E}">
        <p14:creationId xmlns:p14="http://schemas.microsoft.com/office/powerpoint/2010/main" val="2826054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B36274-F2B9-4C45-BBB4-0EDF4CD651A7}" type="slidenum">
              <a:rPr lang="en-US" smtClean="0"/>
              <a:t>16</a:t>
            </a:fld>
            <a:endParaRPr lang="en-US" dirty="0"/>
          </a:p>
        </p:txBody>
      </p:sp>
    </p:spTree>
    <p:extLst>
      <p:ext uri="{BB962C8B-B14F-4D97-AF65-F5344CB8AC3E}">
        <p14:creationId xmlns:p14="http://schemas.microsoft.com/office/powerpoint/2010/main" val="35688571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371600"/>
            <a:ext cx="9144000" cy="3505200"/>
          </a:xfrm>
        </p:spPr>
        <p:txBody>
          <a:bodyPr>
            <a:noAutofit/>
          </a:bodyPr>
          <a:lstStyle>
            <a:lvl1pPr>
              <a:defRPr sz="7200"/>
            </a:lvl1pPr>
          </a:lstStyle>
          <a:p>
            <a:r>
              <a:rPr lang="en-US"/>
              <a:t>Click to edit Master title style</a:t>
            </a:r>
            <a:endParaRPr/>
          </a:p>
        </p:txBody>
      </p:sp>
      <p:sp>
        <p:nvSpPr>
          <p:cNvPr id="3" name="Subtitle 2"/>
          <p:cNvSpPr>
            <a:spLocks noGrp="1"/>
          </p:cNvSpPr>
          <p:nvPr>
            <p:ph type="subTitle" idx="1"/>
          </p:nvPr>
        </p:nvSpPr>
        <p:spPr>
          <a:xfrm>
            <a:off x="1522413" y="4953000"/>
            <a:ext cx="8229600" cy="10668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4/9/2019</a:t>
            </a:fld>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4107501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baseline="0"/>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4/9/2019</a:t>
            </a:fld>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117331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2" y="533400"/>
            <a:ext cx="1371600" cy="5592764"/>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1" y="533400"/>
            <a:ext cx="8077201" cy="5592764"/>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4/9/2019</a:t>
            </a:fld>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88754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571413"/>
            <a:ext cx="10969943" cy="4554751"/>
          </a:xfrm>
          <a:prstGeom prst="rect">
            <a:avLst/>
          </a:prstGeo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441" y="6356351"/>
            <a:ext cx="2844059" cy="365125"/>
          </a:xfrm>
          <a:prstGeom prst="rect">
            <a:avLst/>
          </a:prstGeom>
        </p:spPr>
        <p:txBody>
          <a:bodyPr/>
          <a:lstStyle/>
          <a:p>
            <a:fld id="{772FD15A-113C-3042-A21C-2AE7F576C623}" type="datetimeFigureOut">
              <a:rPr lang="en-US" smtClean="0"/>
              <a:t>4/9/2019</a:t>
            </a:fld>
            <a:endParaRPr lang="en-US" dirty="0"/>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p>
            <a:endParaRPr lang="en-US" dirty="0"/>
          </a:p>
        </p:txBody>
      </p:sp>
    </p:spTree>
    <p:extLst>
      <p:ext uri="{BB962C8B-B14F-4D97-AF65-F5344CB8AC3E}">
        <p14:creationId xmlns:p14="http://schemas.microsoft.com/office/powerpoint/2010/main" val="1794964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2pPr>
              <a:buClr>
                <a:schemeClr val="accent2"/>
              </a:buClr>
              <a:defRPr/>
            </a:lvl2pPr>
            <a:lvl5pPr>
              <a:defRPr/>
            </a:lvl5pPr>
            <a:lvl6pPr>
              <a:buClr>
                <a:schemeClr val="accent2"/>
              </a:buClr>
              <a:defRPr baseline="0"/>
            </a:lvl6pPr>
            <a:lvl7pPr>
              <a:buClr>
                <a:schemeClr val="accent2"/>
              </a:buClr>
              <a:defRPr baseline="0"/>
            </a:lvl7pPr>
            <a:lvl8pPr>
              <a:buClr>
                <a:schemeClr val="accent2"/>
              </a:buClr>
              <a:defRPr baseline="0"/>
            </a:lvl8pPr>
            <a:lvl9pPr>
              <a:buClr>
                <a:schemeClr val="accent2"/>
              </a:buCl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4/9/2019</a:t>
            </a:fld>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83633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4" y="2514601"/>
            <a:ext cx="9144000" cy="2819400"/>
          </a:xfrm>
        </p:spPr>
        <p:txBody>
          <a:bodyPr anchor="b">
            <a:noAutofit/>
          </a:bodyPr>
          <a:lstStyle>
            <a:lvl1pPr algn="l">
              <a:defRPr sz="6600" b="0" i="0" cap="none" baseline="0"/>
            </a:lvl1pPr>
          </a:lstStyle>
          <a:p>
            <a:r>
              <a:rPr lang="en-US"/>
              <a:t>Click to edit Master title style</a:t>
            </a:r>
            <a:endParaRPr/>
          </a:p>
        </p:txBody>
      </p:sp>
      <p:sp>
        <p:nvSpPr>
          <p:cNvPr id="3" name="Text Placeholder 2"/>
          <p:cNvSpPr>
            <a:spLocks noGrp="1"/>
          </p:cNvSpPr>
          <p:nvPr>
            <p:ph type="body" idx="1"/>
          </p:nvPr>
        </p:nvSpPr>
        <p:spPr>
          <a:xfrm>
            <a:off x="1522413" y="990600"/>
            <a:ext cx="8229600"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83829175-527E-46A3-863C-1BB1F163B849}" type="datetimeFigureOut">
              <a:rPr lang="en-US" smtClean="0"/>
              <a:t>4/9/2019</a:t>
            </a:fld>
            <a:endParaRPr lang="en-US" dirty="0"/>
          </a:p>
        </p:txBody>
      </p:sp>
      <p:sp>
        <p:nvSpPr>
          <p:cNvPr id="6" name="Slide Number Placeholder 5"/>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359165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p>
            <a:r>
              <a:rPr lang="en-US"/>
              <a:t>Click to edit Master title style</a:t>
            </a:r>
            <a:endParaRPr/>
          </a:p>
        </p:txBody>
      </p:sp>
      <p:sp>
        <p:nvSpPr>
          <p:cNvPr id="3" name="Content Placeholder 2"/>
          <p:cNvSpPr>
            <a:spLocks noGrp="1"/>
          </p:cNvSpPr>
          <p:nvPr>
            <p:ph sz="half" idx="1"/>
          </p:nvPr>
        </p:nvSpPr>
        <p:spPr>
          <a:xfrm>
            <a:off x="1522414" y="1828800"/>
            <a:ext cx="4645152"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475412" y="1828800"/>
            <a:ext cx="4648201" cy="4191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83829175-527E-46A3-863C-1BB1F163B849}" type="datetimeFigureOut">
              <a:rPr lang="en-US" smtClean="0"/>
              <a:t>4/9/2019</a:t>
            </a:fld>
            <a:endParaRPr lang="en-US" dirty="0"/>
          </a:p>
        </p:txBody>
      </p:sp>
      <p:sp>
        <p:nvSpPr>
          <p:cNvPr id="7" name="Slide Number Placeholder 6"/>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38315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1143000"/>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4"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4"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baseline="0"/>
            </a:lvl6pPr>
            <a:lvl7pPr>
              <a:defRPr sz="1400" baseline="0"/>
            </a:lvl7pPr>
            <a:lvl8pPr>
              <a:defRPr sz="1400" baseline="0"/>
            </a:lvl8pPr>
            <a:lvl9pPr>
              <a:defRPr sz="14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478462" y="1828800"/>
            <a:ext cx="46451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78462" y="2667000"/>
            <a:ext cx="4645152" cy="33528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83829175-527E-46A3-863C-1BB1F163B849}" type="datetimeFigureOut">
              <a:rPr lang="en-US" smtClean="0"/>
              <a:t>4/9/2019</a:t>
            </a:fld>
            <a:endParaRPr lang="en-US" dirty="0"/>
          </a:p>
        </p:txBody>
      </p:sp>
      <p:sp>
        <p:nvSpPr>
          <p:cNvPr id="9" name="Slide Number Placeholder 8"/>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38129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83829175-527E-46A3-863C-1BB1F163B849}" type="datetimeFigureOut">
              <a:rPr lang="en-US" smtClean="0"/>
              <a:t>4/9/2019</a:t>
            </a:fld>
            <a:endParaRPr lang="en-US" dirty="0"/>
          </a:p>
        </p:txBody>
      </p:sp>
      <p:sp>
        <p:nvSpPr>
          <p:cNvPr id="5" name="Slide Number Placeholder 4"/>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2236569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83829175-527E-46A3-863C-1BB1F163B849}" type="datetimeFigureOut">
              <a:rPr lang="en-US" smtClean="0"/>
              <a:t>4/9/2019</a:t>
            </a:fld>
            <a:endParaRPr lang="en-US" dirty="0"/>
          </a:p>
        </p:txBody>
      </p:sp>
      <p:sp>
        <p:nvSpPr>
          <p:cNvPr id="4" name="Slide Number Placeholder 3"/>
          <p:cNvSpPr>
            <a:spLocks noGrp="1"/>
          </p:cNvSpPr>
          <p:nvPr>
            <p:ph type="sldNum" sz="quarter" idx="12"/>
          </p:nvPr>
        </p:nvSpPr>
        <p:spPr/>
        <p:txBody>
          <a:bodyPr/>
          <a:lstStyle/>
          <a:p>
            <a:fld id="{E5137D0E-4A4F-4307-8994-C1891D747D59}" type="slidenum">
              <a:rPr lang="en-US" smtClean="0"/>
              <a:t>‹#›</a:t>
            </a:fld>
            <a:endParaRPr lang="en-US" dirty="0"/>
          </a:p>
        </p:txBody>
      </p:sp>
    </p:spTree>
    <p:extLst>
      <p:ext uri="{BB962C8B-B14F-4D97-AF65-F5344CB8AC3E}">
        <p14:creationId xmlns:p14="http://schemas.microsoft.com/office/powerpoint/2010/main" val="346525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5180012" y="838200"/>
            <a:ext cx="6172201" cy="51816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Footer Placeholder 8"/>
          <p:cNvSpPr>
            <a:spLocks noGrp="1"/>
          </p:cNvSpPr>
          <p:nvPr>
            <p:ph type="ftr" sz="quarter" idx="11"/>
          </p:nvPr>
        </p:nvSpPr>
        <p:spPr/>
        <p:txBody>
          <a:bodyPr/>
          <a:lstStyle/>
          <a:p>
            <a:r>
              <a:rPr lang="en-US" dirty="0"/>
              <a:t>Add a footer</a:t>
            </a:r>
          </a:p>
        </p:txBody>
      </p:sp>
      <p:sp>
        <p:nvSpPr>
          <p:cNvPr id="8" name="Date Placeholder 7"/>
          <p:cNvSpPr>
            <a:spLocks noGrp="1"/>
          </p:cNvSpPr>
          <p:nvPr>
            <p:ph type="dt" sz="half" idx="10"/>
          </p:nvPr>
        </p:nvSpPr>
        <p:spPr/>
        <p:txBody>
          <a:bodyPr/>
          <a:lstStyle/>
          <a:p>
            <a:fld id="{83829175-527E-46A3-863C-1BB1F163B849}" type="datetimeFigureOut">
              <a:rPr lang="en-US" smtClean="0"/>
              <a:pPr/>
              <a:t>4/9/2019</a:t>
            </a:fld>
            <a:endParaRPr lang="en-US" dirty="0"/>
          </a:p>
        </p:txBody>
      </p:sp>
      <p:sp>
        <p:nvSpPr>
          <p:cNvPr id="10" name="Slide Number Placeholder 9"/>
          <p:cNvSpPr>
            <a:spLocks noGrp="1"/>
          </p:cNvSpPr>
          <p:nvPr>
            <p:ph type="sldNum" sz="quarter" idx="12"/>
          </p:nvPr>
        </p:nvSpPr>
        <p:spPr/>
        <p:txBody>
          <a:body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39136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6613" y="2590800"/>
            <a:ext cx="3276599" cy="1924050"/>
          </a:xfrm>
        </p:spPr>
        <p:txBody>
          <a:bodyPr anchor="b">
            <a:normAutofit/>
          </a:bodyPr>
          <a:lstStyle>
            <a:lvl1pPr algn="l">
              <a:defRPr sz="3200" b="0"/>
            </a:lvl1pPr>
          </a:lstStyle>
          <a:p>
            <a:r>
              <a:rPr lang="en-US"/>
              <a:t>Click to edit Master title style</a:t>
            </a:r>
            <a:endParaRPr/>
          </a:p>
        </p:txBody>
      </p:sp>
      <p:sp>
        <p:nvSpPr>
          <p:cNvPr id="5" name="Rectangle 4"/>
          <p:cNvSpPr/>
          <p:nvPr/>
        </p:nvSpPr>
        <p:spPr>
          <a:xfrm>
            <a:off x="5103812" y="457200"/>
            <a:ext cx="6629400"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descr="An empty placeholder to add an image. Click on the placeholder and select the image that you wish to add"/>
          <p:cNvSpPr>
            <a:spLocks noGrp="1"/>
          </p:cNvSpPr>
          <p:nvPr>
            <p:ph type="pic" idx="1"/>
          </p:nvPr>
        </p:nvSpPr>
        <p:spPr>
          <a:xfrm>
            <a:off x="5484812" y="836610"/>
            <a:ext cx="5867401" cy="5183190"/>
          </a:xfr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836613" y="4648200"/>
            <a:ext cx="3276599" cy="1371600"/>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773852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Ref idx="1001">
        <a:schemeClr val="bg1"/>
      </p:bgRef>
    </p:bg>
    <p:spTree>
      <p:nvGrpSpPr>
        <p:cNvPr id="1" name=""/>
        <p:cNvGrpSpPr/>
        <p:nvPr/>
      </p:nvGrpSpPr>
      <p:grpSpPr>
        <a:xfrm>
          <a:off x="0" y="0"/>
          <a:ext cx="0" cy="0"/>
          <a:chOff x="0" y="0"/>
          <a:chExt cx="0" cy="0"/>
        </a:xfrm>
      </p:grpSpPr>
      <p:grpSp>
        <p:nvGrpSpPr>
          <p:cNvPr id="32" name="Group 31"/>
          <p:cNvGrpSpPr/>
          <p:nvPr/>
        </p:nvGrpSpPr>
        <p:grpSpPr>
          <a:xfrm>
            <a:off x="-1" y="0"/>
            <a:ext cx="12188825" cy="6858000"/>
            <a:chOff x="-1" y="0"/>
            <a:chExt cx="12188825" cy="6858000"/>
          </a:xfrm>
        </p:grpSpPr>
        <p:sp>
          <p:nvSpPr>
            <p:cNvPr id="8" name="Rectangle 8"/>
            <p:cNvSpPr>
              <a:spLocks noChangeArrowheads="1"/>
            </p:cNvSpPr>
            <p:nvPr/>
          </p:nvSpPr>
          <p:spPr bwMode="auto">
            <a:xfrm>
              <a:off x="4164514" y="6705600"/>
              <a:ext cx="8024310" cy="152400"/>
            </a:xfrm>
            <a:prstGeom prst="rect">
              <a:avLst/>
            </a:prstGeom>
            <a:gradFill rotWithShape="0">
              <a:gsLst>
                <a:gs pos="0">
                  <a:schemeClr val="accent5">
                    <a:lumMod val="20000"/>
                    <a:lumOff val="80000"/>
                  </a:schemeClr>
                </a:gs>
                <a:gs pos="100000">
                  <a:schemeClr val="accent5">
                    <a:lumMod val="75000"/>
                  </a:schemeClr>
                </a:gs>
              </a:gsLst>
              <a:lin ang="0" scaled="1"/>
            </a:gradFill>
            <a:ln w="9525">
              <a:solidFill>
                <a:schemeClr val="tx1"/>
              </a:solidFill>
              <a:miter lim="800000"/>
              <a:headEnd/>
              <a:tailEnd/>
            </a:ln>
            <a:effectLst/>
            <a:extLst/>
          </p:spPr>
          <p:txBody>
            <a:bodyPr wrap="none" anchor="ctr"/>
            <a:lstStyle/>
            <a:p>
              <a:pPr algn="ctr"/>
              <a:endParaRPr kumimoji="1" lang="en-US" sz="2400" dirty="0">
                <a:latin typeface="굴림" pitchFamily="50" charset="-127"/>
              </a:endParaRPr>
            </a:p>
          </p:txBody>
        </p:sp>
        <p:sp>
          <p:nvSpPr>
            <p:cNvPr id="9" name="Rectangle 9"/>
            <p:cNvSpPr>
              <a:spLocks noChangeArrowheads="1"/>
            </p:cNvSpPr>
            <p:nvPr/>
          </p:nvSpPr>
          <p:spPr bwMode="auto">
            <a:xfrm>
              <a:off x="11680956" y="1981200"/>
              <a:ext cx="507868" cy="4267200"/>
            </a:xfrm>
            <a:prstGeom prst="rect">
              <a:avLst/>
            </a:prstGeom>
            <a:gradFill rotWithShape="0">
              <a:gsLst>
                <a:gs pos="0">
                  <a:schemeClr val="tx2">
                    <a:lumMod val="20000"/>
                    <a:lumOff val="80000"/>
                  </a:schemeClr>
                </a:gs>
                <a:gs pos="100000">
                  <a:schemeClr val="tx2">
                    <a:lumMod val="60000"/>
                    <a:lumOff val="40000"/>
                  </a:schemeClr>
                </a:gs>
              </a:gsLst>
              <a:lin ang="5400000" scaled="1"/>
            </a:gradFill>
            <a:ln w="9525">
              <a:solidFill>
                <a:schemeClr val="tx1"/>
              </a:solidFill>
              <a:miter lim="800000"/>
              <a:headEnd/>
              <a:tailEnd/>
            </a:ln>
            <a:effectLst/>
            <a:extLst/>
          </p:spPr>
          <p:txBody>
            <a:bodyPr wrap="none" anchor="ctr"/>
            <a:lstStyle/>
            <a:p>
              <a:pPr algn="ctr"/>
              <a:endParaRPr kumimoji="1" lang="en-US" sz="2400" dirty="0">
                <a:latin typeface="굴림" pitchFamily="50" charset="-127"/>
              </a:endParaRPr>
            </a:p>
          </p:txBody>
        </p:sp>
        <p:sp>
          <p:nvSpPr>
            <p:cNvPr id="10" name="Rectangle 10"/>
            <p:cNvSpPr>
              <a:spLocks noChangeArrowheads="1"/>
            </p:cNvSpPr>
            <p:nvPr/>
          </p:nvSpPr>
          <p:spPr bwMode="auto">
            <a:xfrm>
              <a:off x="-1" y="5257800"/>
              <a:ext cx="609441" cy="152400"/>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latin typeface="굴림" pitchFamily="50" charset="-127"/>
              </a:endParaRPr>
            </a:p>
          </p:txBody>
        </p:sp>
        <p:sp>
          <p:nvSpPr>
            <p:cNvPr id="11" name="Rectangle 11"/>
            <p:cNvSpPr>
              <a:spLocks noChangeArrowheads="1"/>
            </p:cNvSpPr>
            <p:nvPr/>
          </p:nvSpPr>
          <p:spPr bwMode="auto">
            <a:xfrm>
              <a:off x="-1" y="5410200"/>
              <a:ext cx="609441" cy="1447800"/>
            </a:xfrm>
            <a:prstGeom prst="rect">
              <a:avLst/>
            </a:prstGeom>
            <a:solidFill>
              <a:srgbClr val="DDDDD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latin typeface="굴림" pitchFamily="50" charset="-127"/>
              </a:endParaRPr>
            </a:p>
          </p:txBody>
        </p:sp>
        <p:sp>
          <p:nvSpPr>
            <p:cNvPr id="12" name="Rectangle 12"/>
            <p:cNvSpPr>
              <a:spLocks noChangeArrowheads="1"/>
            </p:cNvSpPr>
            <p:nvPr/>
          </p:nvSpPr>
          <p:spPr bwMode="auto">
            <a:xfrm>
              <a:off x="11680956" y="0"/>
              <a:ext cx="507868" cy="1981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latin typeface="굴림" pitchFamily="50" charset="-127"/>
              </a:endParaRPr>
            </a:p>
          </p:txBody>
        </p:sp>
        <p:sp>
          <p:nvSpPr>
            <p:cNvPr id="13" name="Rectangle 13"/>
            <p:cNvSpPr>
              <a:spLocks noChangeArrowheads="1"/>
            </p:cNvSpPr>
            <p:nvPr/>
          </p:nvSpPr>
          <p:spPr bwMode="auto">
            <a:xfrm>
              <a:off x="7618015" y="0"/>
              <a:ext cx="4062942" cy="304800"/>
            </a:xfrm>
            <a:prstGeom prst="rect">
              <a:avLst/>
            </a:prstGeom>
            <a:solidFill>
              <a:schemeClr val="accent1"/>
            </a:solidFill>
            <a:ln w="9525">
              <a:solidFill>
                <a:schemeClr val="accent3"/>
              </a:solidFill>
              <a:miter lim="800000"/>
              <a:headEnd/>
              <a:tailEnd/>
            </a:ln>
            <a:effectLst/>
            <a:extLst/>
          </p:spPr>
          <p:txBody>
            <a:bodyPr wrap="none" anchor="ctr"/>
            <a:lstStyle/>
            <a:p>
              <a:pPr algn="ctr"/>
              <a:endParaRPr kumimoji="1" lang="en-US" sz="2400" dirty="0">
                <a:latin typeface="굴림" pitchFamily="50" charset="-127"/>
              </a:endParaRPr>
            </a:p>
          </p:txBody>
        </p:sp>
        <p:sp>
          <p:nvSpPr>
            <p:cNvPr id="14" name="Rectangle 14"/>
            <p:cNvSpPr>
              <a:spLocks noChangeArrowheads="1"/>
            </p:cNvSpPr>
            <p:nvPr/>
          </p:nvSpPr>
          <p:spPr bwMode="auto">
            <a:xfrm>
              <a:off x="609440" y="304800"/>
              <a:ext cx="711015" cy="762000"/>
            </a:xfrm>
            <a:prstGeom prst="rect">
              <a:avLst/>
            </a:prstGeom>
            <a:solidFill>
              <a:schemeClr val="bg2">
                <a:lumMod val="50000"/>
                <a:alpha val="50000"/>
              </a:schemeClr>
            </a:solidFill>
            <a:ln w="9525">
              <a:solidFill>
                <a:schemeClr val="tx1"/>
              </a:solidFill>
              <a:miter lim="800000"/>
              <a:headEnd/>
              <a:tailEnd/>
            </a:ln>
            <a:effectLst/>
            <a:extLst/>
          </p:spPr>
          <p:txBody>
            <a:bodyPr wrap="none" anchor="ctr"/>
            <a:lstStyle/>
            <a:p>
              <a:pPr algn="ctr"/>
              <a:endParaRPr kumimoji="1" lang="en-US" sz="2400" dirty="0">
                <a:latin typeface="굴림" pitchFamily="50" charset="-127"/>
              </a:endParaRPr>
            </a:p>
          </p:txBody>
        </p:sp>
        <p:sp>
          <p:nvSpPr>
            <p:cNvPr id="15" name="Rectangle 15"/>
            <p:cNvSpPr>
              <a:spLocks noChangeArrowheads="1"/>
            </p:cNvSpPr>
            <p:nvPr/>
          </p:nvSpPr>
          <p:spPr bwMode="auto">
            <a:xfrm>
              <a:off x="-1" y="1066800"/>
              <a:ext cx="609441" cy="4191000"/>
            </a:xfrm>
            <a:prstGeom prst="rect">
              <a:avLst/>
            </a:prstGeom>
            <a:gradFill rotWithShape="0">
              <a:gsLst>
                <a:gs pos="0">
                  <a:schemeClr val="bg2">
                    <a:lumMod val="50000"/>
                  </a:schemeClr>
                </a:gs>
                <a:gs pos="100000">
                  <a:schemeClr val="bg1"/>
                </a:gs>
              </a:gsLst>
              <a:lin ang="5400000" scaled="1"/>
            </a:gradFill>
            <a:ln w="9525">
              <a:solidFill>
                <a:schemeClr val="tx1"/>
              </a:solidFill>
              <a:miter lim="800000"/>
              <a:headEnd/>
              <a:tailEnd/>
            </a:ln>
            <a:effectLst/>
            <a:extLst/>
          </p:spPr>
          <p:txBody>
            <a:bodyPr wrap="none" anchor="ctr"/>
            <a:lstStyle/>
            <a:p>
              <a:pPr algn="ctr"/>
              <a:endParaRPr kumimoji="1" lang="en-US" sz="2400" dirty="0">
                <a:latin typeface="굴림" pitchFamily="50" charset="-127"/>
              </a:endParaRPr>
            </a:p>
          </p:txBody>
        </p:sp>
        <p:sp>
          <p:nvSpPr>
            <p:cNvPr id="16" name="Rectangle 16"/>
            <p:cNvSpPr>
              <a:spLocks noChangeArrowheads="1"/>
            </p:cNvSpPr>
            <p:nvPr/>
          </p:nvSpPr>
          <p:spPr bwMode="auto">
            <a:xfrm>
              <a:off x="-1" y="304800"/>
              <a:ext cx="609441" cy="762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latin typeface="굴림" pitchFamily="50" charset="-127"/>
              </a:endParaRPr>
            </a:p>
          </p:txBody>
        </p:sp>
        <p:sp>
          <p:nvSpPr>
            <p:cNvPr id="17" name="Rectangle 17"/>
            <p:cNvSpPr>
              <a:spLocks noChangeArrowheads="1"/>
            </p:cNvSpPr>
            <p:nvPr/>
          </p:nvSpPr>
          <p:spPr bwMode="auto">
            <a:xfrm>
              <a:off x="-1" y="0"/>
              <a:ext cx="1320456" cy="304800"/>
            </a:xfrm>
            <a:prstGeom prst="rect">
              <a:avLst/>
            </a:prstGeom>
            <a:solidFill>
              <a:schemeClr val="accent1"/>
            </a:solidFill>
            <a:ln w="19050">
              <a:solidFill>
                <a:schemeClr val="accent1"/>
              </a:solidFill>
              <a:miter lim="800000"/>
              <a:headEnd/>
              <a:tailEnd/>
            </a:ln>
            <a:effectLst/>
            <a:extLst/>
          </p:spPr>
          <p:txBody>
            <a:bodyPr wrap="none" anchor="ctr"/>
            <a:lstStyle/>
            <a:p>
              <a:pPr algn="ctr"/>
              <a:endParaRPr kumimoji="1" lang="en-US" sz="2400" dirty="0">
                <a:latin typeface="굴림" pitchFamily="50" charset="-127"/>
              </a:endParaRPr>
            </a:p>
          </p:txBody>
        </p:sp>
        <p:sp>
          <p:nvSpPr>
            <p:cNvPr id="18" name="Rectangle 18"/>
            <p:cNvSpPr>
              <a:spLocks noChangeArrowheads="1"/>
            </p:cNvSpPr>
            <p:nvPr/>
          </p:nvSpPr>
          <p:spPr bwMode="auto">
            <a:xfrm>
              <a:off x="1320455" y="0"/>
              <a:ext cx="6297560" cy="304800"/>
            </a:xfrm>
            <a:prstGeom prst="rect">
              <a:avLst/>
            </a:prstGeom>
            <a:solidFill>
              <a:schemeClr val="bg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sz="2400" dirty="0">
                <a:latin typeface="굴림" pitchFamily="50" charset="-127"/>
              </a:endParaRPr>
            </a:p>
          </p:txBody>
        </p:sp>
        <p:sp>
          <p:nvSpPr>
            <p:cNvPr id="19" name="Line 19"/>
            <p:cNvSpPr>
              <a:spLocks noChangeShapeType="1"/>
            </p:cNvSpPr>
            <p:nvPr/>
          </p:nvSpPr>
          <p:spPr bwMode="auto">
            <a:xfrm flipV="1">
              <a:off x="609440" y="304800"/>
              <a:ext cx="0" cy="6553200"/>
            </a:xfrm>
            <a:prstGeom prst="line">
              <a:avLst/>
            </a:prstGeom>
            <a:noFill/>
            <a:ln w="762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0" name="Line 20"/>
            <p:cNvSpPr>
              <a:spLocks noChangeShapeType="1"/>
            </p:cNvSpPr>
            <p:nvPr/>
          </p:nvSpPr>
          <p:spPr bwMode="auto">
            <a:xfrm>
              <a:off x="609440" y="6705600"/>
              <a:ext cx="11579384" cy="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1" name="Line 21"/>
            <p:cNvSpPr>
              <a:spLocks noChangeShapeType="1"/>
            </p:cNvSpPr>
            <p:nvPr/>
          </p:nvSpPr>
          <p:spPr bwMode="auto">
            <a:xfrm flipV="1">
              <a:off x="11680956" y="0"/>
              <a:ext cx="0" cy="6705600"/>
            </a:xfrm>
            <a:prstGeom prst="line">
              <a:avLst/>
            </a:prstGeom>
            <a:noFill/>
            <a:ln w="571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2" name="Line 22"/>
            <p:cNvSpPr>
              <a:spLocks noChangeShapeType="1"/>
            </p:cNvSpPr>
            <p:nvPr/>
          </p:nvSpPr>
          <p:spPr bwMode="auto">
            <a:xfrm>
              <a:off x="-1" y="304800"/>
              <a:ext cx="12188825" cy="0"/>
            </a:xfrm>
            <a:prstGeom prst="line">
              <a:avLst/>
            </a:prstGeom>
            <a:noFill/>
            <a:ln w="3810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3" name="Line 23"/>
            <p:cNvSpPr>
              <a:spLocks noChangeShapeType="1"/>
            </p:cNvSpPr>
            <p:nvPr/>
          </p:nvSpPr>
          <p:spPr bwMode="auto">
            <a:xfrm flipH="1">
              <a:off x="7618015" y="457200"/>
              <a:ext cx="4570809" cy="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4" name="Line 24"/>
            <p:cNvSpPr>
              <a:spLocks noChangeShapeType="1"/>
            </p:cNvSpPr>
            <p:nvPr/>
          </p:nvSpPr>
          <p:spPr bwMode="auto">
            <a:xfrm flipV="1">
              <a:off x="7618015" y="0"/>
              <a:ext cx="0" cy="4572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5" name="Line 25"/>
            <p:cNvSpPr>
              <a:spLocks noChangeShapeType="1"/>
            </p:cNvSpPr>
            <p:nvPr/>
          </p:nvSpPr>
          <p:spPr bwMode="auto">
            <a:xfrm>
              <a:off x="11680956" y="1981200"/>
              <a:ext cx="5078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6" name="Line 26"/>
            <p:cNvSpPr>
              <a:spLocks noChangeShapeType="1"/>
            </p:cNvSpPr>
            <p:nvPr/>
          </p:nvSpPr>
          <p:spPr bwMode="auto">
            <a:xfrm>
              <a:off x="1320455" y="0"/>
              <a:ext cx="0" cy="1066800"/>
            </a:xfrm>
            <a:prstGeom prst="line">
              <a:avLst/>
            </a:prstGeom>
            <a:noFill/>
            <a:ln w="19050">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27" name="Line 27"/>
            <p:cNvSpPr>
              <a:spLocks noChangeShapeType="1"/>
            </p:cNvSpPr>
            <p:nvPr/>
          </p:nvSpPr>
          <p:spPr bwMode="auto">
            <a:xfrm flipH="1">
              <a:off x="-1" y="1066800"/>
              <a:ext cx="1320456"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0" name="Line 30"/>
            <p:cNvSpPr>
              <a:spLocks noChangeShapeType="1"/>
            </p:cNvSpPr>
            <p:nvPr/>
          </p:nvSpPr>
          <p:spPr bwMode="auto">
            <a:xfrm flipH="1">
              <a:off x="-1" y="5257800"/>
              <a:ext cx="609441" cy="0"/>
            </a:xfrm>
            <a:prstGeom prst="line">
              <a:avLst/>
            </a:prstGeom>
            <a:noFill/>
            <a:ln w="285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1" name="Line 31"/>
            <p:cNvSpPr>
              <a:spLocks noChangeShapeType="1"/>
            </p:cNvSpPr>
            <p:nvPr/>
          </p:nvSpPr>
          <p:spPr bwMode="auto">
            <a:xfrm flipH="1">
              <a:off x="-1" y="5410200"/>
              <a:ext cx="609441"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grpSp>
      <p:sp>
        <p:nvSpPr>
          <p:cNvPr id="2" name="Title Placeholder 1"/>
          <p:cNvSpPr>
            <a:spLocks noGrp="1"/>
          </p:cNvSpPr>
          <p:nvPr>
            <p:ph type="title"/>
          </p:nvPr>
        </p:nvSpPr>
        <p:spPr>
          <a:xfrm>
            <a:off x="1522414" y="533400"/>
            <a:ext cx="9601200" cy="1143000"/>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1522414" y="1828800"/>
            <a:ext cx="9601200" cy="4191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17950" y="6172200"/>
            <a:ext cx="6862462" cy="273049"/>
          </a:xfrm>
          <a:prstGeom prst="rect">
            <a:avLst/>
          </a:prstGeom>
        </p:spPr>
        <p:txBody>
          <a:bodyPr vert="horz" lIns="91440" tIns="45720" rIns="91440" bIns="45720" rtlCol="0" anchor="ctr"/>
          <a:lstStyle>
            <a:lvl1pPr algn="l">
              <a:defRPr sz="1100">
                <a:solidFill>
                  <a:schemeClr val="tx1"/>
                </a:solidFill>
              </a:defRPr>
            </a:lvl1pPr>
          </a:lstStyle>
          <a:p>
            <a:r>
              <a:rPr lang="en-US" dirty="0"/>
              <a:t>Add a footer</a:t>
            </a:r>
          </a:p>
        </p:txBody>
      </p:sp>
      <p:sp>
        <p:nvSpPr>
          <p:cNvPr id="4" name="Date Placeholder 3"/>
          <p:cNvSpPr>
            <a:spLocks noGrp="1"/>
          </p:cNvSpPr>
          <p:nvPr>
            <p:ph type="dt" sz="half" idx="2"/>
          </p:nvPr>
        </p:nvSpPr>
        <p:spPr>
          <a:xfrm>
            <a:off x="8609012" y="6172200"/>
            <a:ext cx="1320059" cy="273049"/>
          </a:xfrm>
          <a:prstGeom prst="rect">
            <a:avLst/>
          </a:prstGeom>
        </p:spPr>
        <p:txBody>
          <a:bodyPr vert="horz" lIns="91440" tIns="45720" rIns="91440" bIns="45720" rtlCol="0" anchor="ctr"/>
          <a:lstStyle>
            <a:lvl1pPr algn="r">
              <a:defRPr sz="1100">
                <a:solidFill>
                  <a:schemeClr val="tx1"/>
                </a:solidFill>
              </a:defRPr>
            </a:lvl1pPr>
          </a:lstStyle>
          <a:p>
            <a:fld id="{83829175-527E-46A3-863C-1BB1F163B849}" type="datetimeFigureOut">
              <a:rPr lang="en-US" smtClean="0"/>
              <a:pPr/>
              <a:t>4/9/2019</a:t>
            </a:fld>
            <a:endParaRPr lang="en-US" dirty="0"/>
          </a:p>
        </p:txBody>
      </p:sp>
      <p:sp>
        <p:nvSpPr>
          <p:cNvPr id="6" name="Slide Number Placeholder 5"/>
          <p:cNvSpPr>
            <a:spLocks noGrp="1"/>
          </p:cNvSpPr>
          <p:nvPr>
            <p:ph type="sldNum" sz="quarter" idx="4"/>
          </p:nvPr>
        </p:nvSpPr>
        <p:spPr>
          <a:xfrm>
            <a:off x="10133012" y="6172200"/>
            <a:ext cx="990601" cy="273049"/>
          </a:xfrm>
          <a:prstGeom prst="rect">
            <a:avLst/>
          </a:prstGeom>
        </p:spPr>
        <p:txBody>
          <a:bodyPr vert="horz" lIns="91440" tIns="45720" rIns="91440" bIns="45720" rtlCol="0" anchor="ctr"/>
          <a:lstStyle>
            <a:lvl1pPr algn="r">
              <a:defRPr sz="1100">
                <a:solidFill>
                  <a:schemeClr val="tx1"/>
                </a:solidFill>
              </a:defRPr>
            </a:lvl1pPr>
          </a:lstStyle>
          <a:p>
            <a:fld id="{E5137D0E-4A4F-4307-8994-C1891D747D59}" type="slidenum">
              <a:rPr lang="en-US" smtClean="0"/>
              <a:pPr/>
              <a:t>‹#›</a:t>
            </a:fld>
            <a:endParaRPr lang="en-US" dirty="0"/>
          </a:p>
        </p:txBody>
      </p:sp>
    </p:spTree>
    <p:extLst>
      <p:ext uri="{BB962C8B-B14F-4D97-AF65-F5344CB8AC3E}">
        <p14:creationId xmlns:p14="http://schemas.microsoft.com/office/powerpoint/2010/main" val="7745226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2"/>
        </a:buClr>
        <a:buFont typeface="Arial" pitchFamily="34" charset="0"/>
        <a:buChar char="•"/>
        <a:defRPr sz="2000" kern="1200">
          <a:solidFill>
            <a:schemeClr val="tx1"/>
          </a:solidFill>
          <a:latin typeface="+mn-lt"/>
          <a:ea typeface="+mn-ea"/>
          <a:cs typeface="+mn-cs"/>
        </a:defRPr>
      </a:lvl1pPr>
      <a:lvl2pPr marL="502920" indent="-223838" algn="l" defTabSz="914400" rtl="0" eaLnBrk="1" latinLnBrk="0" hangingPunct="1">
        <a:lnSpc>
          <a:spcPct val="90000"/>
        </a:lnSpc>
        <a:spcBef>
          <a:spcPts val="800"/>
        </a:spcBef>
        <a:buClr>
          <a:schemeClr val="accent2"/>
        </a:buClr>
        <a:buFont typeface="Arial" pitchFamily="34" charset="0"/>
        <a:buChar char="–"/>
        <a:defRPr sz="1800" kern="1200">
          <a:solidFill>
            <a:schemeClr val="tx1"/>
          </a:solidFill>
          <a:latin typeface="+mn-lt"/>
          <a:ea typeface="+mn-ea"/>
          <a:cs typeface="+mn-cs"/>
        </a:defRPr>
      </a:lvl2pPr>
      <a:lvl3pPr marL="741363" indent="-17145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3pPr>
      <a:lvl4pPr marL="9667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4pPr>
      <a:lvl5pPr marL="1208088" indent="-173038" algn="l" defTabSz="914400" rtl="0" eaLnBrk="1" latinLnBrk="0" hangingPunct="1">
        <a:lnSpc>
          <a:spcPct val="90000"/>
        </a:lnSpc>
        <a:spcBef>
          <a:spcPts val="600"/>
        </a:spcBef>
        <a:buClr>
          <a:schemeClr val="accent2"/>
        </a:buClr>
        <a:buFont typeface="Arial" pitchFamily="34" charset="0"/>
        <a:buChar char="•"/>
        <a:defRPr sz="1400" kern="1200">
          <a:solidFill>
            <a:schemeClr val="tx1"/>
          </a:solidFill>
          <a:latin typeface="+mn-lt"/>
          <a:ea typeface="+mn-ea"/>
          <a:cs typeface="+mn-cs"/>
        </a:defRPr>
      </a:lvl5pPr>
      <a:lvl6pPr marL="1444752"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6pPr>
      <a:lvl7pPr marL="1682496"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7pPr>
      <a:lvl8pPr marL="1920240"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8pPr>
      <a:lvl9pPr marL="2157984" indent="-173736" algn="l" defTabSz="914400" rtl="0" eaLnBrk="1" latinLnBrk="0" hangingPunct="1">
        <a:lnSpc>
          <a:spcPct val="90000"/>
        </a:lnSpc>
        <a:spcBef>
          <a:spcPts val="600"/>
        </a:spcBef>
        <a:buFont typeface="Arial" pitchFamily="34" charset="0"/>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over darkwer cover .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6858000"/>
          </a:xfrm>
          <a:prstGeom prst="rect">
            <a:avLst/>
          </a:prstGeom>
        </p:spPr>
      </p:pic>
      <p:sp>
        <p:nvSpPr>
          <p:cNvPr id="7" name="Rectangle 6"/>
          <p:cNvSpPr/>
          <p:nvPr/>
        </p:nvSpPr>
        <p:spPr>
          <a:xfrm>
            <a:off x="3054859" y="373"/>
            <a:ext cx="9216672" cy="1934662"/>
          </a:xfrm>
          <a:prstGeom prst="rect">
            <a:avLst/>
          </a:prstGeom>
          <a:solidFill>
            <a:srgbClr val="0F396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b="1" dirty="0"/>
              <a:t>ePosters Replace Print Posters</a:t>
            </a:r>
            <a:r>
              <a:rPr lang="en-US" sz="3200" dirty="0"/>
              <a:t>: KAUST Library Initiative to Better Prepare Students and Preserve Scholarly Resources</a:t>
            </a:r>
            <a:endParaRPr lang="en-US" sz="4000" dirty="0">
              <a:solidFill>
                <a:srgbClr val="FFFF00"/>
              </a:solidFill>
            </a:endParaRPr>
          </a:p>
        </p:txBody>
      </p:sp>
      <p:sp>
        <p:nvSpPr>
          <p:cNvPr id="6" name="Title 1"/>
          <p:cNvSpPr txBox="1">
            <a:spLocks/>
          </p:cNvSpPr>
          <p:nvPr/>
        </p:nvSpPr>
        <p:spPr>
          <a:xfrm>
            <a:off x="7442570" y="5772896"/>
            <a:ext cx="5391134" cy="589700"/>
          </a:xfrm>
          <a:prstGeom prst="rect">
            <a:avLst/>
          </a:prstGeom>
        </p:spPr>
        <p:txBody>
          <a:bodyPr vert="horz" wrap="none" lIns="91415" tIns="45707" rIns="91415"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732" b="1" dirty="0">
              <a:solidFill>
                <a:schemeClr val="bg1"/>
              </a:solidFill>
              <a:latin typeface="Arial" charset="0"/>
              <a:ea typeface="Arial" charset="0"/>
              <a:cs typeface="Arial" charset="0"/>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770" t="7089" r="20223" b="14901"/>
          <a:stretch/>
        </p:blipFill>
        <p:spPr>
          <a:xfrm>
            <a:off x="-84301" y="34636"/>
            <a:ext cx="3122612" cy="1070954"/>
          </a:xfrm>
          <a:prstGeom prst="rect">
            <a:avLst/>
          </a:prstGeom>
        </p:spPr>
      </p:pic>
      <p:sp>
        <p:nvSpPr>
          <p:cNvPr id="10" name="TextBox 9"/>
          <p:cNvSpPr txBox="1"/>
          <p:nvPr/>
        </p:nvSpPr>
        <p:spPr>
          <a:xfrm>
            <a:off x="2132012" y="1822182"/>
            <a:ext cx="4229101" cy="1200329"/>
          </a:xfrm>
          <a:prstGeom prst="rect">
            <a:avLst/>
          </a:prstGeom>
          <a:noFill/>
          <a:ln>
            <a:noFill/>
          </a:ln>
        </p:spPr>
        <p:txBody>
          <a:bodyPr wrap="square" lIns="0" rIns="0" rtlCol="0" anchor="ctr" anchorCtr="1">
            <a:noAutofit/>
          </a:bodyPr>
          <a:lstStyle/>
          <a:p>
            <a:r>
              <a:rPr lang="en-US" sz="2200" b="1" dirty="0"/>
              <a:t>J. K. </a:t>
            </a:r>
            <a:r>
              <a:rPr lang="en-US" sz="2200" b="1" dirty="0" smtClean="0"/>
              <a:t>Vijayakumar</a:t>
            </a:r>
            <a:endParaRPr lang="en-US" sz="2200" b="1" dirty="0"/>
          </a:p>
        </p:txBody>
      </p:sp>
      <p:sp>
        <p:nvSpPr>
          <p:cNvPr id="11" name="TextBox 10"/>
          <p:cNvSpPr txBox="1"/>
          <p:nvPr/>
        </p:nvSpPr>
        <p:spPr>
          <a:xfrm>
            <a:off x="7409371" y="2179699"/>
            <a:ext cx="3104769" cy="430887"/>
          </a:xfrm>
          <a:prstGeom prst="rect">
            <a:avLst/>
          </a:prstGeom>
          <a:noFill/>
          <a:ln>
            <a:noFill/>
          </a:ln>
        </p:spPr>
        <p:txBody>
          <a:bodyPr wrap="square" rtlCol="0" anchor="ctr" anchorCtr="1">
            <a:spAutoFit/>
          </a:bodyPr>
          <a:lstStyle/>
          <a:p>
            <a:r>
              <a:rPr lang="en-US" sz="2200" b="1" dirty="0"/>
              <a:t>Eman </a:t>
            </a:r>
            <a:r>
              <a:rPr lang="en-US" sz="2200" b="1" dirty="0" smtClean="0"/>
              <a:t>Afandi</a:t>
            </a:r>
            <a:endParaRPr lang="en-US" sz="2200" b="1" dirty="0"/>
          </a:p>
        </p:txBody>
      </p:sp>
      <p:sp>
        <p:nvSpPr>
          <p:cNvPr id="12" name="TextBox 11"/>
          <p:cNvSpPr txBox="1"/>
          <p:nvPr/>
        </p:nvSpPr>
        <p:spPr>
          <a:xfrm>
            <a:off x="4527649" y="1822181"/>
            <a:ext cx="4229101" cy="1200329"/>
          </a:xfrm>
          <a:prstGeom prst="rect">
            <a:avLst/>
          </a:prstGeom>
          <a:noFill/>
          <a:ln>
            <a:noFill/>
          </a:ln>
        </p:spPr>
        <p:txBody>
          <a:bodyPr wrap="square" lIns="0" rIns="0" rtlCol="0" anchor="ctr" anchorCtr="1">
            <a:noAutofit/>
          </a:bodyPr>
          <a:lstStyle/>
          <a:p>
            <a:r>
              <a:rPr lang="en-US" sz="2200" b="1" dirty="0"/>
              <a:t>Garry Hall  </a:t>
            </a:r>
          </a:p>
        </p:txBody>
      </p:sp>
      <p:pic>
        <p:nvPicPr>
          <p:cNvPr id="15" name="Picture 14"/>
          <p:cNvPicPr>
            <a:picLocks noChangeAspect="1"/>
          </p:cNvPicPr>
          <p:nvPr/>
        </p:nvPicPr>
        <p:blipFill>
          <a:blip r:embed="rId5"/>
          <a:stretch>
            <a:fillRect/>
          </a:stretch>
        </p:blipFill>
        <p:spPr>
          <a:xfrm>
            <a:off x="10916928" y="6242875"/>
            <a:ext cx="1256805" cy="548481"/>
          </a:xfrm>
          <a:prstGeom prst="rect">
            <a:avLst/>
          </a:prstGeom>
        </p:spPr>
      </p:pic>
    </p:spTree>
    <p:extLst>
      <p:ext uri="{BB962C8B-B14F-4D97-AF65-F5344CB8AC3E}">
        <p14:creationId xmlns:p14="http://schemas.microsoft.com/office/powerpoint/2010/main" val="197781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665" y="152400"/>
            <a:ext cx="9601200" cy="1143000"/>
          </a:xfrm>
        </p:spPr>
        <p:txBody>
          <a:bodyPr/>
          <a:lstStyle/>
          <a:p>
            <a:r>
              <a:rPr lang="en-US" b="1" dirty="0" err="1" smtClean="0"/>
              <a:t>Benficiaries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70417726"/>
              </p:ext>
            </p:extLst>
          </p:nvPr>
        </p:nvGraphicFramePr>
        <p:xfrm>
          <a:off x="1751012" y="1405617"/>
          <a:ext cx="9601200" cy="4719320"/>
        </p:xfrm>
        <a:graphic>
          <a:graphicData uri="http://schemas.openxmlformats.org/drawingml/2006/table">
            <a:tbl>
              <a:tblPr firstRow="1" bandRow="1">
                <a:tableStyleId>{5C22544A-7EE6-4342-B048-85BDC9FD1C3A}</a:tableStyleId>
              </a:tblPr>
              <a:tblGrid>
                <a:gridCol w="3428999">
                  <a:extLst>
                    <a:ext uri="{9D8B030D-6E8A-4147-A177-3AD203B41FA5}">
                      <a16:colId xmlns:a16="http://schemas.microsoft.com/office/drawing/2014/main" val="556858354"/>
                    </a:ext>
                  </a:extLst>
                </a:gridCol>
                <a:gridCol w="1981201">
                  <a:extLst>
                    <a:ext uri="{9D8B030D-6E8A-4147-A177-3AD203B41FA5}">
                      <a16:colId xmlns:a16="http://schemas.microsoft.com/office/drawing/2014/main" val="2926868740"/>
                    </a:ext>
                  </a:extLst>
                </a:gridCol>
                <a:gridCol w="1981200">
                  <a:extLst>
                    <a:ext uri="{9D8B030D-6E8A-4147-A177-3AD203B41FA5}">
                      <a16:colId xmlns:a16="http://schemas.microsoft.com/office/drawing/2014/main" val="3516709972"/>
                    </a:ext>
                  </a:extLst>
                </a:gridCol>
                <a:gridCol w="2209800">
                  <a:extLst>
                    <a:ext uri="{9D8B030D-6E8A-4147-A177-3AD203B41FA5}">
                      <a16:colId xmlns:a16="http://schemas.microsoft.com/office/drawing/2014/main" val="2959828181"/>
                    </a:ext>
                  </a:extLst>
                </a:gridCol>
              </a:tblGrid>
              <a:tr h="370840">
                <a:tc>
                  <a:txBody>
                    <a:bodyPr/>
                    <a:lstStyle/>
                    <a:p>
                      <a:r>
                        <a:rPr lang="en-US" dirty="0" smtClean="0"/>
                        <a:t>Feature</a:t>
                      </a:r>
                      <a:endParaRPr lang="en-US" dirty="0"/>
                    </a:p>
                  </a:txBody>
                  <a:tcPr/>
                </a:tc>
                <a:tc>
                  <a:txBody>
                    <a:bodyPr/>
                    <a:lstStyle/>
                    <a:p>
                      <a:pPr algn="ctr"/>
                      <a:r>
                        <a:rPr lang="en-US" dirty="0" smtClean="0"/>
                        <a:t>Student</a:t>
                      </a:r>
                      <a:endParaRPr lang="en-US" dirty="0"/>
                    </a:p>
                  </a:txBody>
                  <a:tcPr/>
                </a:tc>
                <a:tc>
                  <a:txBody>
                    <a:bodyPr/>
                    <a:lstStyle/>
                    <a:p>
                      <a:pPr algn="ctr"/>
                      <a:r>
                        <a:rPr lang="en-US" dirty="0" smtClean="0"/>
                        <a:t>Preservation Efforts</a:t>
                      </a:r>
                      <a:endParaRPr lang="en-US" dirty="0"/>
                    </a:p>
                  </a:txBody>
                  <a:tcPr/>
                </a:tc>
                <a:tc>
                  <a:txBody>
                    <a:bodyPr/>
                    <a:lstStyle/>
                    <a:p>
                      <a:pPr algn="ctr"/>
                      <a:r>
                        <a:rPr lang="en-US" dirty="0" smtClean="0"/>
                        <a:t>Other</a:t>
                      </a:r>
                      <a:endParaRPr lang="en-US" dirty="0"/>
                    </a:p>
                  </a:txBody>
                  <a:tcPr/>
                </a:tc>
                <a:extLst>
                  <a:ext uri="{0D108BD9-81ED-4DB2-BD59-A6C34878D82A}">
                    <a16:rowId xmlns:a16="http://schemas.microsoft.com/office/drawing/2014/main" val="2111422901"/>
                  </a:ext>
                </a:extLst>
              </a:tr>
              <a:tr h="370840">
                <a:tc>
                  <a:txBody>
                    <a:bodyPr/>
                    <a:lstStyle/>
                    <a:p>
                      <a:r>
                        <a:rPr lang="en-US" dirty="0" smtClean="0"/>
                        <a:t>Change/Update</a:t>
                      </a:r>
                      <a:endParaRPr lang="en-US" dirty="0"/>
                    </a:p>
                  </a:txBody>
                  <a:tcPr/>
                </a:tc>
                <a:tc>
                  <a:txBody>
                    <a:bodyPr/>
                    <a:lstStyle/>
                    <a:p>
                      <a:pPr algn="ctr"/>
                      <a:r>
                        <a:rPr lang="en-US" dirty="0" smtClean="0"/>
                        <a:t>X</a:t>
                      </a:r>
                    </a:p>
                  </a:txBody>
                  <a:tcPr/>
                </a:tc>
                <a:tc>
                  <a:txBody>
                    <a:bodyPr/>
                    <a:lstStyle/>
                    <a:p>
                      <a:pPr algn="ctr"/>
                      <a:endParaRPr lang="en-US"/>
                    </a:p>
                  </a:txBody>
                  <a:tcPr/>
                </a:tc>
                <a:tc>
                  <a:txBody>
                    <a:bodyPr/>
                    <a:lstStyle/>
                    <a:p>
                      <a:endParaRPr lang="en-US"/>
                    </a:p>
                  </a:txBody>
                  <a:tcPr/>
                </a:tc>
                <a:extLst>
                  <a:ext uri="{0D108BD9-81ED-4DB2-BD59-A6C34878D82A}">
                    <a16:rowId xmlns:a16="http://schemas.microsoft.com/office/drawing/2014/main" val="2580541504"/>
                  </a:ext>
                </a:extLst>
              </a:tr>
              <a:tr h="370840">
                <a:tc>
                  <a:txBody>
                    <a:bodyPr/>
                    <a:lstStyle/>
                    <a:p>
                      <a:r>
                        <a:rPr lang="en-US" dirty="0" smtClean="0"/>
                        <a:t>Longevity/Preservation</a:t>
                      </a:r>
                      <a:endParaRPr lang="en-US" dirty="0"/>
                    </a:p>
                  </a:txBody>
                  <a:tcPr/>
                </a:tc>
                <a:tc>
                  <a:txBody>
                    <a:bodyPr/>
                    <a:lstStyle/>
                    <a:p>
                      <a:pPr algn="ctr"/>
                      <a:r>
                        <a:rPr lang="en-US" dirty="0" smtClean="0"/>
                        <a:t>X</a:t>
                      </a:r>
                      <a:endParaRPr lang="en-US" dirty="0"/>
                    </a:p>
                  </a:txBody>
                  <a:tcPr/>
                </a:tc>
                <a:tc>
                  <a:txBody>
                    <a:bodyPr/>
                    <a:lstStyle/>
                    <a:p>
                      <a:pPr algn="ctr"/>
                      <a:r>
                        <a:rPr lang="en-US" dirty="0" smtClean="0"/>
                        <a:t>X</a:t>
                      </a:r>
                      <a:endParaRPr lang="en-US" dirty="0"/>
                    </a:p>
                  </a:txBody>
                  <a:tcPr/>
                </a:tc>
                <a:tc>
                  <a:txBody>
                    <a:bodyPr/>
                    <a:lstStyle/>
                    <a:p>
                      <a:endParaRPr lang="en-US"/>
                    </a:p>
                  </a:txBody>
                  <a:tcPr/>
                </a:tc>
                <a:extLst>
                  <a:ext uri="{0D108BD9-81ED-4DB2-BD59-A6C34878D82A}">
                    <a16:rowId xmlns:a16="http://schemas.microsoft.com/office/drawing/2014/main" val="3580234190"/>
                  </a:ext>
                </a:extLst>
              </a:tr>
              <a:tr h="370840">
                <a:tc>
                  <a:txBody>
                    <a:bodyPr/>
                    <a:lstStyle/>
                    <a:p>
                      <a:r>
                        <a:rPr lang="en-US" dirty="0" smtClean="0"/>
                        <a:t>Ease of Transport</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tc>
                  <a:txBody>
                    <a:bodyPr/>
                    <a:lstStyle/>
                    <a:p>
                      <a:endParaRPr lang="en-US"/>
                    </a:p>
                  </a:txBody>
                  <a:tcPr/>
                </a:tc>
                <a:extLst>
                  <a:ext uri="{0D108BD9-81ED-4DB2-BD59-A6C34878D82A}">
                    <a16:rowId xmlns:a16="http://schemas.microsoft.com/office/drawing/2014/main" val="2773470007"/>
                  </a:ext>
                </a:extLst>
              </a:tr>
              <a:tr h="370840">
                <a:tc>
                  <a:txBody>
                    <a:bodyPr/>
                    <a:lstStyle/>
                    <a:p>
                      <a:r>
                        <a:rPr lang="en-US" dirty="0" smtClean="0"/>
                        <a:t>Environmentally friendly</a:t>
                      </a:r>
                      <a:endParaRPr lang="en-US" dirty="0"/>
                    </a:p>
                  </a:txBody>
                  <a:tcPr/>
                </a:tc>
                <a:tc>
                  <a:txBody>
                    <a:bodyPr/>
                    <a:lstStyle/>
                    <a:p>
                      <a:pPr algn="ctr"/>
                      <a:endParaRPr lang="en-US" dirty="0"/>
                    </a:p>
                  </a:txBody>
                  <a:tcPr/>
                </a:tc>
                <a:tc>
                  <a:txBody>
                    <a:bodyPr/>
                    <a:lstStyle/>
                    <a:p>
                      <a:pPr algn="ctr"/>
                      <a:endParaRPr lang="en-US" dirty="0"/>
                    </a:p>
                  </a:txBody>
                  <a:tcPr/>
                </a:tc>
                <a:tc>
                  <a:txBody>
                    <a:bodyPr/>
                    <a:lstStyle/>
                    <a:p>
                      <a:r>
                        <a:rPr lang="en-US" dirty="0" smtClean="0"/>
                        <a:t>All</a:t>
                      </a:r>
                      <a:endParaRPr lang="en-US" dirty="0"/>
                    </a:p>
                  </a:txBody>
                  <a:tcPr/>
                </a:tc>
                <a:extLst>
                  <a:ext uri="{0D108BD9-81ED-4DB2-BD59-A6C34878D82A}">
                    <a16:rowId xmlns:a16="http://schemas.microsoft.com/office/drawing/2014/main" val="3976152705"/>
                  </a:ext>
                </a:extLst>
              </a:tr>
              <a:tr h="370840">
                <a:tc>
                  <a:txBody>
                    <a:bodyPr/>
                    <a:lstStyle/>
                    <a:p>
                      <a:r>
                        <a:rPr lang="en-US" dirty="0" smtClean="0"/>
                        <a:t>Multi device accessible</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tc>
                  <a:txBody>
                    <a:bodyPr/>
                    <a:lstStyle/>
                    <a:p>
                      <a:r>
                        <a:rPr lang="en-US" dirty="0" smtClean="0"/>
                        <a:t>Participants</a:t>
                      </a:r>
                      <a:endParaRPr lang="en-US" dirty="0"/>
                    </a:p>
                  </a:txBody>
                  <a:tcPr/>
                </a:tc>
                <a:extLst>
                  <a:ext uri="{0D108BD9-81ED-4DB2-BD59-A6C34878D82A}">
                    <a16:rowId xmlns:a16="http://schemas.microsoft.com/office/drawing/2014/main" val="3714636976"/>
                  </a:ext>
                </a:extLst>
              </a:tr>
              <a:tr h="370840">
                <a:tc>
                  <a:txBody>
                    <a:bodyPr/>
                    <a:lstStyle/>
                    <a:p>
                      <a:r>
                        <a:rPr lang="en-US" dirty="0" smtClean="0"/>
                        <a:t>Widespread</a:t>
                      </a:r>
                      <a:r>
                        <a:rPr lang="en-US" baseline="0" dirty="0" smtClean="0"/>
                        <a:t> distribution</a:t>
                      </a:r>
                      <a:endParaRPr lang="en-US" dirty="0"/>
                    </a:p>
                  </a:txBody>
                  <a:tcPr/>
                </a:tc>
                <a:tc>
                  <a:txBody>
                    <a:bodyPr/>
                    <a:lstStyle/>
                    <a:p>
                      <a:pPr algn="ctr"/>
                      <a:r>
                        <a:rPr lang="en-US" dirty="0" smtClean="0"/>
                        <a:t>X</a:t>
                      </a:r>
                      <a:endParaRPr lang="en-US" dirty="0"/>
                    </a:p>
                  </a:txBody>
                  <a:tcPr/>
                </a:tc>
                <a:tc>
                  <a:txBody>
                    <a:bodyPr/>
                    <a:lstStyle/>
                    <a:p>
                      <a:pPr algn="ctr"/>
                      <a:r>
                        <a:rPr lang="en-US" dirty="0" smtClean="0"/>
                        <a:t>X</a:t>
                      </a:r>
                      <a:endParaRPr lang="en-US" dirty="0"/>
                    </a:p>
                  </a:txBody>
                  <a:tcPr/>
                </a:tc>
                <a:tc>
                  <a:txBody>
                    <a:bodyPr/>
                    <a:lstStyle/>
                    <a:p>
                      <a:endParaRPr lang="en-US"/>
                    </a:p>
                  </a:txBody>
                  <a:tcPr/>
                </a:tc>
                <a:extLst>
                  <a:ext uri="{0D108BD9-81ED-4DB2-BD59-A6C34878D82A}">
                    <a16:rowId xmlns:a16="http://schemas.microsoft.com/office/drawing/2014/main" val="75301171"/>
                  </a:ext>
                </a:extLst>
              </a:tr>
              <a:tr h="370840">
                <a:tc>
                  <a:txBody>
                    <a:bodyPr/>
                    <a:lstStyle/>
                    <a:p>
                      <a:r>
                        <a:rPr lang="en-US" dirty="0" smtClean="0"/>
                        <a:t>Multimedia/hyperlinks</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tc>
                  <a:txBody>
                    <a:bodyPr/>
                    <a:lstStyle/>
                    <a:p>
                      <a:endParaRPr lang="en-US" dirty="0"/>
                    </a:p>
                  </a:txBody>
                  <a:tcPr/>
                </a:tc>
                <a:extLst>
                  <a:ext uri="{0D108BD9-81ED-4DB2-BD59-A6C34878D82A}">
                    <a16:rowId xmlns:a16="http://schemas.microsoft.com/office/drawing/2014/main" val="3149646419"/>
                  </a:ext>
                </a:extLst>
              </a:tr>
              <a:tr h="370840">
                <a:tc>
                  <a:txBody>
                    <a:bodyPr/>
                    <a:lstStyle/>
                    <a:p>
                      <a:r>
                        <a:rPr lang="en-US" dirty="0" smtClean="0"/>
                        <a:t>Zoom functionality</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tc>
                  <a:txBody>
                    <a:bodyPr/>
                    <a:lstStyle/>
                    <a:p>
                      <a:endParaRPr lang="en-US"/>
                    </a:p>
                  </a:txBody>
                  <a:tcPr/>
                </a:tc>
                <a:extLst>
                  <a:ext uri="{0D108BD9-81ED-4DB2-BD59-A6C34878D82A}">
                    <a16:rowId xmlns:a16="http://schemas.microsoft.com/office/drawing/2014/main" val="752273916"/>
                  </a:ext>
                </a:extLst>
              </a:tr>
              <a:tr h="370840">
                <a:tc>
                  <a:txBody>
                    <a:bodyPr/>
                    <a:lstStyle/>
                    <a:p>
                      <a:r>
                        <a:rPr lang="en-US" dirty="0" smtClean="0"/>
                        <a:t>Space Utilization</a:t>
                      </a:r>
                      <a:endParaRPr lang="en-US" dirty="0"/>
                    </a:p>
                  </a:txBody>
                  <a:tcPr/>
                </a:tc>
                <a:tc>
                  <a:txBody>
                    <a:bodyPr/>
                    <a:lstStyle/>
                    <a:p>
                      <a:pPr algn="ctr"/>
                      <a:endParaRPr lang="en-US"/>
                    </a:p>
                  </a:txBody>
                  <a:tcPr/>
                </a:tc>
                <a:tc>
                  <a:txBody>
                    <a:bodyPr/>
                    <a:lstStyle/>
                    <a:p>
                      <a:pPr algn="ctr"/>
                      <a:endParaRPr lang="en-US" dirty="0"/>
                    </a:p>
                  </a:txBody>
                  <a:tcPr/>
                </a:tc>
                <a:tc>
                  <a:txBody>
                    <a:bodyPr/>
                    <a:lstStyle/>
                    <a:p>
                      <a:r>
                        <a:rPr lang="en-US" dirty="0" smtClean="0"/>
                        <a:t>Organizer</a:t>
                      </a:r>
                      <a:endParaRPr lang="en-US" dirty="0"/>
                    </a:p>
                  </a:txBody>
                  <a:tcPr/>
                </a:tc>
                <a:extLst>
                  <a:ext uri="{0D108BD9-81ED-4DB2-BD59-A6C34878D82A}">
                    <a16:rowId xmlns:a16="http://schemas.microsoft.com/office/drawing/2014/main" val="339624847"/>
                  </a:ext>
                </a:extLst>
              </a:tr>
              <a:tr h="370840">
                <a:tc>
                  <a:txBody>
                    <a:bodyPr/>
                    <a:lstStyle/>
                    <a:p>
                      <a:r>
                        <a:rPr lang="en-US" dirty="0" smtClean="0"/>
                        <a:t>Statistics and Reporting</a:t>
                      </a:r>
                      <a:endParaRPr lang="en-US" dirty="0"/>
                    </a:p>
                  </a:txBody>
                  <a:tcPr/>
                </a:tc>
                <a:tc>
                  <a:txBody>
                    <a:bodyPr/>
                    <a:lstStyle/>
                    <a:p>
                      <a:pPr algn="ctr"/>
                      <a:r>
                        <a:rPr lang="en-US" dirty="0" smtClean="0"/>
                        <a:t>X</a:t>
                      </a:r>
                      <a:endParaRPr lang="en-US" dirty="0"/>
                    </a:p>
                  </a:txBody>
                  <a:tcPr/>
                </a:tc>
                <a:tc>
                  <a:txBody>
                    <a:bodyPr/>
                    <a:lstStyle/>
                    <a:p>
                      <a:pPr algn="ct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Organizer/Library</a:t>
                      </a:r>
                    </a:p>
                  </a:txBody>
                  <a:tcPr/>
                </a:tc>
                <a:extLst>
                  <a:ext uri="{0D108BD9-81ED-4DB2-BD59-A6C34878D82A}">
                    <a16:rowId xmlns:a16="http://schemas.microsoft.com/office/drawing/2014/main" val="2522864866"/>
                  </a:ext>
                </a:extLst>
              </a:tr>
              <a:tr h="370840">
                <a:tc>
                  <a:txBody>
                    <a:bodyPr/>
                    <a:lstStyle/>
                    <a:p>
                      <a:r>
                        <a:rPr lang="en-US" dirty="0" smtClean="0"/>
                        <a:t>Additional</a:t>
                      </a:r>
                      <a:r>
                        <a:rPr lang="en-US" baseline="0" dirty="0" smtClean="0"/>
                        <a:t> Modules</a:t>
                      </a:r>
                      <a:endParaRPr lang="en-US" dirty="0"/>
                    </a:p>
                  </a:txBody>
                  <a:tcPr/>
                </a:tc>
                <a:tc>
                  <a:txBody>
                    <a:bodyPr/>
                    <a:lstStyle/>
                    <a:p>
                      <a:pPr algn="ctr"/>
                      <a:endParaRPr lang="en-US"/>
                    </a:p>
                  </a:txBody>
                  <a:tcPr/>
                </a:tc>
                <a:tc>
                  <a:txBody>
                    <a:bodyPr/>
                    <a:lstStyle/>
                    <a:p>
                      <a:pPr algn="ct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Organizer/Judges</a:t>
                      </a:r>
                    </a:p>
                  </a:txBody>
                  <a:tcPr/>
                </a:tc>
                <a:extLst>
                  <a:ext uri="{0D108BD9-81ED-4DB2-BD59-A6C34878D82A}">
                    <a16:rowId xmlns:a16="http://schemas.microsoft.com/office/drawing/2014/main" val="2289021825"/>
                  </a:ext>
                </a:extLst>
              </a:tr>
            </a:tbl>
          </a:graphicData>
        </a:graphic>
      </p:graphicFrame>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363422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Disadvantages/ Challenges</a:t>
            </a:r>
            <a:r>
              <a:rPr lang="en-US" dirty="0"/>
              <a:t>	</a:t>
            </a:r>
          </a:p>
        </p:txBody>
      </p:sp>
      <p:sp>
        <p:nvSpPr>
          <p:cNvPr id="3" name="Content Placeholder 2"/>
          <p:cNvSpPr>
            <a:spLocks noGrp="1"/>
          </p:cNvSpPr>
          <p:nvPr>
            <p:ph idx="1"/>
          </p:nvPr>
        </p:nvSpPr>
        <p:spPr>
          <a:xfrm>
            <a:off x="1553621" y="2133600"/>
            <a:ext cx="9601200" cy="4191000"/>
          </a:xfrm>
        </p:spPr>
        <p:txBody>
          <a:bodyPr/>
          <a:lstStyle/>
          <a:p>
            <a:r>
              <a:rPr lang="en-US" b="1" dirty="0"/>
              <a:t>Initial setup is reasonably complex process</a:t>
            </a:r>
            <a:r>
              <a:rPr lang="en-US" dirty="0"/>
              <a:t>, especially if you are in Saudi Arabia. For example, as backup we’re currently working on a virtual server to ensure local access if Internet outage occurs.</a:t>
            </a:r>
          </a:p>
          <a:p>
            <a:r>
              <a:rPr lang="en-US" b="1" dirty="0"/>
              <a:t>Cost</a:t>
            </a:r>
            <a:r>
              <a:rPr lang="en-US" dirty="0"/>
              <a:t>; </a:t>
            </a:r>
            <a:r>
              <a:rPr lang="en-US" dirty="0" smtClean="0"/>
              <a:t>we chose touch screens but it is possible to use LED screens. These sacrifice </a:t>
            </a:r>
            <a:r>
              <a:rPr lang="en-US" dirty="0"/>
              <a:t>zoom functionality and more closely resembles the situation with print but </a:t>
            </a:r>
            <a:r>
              <a:rPr lang="en-US" dirty="0" smtClean="0"/>
              <a:t>are </a:t>
            </a:r>
            <a:r>
              <a:rPr lang="en-US" dirty="0"/>
              <a:t>much cheaper to implement.</a:t>
            </a:r>
          </a:p>
          <a:p>
            <a:r>
              <a:rPr lang="en-US" dirty="0"/>
              <a:t>Dealing with </a:t>
            </a:r>
            <a:r>
              <a:rPr lang="en-US" b="1" dirty="0"/>
              <a:t>change management </a:t>
            </a:r>
            <a:r>
              <a:rPr lang="en-US" dirty="0"/>
              <a:t>in academia!!!!</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150058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8612" y="304800"/>
            <a:ext cx="9601200" cy="1143000"/>
          </a:xfrm>
        </p:spPr>
        <p:txBody>
          <a:bodyPr anchor="t"/>
          <a:lstStyle/>
          <a:p>
            <a:r>
              <a:rPr lang="en-US" b="1" dirty="0"/>
              <a:t>Website built for each event</a:t>
            </a:r>
          </a:p>
        </p:txBody>
      </p:sp>
      <p:pic>
        <p:nvPicPr>
          <p:cNvPr id="6" name="Content Placeholder 5"/>
          <p:cNvPicPr>
            <a:picLocks noGrp="1" noChangeAspect="1"/>
          </p:cNvPicPr>
          <p:nvPr>
            <p:ph idx="1"/>
          </p:nvPr>
        </p:nvPicPr>
        <p:blipFill>
          <a:blip r:embed="rId3"/>
          <a:stretch>
            <a:fillRect/>
          </a:stretch>
        </p:blipFill>
        <p:spPr>
          <a:xfrm>
            <a:off x="2540921" y="892697"/>
            <a:ext cx="7439691" cy="5736703"/>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155000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44622362"/>
              </p:ext>
            </p:extLst>
          </p:nvPr>
        </p:nvGraphicFramePr>
        <p:xfrm>
          <a:off x="1522413" y="1828800"/>
          <a:ext cx="9601200" cy="370840"/>
        </p:xfrm>
        <a:graphic>
          <a:graphicData uri="http://schemas.openxmlformats.org/drawingml/2006/table">
            <a:tbl>
              <a:tblPr firstRow="1" bandRow="1">
                <a:tableStyleId>{5C22544A-7EE6-4342-B048-85BDC9FD1C3A}</a:tableStyleId>
              </a:tblPr>
              <a:tblGrid>
                <a:gridCol w="4800600">
                  <a:extLst>
                    <a:ext uri="{9D8B030D-6E8A-4147-A177-3AD203B41FA5}">
                      <a16:colId xmlns:a16="http://schemas.microsoft.com/office/drawing/2014/main" val="183077787"/>
                    </a:ext>
                  </a:extLst>
                </a:gridCol>
                <a:gridCol w="4800600">
                  <a:extLst>
                    <a:ext uri="{9D8B030D-6E8A-4147-A177-3AD203B41FA5}">
                      <a16:colId xmlns:a16="http://schemas.microsoft.com/office/drawing/2014/main" val="3624981389"/>
                    </a:ext>
                  </a:extLst>
                </a:gridCol>
              </a:tblGrid>
              <a:tr h="370840">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509433713"/>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127557" y="1925650"/>
            <a:ext cx="4987636" cy="374072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212" y="1676400"/>
            <a:ext cx="5588000" cy="41910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10412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4" y="533400"/>
            <a:ext cx="9601200" cy="762000"/>
          </a:xfrm>
        </p:spPr>
        <p:txBody>
          <a:bodyPr anchor="t">
            <a:normAutofit/>
          </a:bodyPr>
          <a:lstStyle/>
          <a:p>
            <a:pPr algn="ctr"/>
            <a:r>
              <a:rPr lang="en-US" b="1" dirty="0"/>
              <a:t>Critical Success Factors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89212" y="1676400"/>
            <a:ext cx="6197600" cy="4648200"/>
          </a:xfrm>
        </p:spPr>
      </p:pic>
      <p:sp>
        <p:nvSpPr>
          <p:cNvPr id="3" name="TextBox 2"/>
          <p:cNvSpPr txBox="1"/>
          <p:nvPr/>
        </p:nvSpPr>
        <p:spPr>
          <a:xfrm>
            <a:off x="8971009" y="3538835"/>
            <a:ext cx="2133600" cy="923330"/>
          </a:xfrm>
          <a:prstGeom prst="rect">
            <a:avLst/>
          </a:prstGeom>
          <a:noFill/>
          <a:ln>
            <a:solidFill>
              <a:schemeClr val="bg2"/>
            </a:solidFill>
          </a:ln>
        </p:spPr>
        <p:txBody>
          <a:bodyPr wrap="square" rtlCol="0" anchor="ctr" anchorCtr="1">
            <a:spAutoFit/>
          </a:bodyPr>
          <a:lstStyle/>
          <a:p>
            <a:r>
              <a:rPr lang="en-US" b="1" dirty="0"/>
              <a:t>65 inch screen is larger than A0 poster</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412815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Critical Success Factors</a:t>
            </a:r>
          </a:p>
        </p:txBody>
      </p:sp>
      <p:sp>
        <p:nvSpPr>
          <p:cNvPr id="3" name="Content Placeholder 2"/>
          <p:cNvSpPr>
            <a:spLocks noGrp="1"/>
          </p:cNvSpPr>
          <p:nvPr>
            <p:ph idx="1"/>
          </p:nvPr>
        </p:nvSpPr>
        <p:spPr>
          <a:xfrm>
            <a:off x="1522414" y="2057400"/>
            <a:ext cx="9601200" cy="4191000"/>
          </a:xfrm>
        </p:spPr>
        <p:txBody>
          <a:bodyPr/>
          <a:lstStyle/>
          <a:p>
            <a:r>
              <a:rPr lang="en-US" dirty="0" smtClean="0"/>
              <a:t>A0 size needs to be met or exceeded</a:t>
            </a:r>
          </a:p>
          <a:p>
            <a:r>
              <a:rPr lang="en-US" dirty="0" smtClean="0"/>
              <a:t>4K </a:t>
            </a:r>
            <a:r>
              <a:rPr lang="en-US" dirty="0"/>
              <a:t>display capability critical</a:t>
            </a:r>
          </a:p>
          <a:p>
            <a:r>
              <a:rPr lang="en-US" dirty="0"/>
              <a:t>Internet reliability and back up options (i.e. virtual server)</a:t>
            </a:r>
          </a:p>
          <a:p>
            <a:r>
              <a:rPr lang="en-US" dirty="0"/>
              <a:t>Committed and responsive vendor – </a:t>
            </a:r>
            <a:r>
              <a:rPr lang="en-US" dirty="0" err="1"/>
              <a:t>ePosterslive</a:t>
            </a:r>
            <a:endParaRPr lang="en-US" dirty="0"/>
          </a:p>
          <a:p>
            <a:r>
              <a:rPr lang="en-US" dirty="0"/>
              <a:t>Address local requirements – “split screen” development </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247435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206" y="457200"/>
            <a:ext cx="9601200" cy="1143000"/>
          </a:xfrm>
        </p:spPr>
        <p:txBody>
          <a:bodyPr/>
          <a:lstStyle/>
          <a:p>
            <a:endParaRPr lang="en-US"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pic>
        <p:nvPicPr>
          <p:cNvPr id="6" name="split screen edited post re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751012" y="433006"/>
            <a:ext cx="9525000" cy="5358194"/>
          </a:xfrm>
        </p:spPr>
      </p:pic>
    </p:spTree>
    <p:extLst>
      <p:ext uri="{BB962C8B-B14F-4D97-AF65-F5344CB8AC3E}">
        <p14:creationId xmlns:p14="http://schemas.microsoft.com/office/powerpoint/2010/main" val="404862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0012" y="355600"/>
            <a:ext cx="9163051" cy="6108701"/>
          </a:xfrm>
        </p:spPr>
      </p:pic>
    </p:spTree>
    <p:extLst>
      <p:ext uri="{BB962C8B-B14F-4D97-AF65-F5344CB8AC3E}">
        <p14:creationId xmlns:p14="http://schemas.microsoft.com/office/powerpoint/2010/main" val="25018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93812" y="6752"/>
            <a:ext cx="9601200" cy="1143000"/>
          </a:xfrm>
        </p:spPr>
        <p:txBody>
          <a:bodyPr/>
          <a:lstStyle/>
          <a:p>
            <a:r>
              <a:rPr lang="en-US" b="1" dirty="0" smtClean="0"/>
              <a:t>IMPACT</a:t>
            </a:r>
            <a:endParaRPr lang="en-US" b="1"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pic>
        <p:nvPicPr>
          <p:cNvPr id="2" name="Picture 1"/>
          <p:cNvPicPr>
            <a:picLocks noChangeAspect="1"/>
          </p:cNvPicPr>
          <p:nvPr/>
        </p:nvPicPr>
        <p:blipFill>
          <a:blip r:embed="rId4"/>
          <a:stretch>
            <a:fillRect/>
          </a:stretch>
        </p:blipFill>
        <p:spPr>
          <a:xfrm>
            <a:off x="3122612" y="0"/>
            <a:ext cx="6786390" cy="6517201"/>
          </a:xfrm>
          <a:prstGeom prst="rect">
            <a:avLst/>
          </a:prstGeom>
        </p:spPr>
      </p:pic>
    </p:spTree>
    <p:extLst>
      <p:ext uri="{BB962C8B-B14F-4D97-AF65-F5344CB8AC3E}">
        <p14:creationId xmlns:p14="http://schemas.microsoft.com/office/powerpoint/2010/main" val="1801915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0012" y="76200"/>
            <a:ext cx="10020300" cy="6680200"/>
          </a:xfrm>
          <a:prstGeom prst="rect">
            <a:avLst/>
          </a:prstGeom>
        </p:spPr>
      </p:pic>
    </p:spTree>
    <p:extLst>
      <p:ext uri="{BB962C8B-B14F-4D97-AF65-F5344CB8AC3E}">
        <p14:creationId xmlns:p14="http://schemas.microsoft.com/office/powerpoint/2010/main" val="371999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7820332" cy="3429000"/>
          </a:xfrm>
          <a:prstGeom prst="rect">
            <a:avLst/>
          </a:prstGeom>
        </p:spPr>
      </p:pic>
      <p:pic>
        <p:nvPicPr>
          <p:cNvPr id="4" name="Picture 3"/>
          <p:cNvPicPr>
            <a:picLocks noChangeAspect="1"/>
          </p:cNvPicPr>
          <p:nvPr/>
        </p:nvPicPr>
        <p:blipFill>
          <a:blip r:embed="rId3"/>
          <a:stretch>
            <a:fillRect/>
          </a:stretch>
        </p:blipFill>
        <p:spPr>
          <a:xfrm>
            <a:off x="6053019" y="3429000"/>
            <a:ext cx="6121667" cy="3427800"/>
          </a:xfrm>
          <a:prstGeom prst="rect">
            <a:avLst/>
          </a:prstGeom>
        </p:spPr>
      </p:pic>
      <p:pic>
        <p:nvPicPr>
          <p:cNvPr id="6" name="Picture 5"/>
          <p:cNvPicPr>
            <a:picLocks noChangeAspect="1"/>
          </p:cNvPicPr>
          <p:nvPr/>
        </p:nvPicPr>
        <p:blipFill>
          <a:blip r:embed="rId4"/>
          <a:stretch>
            <a:fillRect/>
          </a:stretch>
        </p:blipFill>
        <p:spPr>
          <a:xfrm>
            <a:off x="21643" y="3429000"/>
            <a:ext cx="6031376" cy="3442453"/>
          </a:xfrm>
          <a:prstGeom prst="rect">
            <a:avLst/>
          </a:prstGeom>
        </p:spPr>
      </p:pic>
      <p:pic>
        <p:nvPicPr>
          <p:cNvPr id="7" name="Picture 6"/>
          <p:cNvPicPr>
            <a:picLocks noChangeAspect="1"/>
          </p:cNvPicPr>
          <p:nvPr/>
        </p:nvPicPr>
        <p:blipFill>
          <a:blip r:embed="rId5"/>
          <a:stretch>
            <a:fillRect/>
          </a:stretch>
        </p:blipFill>
        <p:spPr>
          <a:xfrm>
            <a:off x="7799021" y="0"/>
            <a:ext cx="4389803" cy="3501524"/>
          </a:xfrm>
          <a:prstGeom prst="rect">
            <a:avLst/>
          </a:prstGeom>
        </p:spPr>
      </p:pic>
    </p:spTree>
    <p:extLst>
      <p:ext uri="{BB962C8B-B14F-4D97-AF65-F5344CB8AC3E}">
        <p14:creationId xmlns:p14="http://schemas.microsoft.com/office/powerpoint/2010/main" val="390025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4889" y="570136"/>
            <a:ext cx="9601200" cy="1143000"/>
          </a:xfrm>
        </p:spPr>
        <p:txBody>
          <a:bodyPr anchor="t"/>
          <a:lstStyle/>
          <a:p>
            <a:r>
              <a:rPr lang="en-US" b="1" dirty="0" smtClean="0"/>
              <a:t>Reactions</a:t>
            </a:r>
            <a:endParaRPr lang="en-US" b="1" dirty="0"/>
          </a:p>
        </p:txBody>
      </p:sp>
      <p:sp>
        <p:nvSpPr>
          <p:cNvPr id="3" name="Rectangle 2"/>
          <p:cNvSpPr/>
          <p:nvPr/>
        </p:nvSpPr>
        <p:spPr>
          <a:xfrm>
            <a:off x="1746245" y="4353337"/>
            <a:ext cx="9448801" cy="2108269"/>
          </a:xfrm>
          <a:prstGeom prst="rect">
            <a:avLst/>
          </a:prstGeom>
        </p:spPr>
        <p:txBody>
          <a:bodyPr wrap="square">
            <a:spAutoFit/>
          </a:bodyPr>
          <a:lstStyle/>
          <a:p>
            <a:pPr>
              <a:spcAft>
                <a:spcPts val="600"/>
              </a:spcAft>
            </a:pPr>
            <a:r>
              <a:rPr lang="en-US" dirty="0" smtClean="0"/>
              <a:t>“This </a:t>
            </a:r>
            <a:r>
              <a:rPr lang="en-US" dirty="0"/>
              <a:t>collaboration will be ongoing in alignment with KAUST’s Library’s goals in relation to the evolution of the scholarly record and “patrons as creators</a:t>
            </a:r>
            <a:r>
              <a:rPr lang="en-US" dirty="0" smtClean="0"/>
              <a:t>”. Our partnership </a:t>
            </a:r>
            <a:r>
              <a:rPr lang="en-US" dirty="0"/>
              <a:t>represents an excellent use of both physical and human resources at KAUST, enhancing the professional development of </a:t>
            </a:r>
            <a:r>
              <a:rPr lang="en-US" dirty="0" smtClean="0"/>
              <a:t>KAUST students </a:t>
            </a:r>
            <a:r>
              <a:rPr lang="en-US" dirty="0"/>
              <a:t>who are fortunate to have this tremendous resource available to them</a:t>
            </a:r>
            <a:r>
              <a:rPr lang="en-US" dirty="0" smtClean="0"/>
              <a:t>”.</a:t>
            </a:r>
          </a:p>
          <a:p>
            <a:pPr algn="r"/>
            <a:r>
              <a:rPr lang="en-US" b="1" i="1" dirty="0"/>
              <a:t>Kathleen M. </a:t>
            </a:r>
            <a:r>
              <a:rPr lang="en-US" b="1" i="1" dirty="0" smtClean="0"/>
              <a:t>Emmenecker</a:t>
            </a:r>
          </a:p>
          <a:p>
            <a:pPr algn="r"/>
            <a:r>
              <a:rPr lang="en-US" dirty="0"/>
              <a:t>Manager for English Programs</a:t>
            </a:r>
          </a:p>
        </p:txBody>
      </p:sp>
      <p:sp>
        <p:nvSpPr>
          <p:cNvPr id="5" name="Content Placeholder 4"/>
          <p:cNvSpPr>
            <a:spLocks noGrp="1"/>
          </p:cNvSpPr>
          <p:nvPr>
            <p:ph idx="1"/>
          </p:nvPr>
        </p:nvSpPr>
        <p:spPr>
          <a:xfrm>
            <a:off x="1687400" y="1485900"/>
            <a:ext cx="9342659" cy="3921572"/>
          </a:xfrm>
        </p:spPr>
        <p:txBody>
          <a:bodyPr/>
          <a:lstStyle/>
          <a:p>
            <a:pPr marL="0" indent="0">
              <a:lnSpc>
                <a:spcPct val="100000"/>
              </a:lnSpc>
              <a:buNone/>
            </a:pPr>
            <a:r>
              <a:rPr lang="en-US" sz="1800" dirty="0"/>
              <a:t>"To be candid, we are thrilled with the opportunity to use the E-poster system.  The technology is one thing.  The web archive is perhaps even more significant for the mainly young or remote authors at our meeting.  Posters are not "second place" entries here.  One could even argue that they have a better archival life and better production value than the talks</a:t>
            </a:r>
            <a:r>
              <a:rPr lang="en-US" sz="1800" dirty="0" smtClean="0"/>
              <a:t>."</a:t>
            </a:r>
          </a:p>
          <a:p>
            <a:pPr marL="0" indent="0" algn="r">
              <a:spcBef>
                <a:spcPts val="600"/>
              </a:spcBef>
              <a:buNone/>
            </a:pPr>
            <a:r>
              <a:rPr lang="en-US" b="1" i="1" dirty="0" smtClean="0"/>
              <a:t>David Keyes</a:t>
            </a:r>
            <a:r>
              <a:rPr lang="en-US" i="1" dirty="0" smtClean="0"/>
              <a:t/>
            </a:r>
            <a:br>
              <a:rPr lang="en-US" i="1" dirty="0" smtClean="0"/>
            </a:br>
            <a:r>
              <a:rPr lang="en-US" i="1" dirty="0" smtClean="0"/>
              <a:t>Director Extreme Computing Research </a:t>
            </a:r>
            <a:r>
              <a:rPr lang="en-US" i="1" smtClean="0"/>
              <a:t>Center, AAAS </a:t>
            </a:r>
            <a:r>
              <a:rPr lang="en-US" i="1" dirty="0"/>
              <a:t>Fellow</a:t>
            </a:r>
            <a:endParaRPr lang="en-US" dirty="0"/>
          </a:p>
          <a:p>
            <a:pPr marL="0" indent="0" algn="r">
              <a:spcBef>
                <a:spcPts val="600"/>
              </a:spcBef>
              <a:buNone/>
            </a:pPr>
            <a:r>
              <a:rPr lang="en-US" i="1" dirty="0" smtClean="0"/>
              <a:t>Senior Associate to the President</a:t>
            </a:r>
            <a:endParaRPr lang="en-US" dirty="0"/>
          </a:p>
          <a:p>
            <a:pPr marL="0" indent="0" algn="r">
              <a:spcBef>
                <a:spcPts val="600"/>
              </a:spcBef>
              <a:buNone/>
            </a:pP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90315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949" y="304800"/>
            <a:ext cx="9601200" cy="1143000"/>
          </a:xfrm>
        </p:spPr>
        <p:txBody>
          <a:bodyPr/>
          <a:lstStyle/>
          <a:p>
            <a:r>
              <a:rPr lang="en-US" b="1" dirty="0"/>
              <a:t>Lessons Learned</a:t>
            </a:r>
          </a:p>
        </p:txBody>
      </p:sp>
      <p:sp>
        <p:nvSpPr>
          <p:cNvPr id="3" name="Content Placeholder 2"/>
          <p:cNvSpPr>
            <a:spLocks noGrp="1"/>
          </p:cNvSpPr>
          <p:nvPr>
            <p:ph idx="1"/>
          </p:nvPr>
        </p:nvSpPr>
        <p:spPr>
          <a:xfrm>
            <a:off x="1542949" y="1600200"/>
            <a:ext cx="9412646" cy="4495800"/>
          </a:xfrm>
        </p:spPr>
        <p:txBody>
          <a:bodyPr>
            <a:normAutofit/>
          </a:bodyPr>
          <a:lstStyle/>
          <a:p>
            <a:r>
              <a:rPr lang="en-US" dirty="0"/>
              <a:t>Convenience over Quality – solved by making ePosters convenient!</a:t>
            </a:r>
          </a:p>
          <a:p>
            <a:r>
              <a:rPr lang="en-US" dirty="0"/>
              <a:t>Investment in touchscreens is worth it – </a:t>
            </a:r>
            <a:r>
              <a:rPr lang="en-US" dirty="0" smtClean="0"/>
              <a:t>old screens are used as </a:t>
            </a:r>
            <a:r>
              <a:rPr lang="en-US" dirty="0"/>
              <a:t>digital signage</a:t>
            </a:r>
          </a:p>
          <a:p>
            <a:r>
              <a:rPr lang="en-US" dirty="0"/>
              <a:t>Vendor commitment and responsiveness is paramount</a:t>
            </a:r>
          </a:p>
          <a:p>
            <a:r>
              <a:rPr lang="en-US" dirty="0"/>
              <a:t>The service expands library involvement beyond the building </a:t>
            </a:r>
          </a:p>
          <a:p>
            <a:r>
              <a:rPr lang="en-US" dirty="0"/>
              <a:t>Good internal IT support is required</a:t>
            </a:r>
          </a:p>
          <a:p>
            <a:r>
              <a:rPr lang="en-US" dirty="0"/>
              <a:t>Involve stakeholders! From as early as possible (e.g. student assessment of various systems in order to get shortlist)</a:t>
            </a:r>
          </a:p>
          <a:p>
            <a:r>
              <a:rPr lang="en-US" dirty="0"/>
              <a:t>Look at what is already done – portrait/landscape was a potentially big issue, with A0 portrait the </a:t>
            </a:r>
            <a:r>
              <a:rPr lang="en-US" dirty="0" smtClean="0"/>
              <a:t>default; </a:t>
            </a:r>
            <a:r>
              <a:rPr lang="en-US" dirty="0"/>
              <a:t>changing this has been a challenge.</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385666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688" y="-123813"/>
            <a:ext cx="9601200" cy="1143000"/>
          </a:xfrm>
        </p:spPr>
        <p:txBody>
          <a:bodyPr/>
          <a:lstStyle/>
          <a:p>
            <a:r>
              <a:rPr lang="en-US" b="1" dirty="0"/>
              <a:t>Lessons Learned</a:t>
            </a:r>
          </a:p>
        </p:txBody>
      </p:sp>
      <p:sp>
        <p:nvSpPr>
          <p:cNvPr id="3" name="Content Placeholder 2"/>
          <p:cNvSpPr>
            <a:spLocks noGrp="1"/>
          </p:cNvSpPr>
          <p:nvPr>
            <p:ph idx="1"/>
          </p:nvPr>
        </p:nvSpPr>
        <p:spPr>
          <a:xfrm>
            <a:off x="1500443" y="1219200"/>
            <a:ext cx="9717445" cy="5029200"/>
          </a:xfrm>
        </p:spPr>
        <p:txBody>
          <a:bodyPr>
            <a:normAutofit lnSpcReduction="10000"/>
          </a:bodyPr>
          <a:lstStyle/>
          <a:p>
            <a:r>
              <a:rPr lang="en-US" dirty="0"/>
              <a:t>Change is hard in academia – be prepared for this. We commissioned ‘split screens’ to create a “1-1” experience analogous to printed posters where the number of presenters exceeded our number of screens</a:t>
            </a:r>
            <a:r>
              <a:rPr lang="en-US" dirty="0" smtClean="0"/>
              <a:t>.</a:t>
            </a:r>
          </a:p>
          <a:p>
            <a:r>
              <a:rPr lang="en-US" dirty="0"/>
              <a:t>As service providers, the Library has to adapt rather than expect the organizers or users to do so.</a:t>
            </a:r>
          </a:p>
          <a:p>
            <a:r>
              <a:rPr lang="en-US" dirty="0" smtClean="0"/>
              <a:t>Go </a:t>
            </a:r>
            <a:r>
              <a:rPr lang="en-US" b="1" dirty="0"/>
              <a:t>Big</a:t>
            </a:r>
            <a:r>
              <a:rPr lang="en-US" dirty="0"/>
              <a:t> (A0 equivalent </a:t>
            </a:r>
            <a:r>
              <a:rPr lang="en-US" dirty="0" smtClean="0"/>
              <a:t>was the KAUST standard, </a:t>
            </a:r>
            <a:r>
              <a:rPr lang="en-US" dirty="0"/>
              <a:t>so 65” was required to meet user expectations; 55” wasn’t acceptable).</a:t>
            </a:r>
          </a:p>
          <a:p>
            <a:r>
              <a:rPr lang="en-US" dirty="0"/>
              <a:t>Go </a:t>
            </a:r>
            <a:r>
              <a:rPr lang="en-US" b="1" dirty="0"/>
              <a:t>High Quality (4K) </a:t>
            </a:r>
            <a:r>
              <a:rPr lang="en-US" dirty="0"/>
              <a:t>to compete with quality of printed equivalent.</a:t>
            </a:r>
          </a:p>
          <a:p>
            <a:r>
              <a:rPr lang="en-US" dirty="0"/>
              <a:t>Need ‘lock down’ software </a:t>
            </a:r>
            <a:r>
              <a:rPr lang="en-US" dirty="0" smtClean="0"/>
              <a:t>(</a:t>
            </a:r>
            <a:r>
              <a:rPr lang="en-US" dirty="0" err="1" smtClean="0"/>
              <a:t>Kioware</a:t>
            </a:r>
            <a:r>
              <a:rPr lang="en-US" dirty="0" smtClean="0"/>
              <a:t>) to </a:t>
            </a:r>
            <a:r>
              <a:rPr lang="en-US" dirty="0"/>
              <a:t>avoid users </a:t>
            </a:r>
            <a:r>
              <a:rPr lang="en-US" dirty="0" smtClean="0"/>
              <a:t>playing with </a:t>
            </a:r>
            <a:r>
              <a:rPr lang="en-US" dirty="0"/>
              <a:t>the </a:t>
            </a:r>
            <a:r>
              <a:rPr lang="en-US" dirty="0" smtClean="0"/>
              <a:t>screens!</a:t>
            </a:r>
            <a:endParaRPr lang="en-US" dirty="0"/>
          </a:p>
          <a:p>
            <a:r>
              <a:rPr lang="en-US" dirty="0" smtClean="0"/>
              <a:t>If </a:t>
            </a:r>
            <a:r>
              <a:rPr lang="en-US" dirty="0"/>
              <a:t>possible, do not introduce charges until the service has been accepted. </a:t>
            </a:r>
          </a:p>
          <a:p>
            <a:r>
              <a:rPr lang="en-US" dirty="0"/>
              <a:t>Have your own supply of spare parts in order to deal with hardware outages, display stand wheels, </a:t>
            </a:r>
            <a:r>
              <a:rPr lang="en-US" dirty="0" smtClean="0"/>
              <a:t>power </a:t>
            </a:r>
            <a:r>
              <a:rPr lang="en-US" dirty="0"/>
              <a:t>boards etc. This is particularly important when you are at the limit of your available screens.</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93788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2949" y="152400"/>
            <a:ext cx="9601200" cy="1143000"/>
          </a:xfrm>
        </p:spPr>
        <p:txBody>
          <a:bodyPr/>
          <a:lstStyle/>
          <a:p>
            <a:r>
              <a:rPr lang="en-US" b="1" dirty="0"/>
              <a:t>Lessons Learned</a:t>
            </a:r>
          </a:p>
        </p:txBody>
      </p:sp>
      <p:sp>
        <p:nvSpPr>
          <p:cNvPr id="3" name="Content Placeholder 2"/>
          <p:cNvSpPr>
            <a:spLocks noGrp="1"/>
          </p:cNvSpPr>
          <p:nvPr>
            <p:ph idx="1"/>
          </p:nvPr>
        </p:nvSpPr>
        <p:spPr>
          <a:xfrm>
            <a:off x="1558566" y="1447800"/>
            <a:ext cx="9717445" cy="5029200"/>
          </a:xfrm>
        </p:spPr>
        <p:txBody>
          <a:bodyPr/>
          <a:lstStyle/>
          <a:p>
            <a:r>
              <a:rPr lang="en-US" dirty="0"/>
              <a:t>Screen rental could be an option in large cities.</a:t>
            </a:r>
          </a:p>
          <a:p>
            <a:r>
              <a:rPr lang="en-US" dirty="0"/>
              <a:t>Its been challenging getting sufficient notice to utilize the system fully. Hopefully as awareness increases and understanding of the efficiencies gained, we will have more fully optimized events.</a:t>
            </a:r>
          </a:p>
          <a:p>
            <a:r>
              <a:rPr lang="en-US" dirty="0"/>
              <a:t>Work with stakeholders who are supportive of the approach e.g. at KAUST we work with our Office of Sponsored Research, who also offered funding should this have been required.</a:t>
            </a:r>
          </a:p>
          <a:p>
            <a:r>
              <a:rPr lang="en-US" dirty="0"/>
              <a:t>Encouraging participants to use high resolution images can have repercussion for file size, which directly affects the time taken to load a poster. </a:t>
            </a:r>
          </a:p>
          <a:p>
            <a:r>
              <a:rPr lang="en-US" dirty="0" smtClean="0"/>
              <a:t>Unwillingness </a:t>
            </a:r>
            <a:r>
              <a:rPr lang="en-US" dirty="0"/>
              <a:t>to trial alternative models in use at many international conferences e.g. multiple posters on one ‘themed’ </a:t>
            </a:r>
            <a:r>
              <a:rPr lang="en-US" dirty="0" smtClean="0"/>
              <a:t>screen.</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44497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Challenges and the Future</a:t>
            </a:r>
            <a:r>
              <a:rPr lang="en-US" dirty="0" smtClean="0"/>
              <a:t/>
            </a:r>
            <a:br>
              <a:rPr lang="en-US" dirty="0" smtClean="0"/>
            </a:br>
            <a:endParaRPr lang="en-US" dirty="0"/>
          </a:p>
        </p:txBody>
      </p:sp>
      <p:sp>
        <p:nvSpPr>
          <p:cNvPr id="3" name="Content Placeholder 2"/>
          <p:cNvSpPr>
            <a:spLocks noGrp="1"/>
          </p:cNvSpPr>
          <p:nvPr>
            <p:ph idx="1"/>
          </p:nvPr>
        </p:nvSpPr>
        <p:spPr>
          <a:xfrm>
            <a:off x="912812" y="1713053"/>
            <a:ext cx="10210802" cy="4724400"/>
          </a:xfrm>
        </p:spPr>
        <p:txBody>
          <a:bodyPr>
            <a:normAutofit/>
          </a:bodyPr>
          <a:lstStyle/>
          <a:p>
            <a:pPr marL="571500" indent="-571500"/>
            <a:r>
              <a:rPr lang="en-US" sz="2400" dirty="0" smtClean="0"/>
              <a:t>Embarking </a:t>
            </a:r>
            <a:r>
              <a:rPr lang="en-US" sz="2400" dirty="0"/>
              <a:t>on this or similar </a:t>
            </a:r>
            <a:r>
              <a:rPr lang="en-US" sz="2400" dirty="0" smtClean="0"/>
              <a:t>projects; </a:t>
            </a:r>
            <a:r>
              <a:rPr lang="en-US" sz="2400" dirty="0"/>
              <a:t>a major challenge is </a:t>
            </a:r>
            <a:r>
              <a:rPr lang="en-US" sz="2400" dirty="0" smtClean="0"/>
              <a:t>managing change </a:t>
            </a:r>
            <a:r>
              <a:rPr lang="en-US" sz="2400" dirty="0"/>
              <a:t>in </a:t>
            </a:r>
            <a:r>
              <a:rPr lang="en-US" sz="2400" dirty="0" smtClean="0"/>
              <a:t>academia.</a:t>
            </a:r>
            <a:endParaRPr lang="en-US" sz="2400" dirty="0"/>
          </a:p>
          <a:p>
            <a:pPr marL="571500" indent="-571500"/>
            <a:r>
              <a:rPr lang="en-US" sz="2400" dirty="0"/>
              <a:t>Enhancements </a:t>
            </a:r>
            <a:r>
              <a:rPr lang="en-US" sz="2400" dirty="0" smtClean="0"/>
              <a:t>available </a:t>
            </a:r>
            <a:r>
              <a:rPr lang="en-US" sz="2400" dirty="0" smtClean="0"/>
              <a:t>(e.g. password access) and </a:t>
            </a:r>
            <a:r>
              <a:rPr lang="en-US" sz="2400" dirty="0" smtClean="0"/>
              <a:t>need to be managed and implemented.</a:t>
            </a:r>
          </a:p>
          <a:p>
            <a:pPr marL="571500" indent="-571500"/>
            <a:r>
              <a:rPr lang="en-US" sz="2400" dirty="0"/>
              <a:t>Market and promote </a:t>
            </a:r>
            <a:r>
              <a:rPr lang="en-US" sz="2400" dirty="0" smtClean="0"/>
              <a:t>relevant </a:t>
            </a:r>
            <a:r>
              <a:rPr lang="en-US" sz="2400" dirty="0" err="1"/>
              <a:t>eposter</a:t>
            </a:r>
            <a:r>
              <a:rPr lang="en-US" sz="2400" dirty="0"/>
              <a:t> </a:t>
            </a:r>
            <a:r>
              <a:rPr lang="en-US" sz="2400" dirty="0" smtClean="0"/>
              <a:t>modules or apps </a:t>
            </a:r>
            <a:r>
              <a:rPr lang="en-US" sz="2400" dirty="0"/>
              <a:t>e.g. review, reporting/ voting</a:t>
            </a:r>
          </a:p>
          <a:p>
            <a:pPr marL="571500" indent="-571500"/>
            <a:r>
              <a:rPr lang="en-US" sz="2400" dirty="0" smtClean="0"/>
              <a:t>Remain </a:t>
            </a:r>
            <a:r>
              <a:rPr lang="en-US" sz="2400" dirty="0"/>
              <a:t>focused and responsive to user </a:t>
            </a:r>
            <a:r>
              <a:rPr lang="en-US" sz="2400" dirty="0" smtClean="0"/>
              <a:t>requests </a:t>
            </a:r>
            <a:r>
              <a:rPr lang="en-US" sz="2400" dirty="0" smtClean="0"/>
              <a:t>(e.g. split </a:t>
            </a:r>
            <a:r>
              <a:rPr lang="en-US" sz="2400" dirty="0" smtClean="0"/>
              <a:t>screen)</a:t>
            </a:r>
            <a:endParaRPr lang="en-US" sz="2400" dirty="0"/>
          </a:p>
          <a:p>
            <a:pPr marL="571500" indent="-571500"/>
            <a:r>
              <a:rPr lang="en-US" sz="2400" dirty="0" smtClean="0"/>
              <a:t>Seek opportunities linked to student success </a:t>
            </a:r>
            <a:r>
              <a:rPr lang="en-US" sz="2400" dirty="0" smtClean="0"/>
              <a:t>(e.g. 3D </a:t>
            </a:r>
            <a:r>
              <a:rPr lang="en-US" sz="2400" dirty="0" smtClean="0"/>
              <a:t>scanning).</a:t>
            </a:r>
          </a:p>
          <a:p>
            <a:pPr marL="0" indent="0">
              <a:buNone/>
            </a:pPr>
            <a:endParaRPr lang="en-US" sz="16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4006350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Challenges and the Future</a:t>
            </a:r>
            <a:r>
              <a:rPr lang="en-US" dirty="0"/>
              <a:t/>
            </a:r>
            <a:br>
              <a:rPr lang="en-US" dirty="0"/>
            </a:br>
            <a:endParaRPr lang="en-US" dirty="0"/>
          </a:p>
        </p:txBody>
      </p:sp>
      <p:sp>
        <p:nvSpPr>
          <p:cNvPr id="3" name="Content Placeholder 2"/>
          <p:cNvSpPr>
            <a:spLocks noGrp="1"/>
          </p:cNvSpPr>
          <p:nvPr>
            <p:ph idx="1"/>
          </p:nvPr>
        </p:nvSpPr>
        <p:spPr>
          <a:xfrm>
            <a:off x="912812" y="1524000"/>
            <a:ext cx="10210802" cy="4724400"/>
          </a:xfrm>
        </p:spPr>
        <p:txBody>
          <a:bodyPr>
            <a:normAutofit/>
          </a:bodyPr>
          <a:lstStyle/>
          <a:p>
            <a:pPr marL="571500" indent="-571500"/>
            <a:r>
              <a:rPr lang="en-US" sz="2400" dirty="0"/>
              <a:t>Administrative change needed from organizers e.g. better planning, reducing the ‘just in time’ </a:t>
            </a:r>
            <a:r>
              <a:rPr lang="en-US" sz="2400" dirty="0" smtClean="0"/>
              <a:t>approach.</a:t>
            </a:r>
            <a:endParaRPr lang="en-US" sz="2400" dirty="0"/>
          </a:p>
          <a:p>
            <a:pPr marL="571500" indent="-571500"/>
            <a:r>
              <a:rPr lang="en-US" sz="2400" dirty="0"/>
              <a:t>Optimize engagement dynamics </a:t>
            </a:r>
            <a:r>
              <a:rPr lang="en-US" sz="2400" dirty="0" smtClean="0"/>
              <a:t>through </a:t>
            </a:r>
            <a:r>
              <a:rPr lang="en-US" sz="2400" dirty="0"/>
              <a:t>different models e.g. themed </a:t>
            </a:r>
            <a:r>
              <a:rPr lang="en-US" sz="2400" dirty="0" smtClean="0"/>
              <a:t>screens.</a:t>
            </a:r>
            <a:endParaRPr lang="en-US" sz="2400" dirty="0"/>
          </a:p>
          <a:p>
            <a:pPr marL="571500" indent="-571500"/>
            <a:r>
              <a:rPr lang="en-US" sz="2400" dirty="0" smtClean="0"/>
              <a:t>Technological advances to improve results and/or manage costs </a:t>
            </a:r>
            <a:endParaRPr lang="en-US" sz="2400" dirty="0"/>
          </a:p>
          <a:p>
            <a:pPr marL="571500" indent="-571500"/>
            <a:r>
              <a:rPr lang="en-US" sz="2400" dirty="0"/>
              <a:t>Managing service issues – extended hours for staff, spare </a:t>
            </a:r>
            <a:r>
              <a:rPr lang="en-US" sz="2400" dirty="0" smtClean="0"/>
              <a:t>parts, expanding skill set to support the technology </a:t>
            </a:r>
            <a:r>
              <a:rPr lang="en-US" sz="2400" smtClean="0"/>
              <a:t>and events.</a:t>
            </a:r>
            <a:endParaRPr lang="en-US" sz="2400" dirty="0"/>
          </a:p>
          <a:p>
            <a:pPr marL="571500" indent="-571500"/>
            <a:r>
              <a:rPr lang="en-US" sz="2400" dirty="0" smtClean="0"/>
              <a:t>Promote content </a:t>
            </a:r>
            <a:r>
              <a:rPr lang="en-US" sz="2400" dirty="0"/>
              <a:t>through Open </a:t>
            </a:r>
            <a:r>
              <a:rPr lang="en-US" sz="2400" dirty="0" smtClean="0"/>
              <a:t>Access.</a:t>
            </a:r>
            <a:endParaRPr lang="en-US" sz="2400" dirty="0"/>
          </a:p>
          <a:p>
            <a:endParaRPr lang="en-US" sz="9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37959" y="6096000"/>
            <a:ext cx="2360612" cy="809613"/>
          </a:xfrm>
          <a:prstGeom prst="rect">
            <a:avLst/>
          </a:prstGeom>
        </p:spPr>
      </p:pic>
    </p:spTree>
    <p:extLst>
      <p:ext uri="{BB962C8B-B14F-4D97-AF65-F5344CB8AC3E}">
        <p14:creationId xmlns:p14="http://schemas.microsoft.com/office/powerpoint/2010/main" val="384683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rot="-5400000">
            <a:off x="2493575" y="3351990"/>
            <a:ext cx="4726085" cy="923090"/>
          </a:xfrm>
          <a:prstGeom prst="rect">
            <a:avLst/>
          </a:prstGeom>
          <a:noFill/>
        </p:spPr>
        <p:txBody>
          <a:bodyPr wrap="square" rtlCol="0">
            <a:spAutoFit/>
          </a:bodyPr>
          <a:lstStyle/>
          <a:p>
            <a:r>
              <a:rPr lang="en-US" sz="5398" b="1" dirty="0">
                <a:solidFill>
                  <a:srgbClr val="FF0000"/>
                </a:solidFill>
              </a:rPr>
              <a:t>   Thank you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3"/>
            <a:ext cx="4387977" cy="32909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 y="3269589"/>
            <a:ext cx="4439012" cy="2969206"/>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869940"/>
            <a:ext cx="11732733" cy="987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rotWithShape="1">
          <a:blip r:embed="rId6"/>
          <a:srcRect r="41896"/>
          <a:stretch/>
        </p:blipFill>
        <p:spPr>
          <a:xfrm>
            <a:off x="9928583" y="5285317"/>
            <a:ext cx="1725076" cy="584623"/>
          </a:xfrm>
          <a:prstGeom prst="rect">
            <a:avLst/>
          </a:prstGeom>
        </p:spPr>
      </p:pic>
      <p:pic>
        <p:nvPicPr>
          <p:cNvPr id="6" name="Picture 5"/>
          <p:cNvPicPr>
            <a:picLocks noChangeAspect="1"/>
          </p:cNvPicPr>
          <p:nvPr/>
        </p:nvPicPr>
        <p:blipFill>
          <a:blip r:embed="rId7"/>
          <a:stretch>
            <a:fillRect/>
          </a:stretch>
        </p:blipFill>
        <p:spPr>
          <a:xfrm>
            <a:off x="5282237" y="464503"/>
            <a:ext cx="6396318" cy="4820812"/>
          </a:xfrm>
          <a:prstGeom prst="rect">
            <a:avLst/>
          </a:prstGeom>
        </p:spPr>
      </p:pic>
      <p:pic>
        <p:nvPicPr>
          <p:cNvPr id="8" name="Picture 7"/>
          <p:cNvPicPr>
            <a:picLocks noChangeAspect="1"/>
          </p:cNvPicPr>
          <p:nvPr/>
        </p:nvPicPr>
        <p:blipFill>
          <a:blip r:embed="rId8"/>
          <a:stretch>
            <a:fillRect/>
          </a:stretch>
        </p:blipFill>
        <p:spPr>
          <a:xfrm>
            <a:off x="4387976" y="-8891"/>
            <a:ext cx="7290579" cy="761222"/>
          </a:xfrm>
          <a:prstGeom prst="rect">
            <a:avLst/>
          </a:prstGeom>
        </p:spPr>
      </p:pic>
      <p:pic>
        <p:nvPicPr>
          <p:cNvPr id="11" name="Picture 10"/>
          <p:cNvPicPr>
            <a:picLocks noChangeAspect="1"/>
          </p:cNvPicPr>
          <p:nvPr/>
        </p:nvPicPr>
        <p:blipFill>
          <a:blip r:embed="rId9"/>
          <a:stretch>
            <a:fillRect/>
          </a:stretch>
        </p:blipFill>
        <p:spPr>
          <a:xfrm>
            <a:off x="10421751" y="748104"/>
            <a:ext cx="1256805" cy="548481"/>
          </a:xfrm>
          <a:prstGeom prst="rect">
            <a:avLst/>
          </a:prstGeom>
        </p:spPr>
      </p:pic>
    </p:spTree>
    <p:extLst>
      <p:ext uri="{BB962C8B-B14F-4D97-AF65-F5344CB8AC3E}">
        <p14:creationId xmlns:p14="http://schemas.microsoft.com/office/powerpoint/2010/main" val="347254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b="3208"/>
          <a:stretch/>
        </p:blipFill>
        <p:spPr>
          <a:xfrm>
            <a:off x="6786366" y="40644"/>
            <a:ext cx="5395492" cy="2625042"/>
          </a:xfrm>
          <a:prstGeom prst="rect">
            <a:avLst/>
          </a:prstGeom>
        </p:spPr>
      </p:pic>
      <p:sp>
        <p:nvSpPr>
          <p:cNvPr id="16" name="Content Placeholder 2"/>
          <p:cNvSpPr>
            <a:spLocks noGrp="1"/>
          </p:cNvSpPr>
          <p:nvPr>
            <p:ph idx="1"/>
          </p:nvPr>
        </p:nvSpPr>
        <p:spPr>
          <a:xfrm>
            <a:off x="608012" y="1353165"/>
            <a:ext cx="9601200" cy="1467329"/>
          </a:xfrm>
        </p:spPr>
        <p:txBody>
          <a:bodyPr>
            <a:noAutofit/>
          </a:bodyPr>
          <a:lstStyle/>
          <a:p>
            <a:r>
              <a:rPr lang="en-US" sz="2400" b="1" dirty="0">
                <a:solidFill>
                  <a:schemeClr val="tx1"/>
                </a:solidFill>
              </a:rPr>
              <a:t>Born digital (98% of collection is online)</a:t>
            </a:r>
          </a:p>
          <a:p>
            <a:r>
              <a:rPr lang="en-US" sz="2400" b="1" dirty="0">
                <a:solidFill>
                  <a:schemeClr val="tx1"/>
                </a:solidFill>
              </a:rPr>
              <a:t>Open 24x7 with inspiring space and </a:t>
            </a:r>
          </a:p>
          <a:p>
            <a:pPr marL="0" indent="0">
              <a:buNone/>
            </a:pPr>
            <a:r>
              <a:rPr lang="en-US" sz="2400" b="1" dirty="0">
                <a:solidFill>
                  <a:schemeClr val="tx1"/>
                </a:solidFill>
              </a:rPr>
              <a:t>highly specialized collection</a:t>
            </a:r>
          </a:p>
          <a:p>
            <a:r>
              <a:rPr lang="en-US" sz="2400" b="1" dirty="0">
                <a:solidFill>
                  <a:schemeClr val="tx1"/>
                </a:solidFill>
              </a:rPr>
              <a:t>First Open Access mandate in the Middle East</a:t>
            </a:r>
          </a:p>
          <a:p>
            <a:r>
              <a:rPr lang="en-US" sz="2400" b="1" dirty="0"/>
              <a:t>Best Library Architecture award from AIAA / ALA in 2011</a:t>
            </a:r>
            <a:endParaRPr lang="en-US" sz="2400" b="1" dirty="0">
              <a:solidFill>
                <a:schemeClr val="tx1"/>
              </a:solidFill>
            </a:endParaRPr>
          </a:p>
          <a:p>
            <a:r>
              <a:rPr lang="en-US" sz="2400" b="1" dirty="0">
                <a:solidFill>
                  <a:schemeClr val="tx1"/>
                </a:solidFill>
              </a:rPr>
              <a:t>Successful research repository supported by policies and tools</a:t>
            </a:r>
          </a:p>
          <a:p>
            <a:r>
              <a:rPr lang="en-US" sz="2400" b="1" dirty="0">
                <a:solidFill>
                  <a:schemeClr val="tx1"/>
                </a:solidFill>
              </a:rPr>
              <a:t>Direct relations and negotiations with publishers and vendors</a:t>
            </a:r>
          </a:p>
          <a:p>
            <a:r>
              <a:rPr lang="en-US" sz="2400" b="1" dirty="0">
                <a:solidFill>
                  <a:schemeClr val="tx1"/>
                </a:solidFill>
              </a:rPr>
              <a:t>Great involvement of staff in regional and international professional forums with focus on professional development</a:t>
            </a:r>
          </a:p>
          <a:p>
            <a:r>
              <a:rPr lang="en-US" sz="2400" b="1" dirty="0">
                <a:solidFill>
                  <a:schemeClr val="tx1"/>
                </a:solidFill>
              </a:rPr>
              <a:t>Highest level of community satisfaction and engagements</a:t>
            </a:r>
          </a:p>
          <a:p>
            <a:endParaRPr lang="en-US" sz="2400" b="1" dirty="0">
              <a:solidFill>
                <a:schemeClr val="tx1"/>
              </a:solidFill>
            </a:endParaRPr>
          </a:p>
          <a:p>
            <a:endParaRPr lang="en-US" sz="2400" b="1" dirty="0">
              <a:solidFill>
                <a:schemeClr val="tx1"/>
              </a:solidFill>
            </a:endParaRPr>
          </a:p>
          <a:p>
            <a:pPr marL="0" indent="0">
              <a:buNone/>
            </a:pPr>
            <a:endParaRPr lang="en-US" sz="2400" b="1" dirty="0">
              <a:solidFill>
                <a:schemeClr val="tx1"/>
              </a:solidFill>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9904412" y="198682"/>
            <a:ext cx="2126052" cy="729166"/>
          </a:xfrm>
          <a:prstGeom prst="rect">
            <a:avLst/>
          </a:prstGeom>
        </p:spPr>
      </p:pic>
      <p:sp>
        <p:nvSpPr>
          <p:cNvPr id="18" name="Title 1"/>
          <p:cNvSpPr txBox="1">
            <a:spLocks/>
          </p:cNvSpPr>
          <p:nvPr/>
        </p:nvSpPr>
        <p:spPr>
          <a:xfrm>
            <a:off x="627939" y="417991"/>
            <a:ext cx="6202119" cy="588544"/>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2060"/>
                </a:solidFill>
              </a:rPr>
              <a:t>University Library</a:t>
            </a:r>
          </a:p>
        </p:txBody>
      </p:sp>
    </p:spTree>
    <p:extLst>
      <p:ext uri="{BB962C8B-B14F-4D97-AF65-F5344CB8AC3E}">
        <p14:creationId xmlns:p14="http://schemas.microsoft.com/office/powerpoint/2010/main" val="520664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990301972"/>
              </p:ext>
            </p:extLst>
          </p:nvPr>
        </p:nvGraphicFramePr>
        <p:xfrm>
          <a:off x="608012" y="1371600"/>
          <a:ext cx="12070522" cy="5205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1979612" y="381000"/>
            <a:ext cx="10512862" cy="1325218"/>
          </a:xfrm>
          <a:prstGeom prst="rect">
            <a:avLst/>
          </a:prstGeom>
        </p:spPr>
        <p:txBody>
          <a:bodyPr vert="horz" lIns="91416" tIns="45708" rIns="91416" bIns="4570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399" b="1" dirty="0" smtClean="0">
                <a:latin typeface="Algerian" panose="04020705040A02060702" pitchFamily="82" charset="0"/>
              </a:rPr>
              <a:t>Library </a:t>
            </a:r>
            <a:r>
              <a:rPr lang="en-US" sz="4399" b="1" dirty="0">
                <a:latin typeface="Algerian" panose="04020705040A02060702" pitchFamily="82" charset="0"/>
              </a:rPr>
              <a:t>Service Role @ KAUST</a:t>
            </a:r>
          </a:p>
        </p:txBody>
      </p:sp>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5770" t="7089" r="20223" b="14901"/>
          <a:stretch/>
        </p:blipFill>
        <p:spPr>
          <a:xfrm>
            <a:off x="8913812" y="5867400"/>
            <a:ext cx="2360612" cy="809613"/>
          </a:xfrm>
          <a:prstGeom prst="rect">
            <a:avLst/>
          </a:prstGeom>
        </p:spPr>
      </p:pic>
    </p:spTree>
    <p:extLst>
      <p:ext uri="{BB962C8B-B14F-4D97-AF65-F5344CB8AC3E}">
        <p14:creationId xmlns:p14="http://schemas.microsoft.com/office/powerpoint/2010/main" val="137763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0354" y="76200"/>
            <a:ext cx="9601200" cy="1143000"/>
          </a:xfrm>
        </p:spPr>
        <p:txBody>
          <a:bodyPr/>
          <a:lstStyle/>
          <a:p>
            <a:r>
              <a:rPr lang="en-US" dirty="0" smtClean="0"/>
              <a:t>KAUST Library </a:t>
            </a:r>
            <a:r>
              <a:rPr lang="en-US" dirty="0" err="1" smtClean="0"/>
              <a:t>ePoster</a:t>
            </a:r>
            <a:r>
              <a:rPr lang="en-US" dirty="0" smtClean="0"/>
              <a:t> service project </a:t>
            </a:r>
            <a:br>
              <a:rPr lang="en-US" dirty="0" smtClean="0"/>
            </a:br>
            <a:r>
              <a:rPr lang="en-US" dirty="0" smtClean="0"/>
              <a:t>back ground</a:t>
            </a:r>
            <a:endParaRPr lang="en-US" dirty="0"/>
          </a:p>
        </p:txBody>
      </p:sp>
      <p:sp>
        <p:nvSpPr>
          <p:cNvPr id="3" name="Content Placeholder 2"/>
          <p:cNvSpPr>
            <a:spLocks noGrp="1"/>
          </p:cNvSpPr>
          <p:nvPr>
            <p:ph idx="1"/>
          </p:nvPr>
        </p:nvSpPr>
        <p:spPr>
          <a:xfrm>
            <a:off x="2441372" y="1167873"/>
            <a:ext cx="8969542" cy="4191000"/>
          </a:xfrm>
        </p:spPr>
        <p:txBody>
          <a:bodyPr>
            <a:noAutofit/>
          </a:bodyPr>
          <a:lstStyle/>
          <a:p>
            <a:r>
              <a:rPr lang="en-US" sz="1800" dirty="0" smtClean="0"/>
              <a:t>We offer </a:t>
            </a:r>
            <a:r>
              <a:rPr lang="en-US" sz="1800" b="1" i="1" dirty="0" smtClean="0"/>
              <a:t>Space as a Service – </a:t>
            </a:r>
            <a:r>
              <a:rPr lang="en-US" sz="1800" dirty="0" err="1" smtClean="0"/>
              <a:t>Apx</a:t>
            </a:r>
            <a:r>
              <a:rPr lang="en-US" sz="1800" dirty="0" smtClean="0"/>
              <a:t> 12 scientific posters sessions are held in the library annually.</a:t>
            </a:r>
          </a:p>
          <a:p>
            <a:r>
              <a:rPr lang="en-US" sz="1800" dirty="0" smtClean="0"/>
              <a:t>We provide </a:t>
            </a:r>
            <a:r>
              <a:rPr lang="en-US" sz="1800" b="1" dirty="0"/>
              <a:t>P</a:t>
            </a:r>
            <a:r>
              <a:rPr lang="en-US" sz="1800" b="1" dirty="0" smtClean="0"/>
              <a:t>reservation and Curation </a:t>
            </a:r>
            <a:r>
              <a:rPr lang="en-US" sz="1800" dirty="0" smtClean="0"/>
              <a:t>– hard to get hold of posters after the sessions.</a:t>
            </a:r>
          </a:p>
          <a:p>
            <a:r>
              <a:rPr lang="en-US" sz="1800" dirty="0" smtClean="0"/>
              <a:t>Many scientific organizations’ were moved to </a:t>
            </a:r>
            <a:r>
              <a:rPr lang="en-US" sz="1800" dirty="0" err="1" smtClean="0"/>
              <a:t>ePosters</a:t>
            </a:r>
            <a:r>
              <a:rPr lang="en-US" sz="1800" dirty="0" smtClean="0"/>
              <a:t>. There was a need to </a:t>
            </a:r>
            <a:r>
              <a:rPr lang="en-US" sz="1800" b="1" dirty="0" smtClean="0"/>
              <a:t>upskill our Students and prepare them </a:t>
            </a:r>
            <a:r>
              <a:rPr lang="en-US" sz="1800" dirty="0" smtClean="0"/>
              <a:t>for </a:t>
            </a:r>
            <a:r>
              <a:rPr lang="en-US" sz="1800" dirty="0" err="1" smtClean="0"/>
              <a:t>eposter</a:t>
            </a:r>
            <a:r>
              <a:rPr lang="en-US" sz="1800" dirty="0" smtClean="0"/>
              <a:t> creation and sessions.</a:t>
            </a:r>
            <a:endParaRPr lang="en-US" sz="1800" dirty="0"/>
          </a:p>
          <a:p>
            <a:r>
              <a:rPr lang="en-US" sz="1800" dirty="0" smtClean="0"/>
              <a:t>In 2017 Library initiated discussions with stake holders and proposed </a:t>
            </a:r>
            <a:r>
              <a:rPr lang="en-US" sz="1800" dirty="0" err="1" smtClean="0"/>
              <a:t>ePoster</a:t>
            </a:r>
            <a:r>
              <a:rPr lang="en-US" sz="1800" dirty="0" smtClean="0"/>
              <a:t> project.</a:t>
            </a:r>
          </a:p>
          <a:p>
            <a:r>
              <a:rPr lang="en-US" sz="1800" dirty="0" smtClean="0"/>
              <a:t>Trialed commercially available system with graduate students and post docs. A </a:t>
            </a:r>
            <a:r>
              <a:rPr lang="en-US" sz="1800" dirty="0"/>
              <a:t>list of </a:t>
            </a:r>
            <a:r>
              <a:rPr lang="en-US" sz="1800" dirty="0" smtClean="0"/>
              <a:t>criteria was prepared, and asked companies to respond.</a:t>
            </a:r>
            <a:endParaRPr lang="en-US" sz="1800" dirty="0"/>
          </a:p>
          <a:p>
            <a:r>
              <a:rPr lang="en-US" sz="1800" dirty="0" smtClean="0"/>
              <a:t>Shortlisted </a:t>
            </a:r>
            <a:r>
              <a:rPr lang="en-US" sz="1800" dirty="0"/>
              <a:t>companies provided trials and webinar </a:t>
            </a:r>
            <a:r>
              <a:rPr lang="en-US" sz="1800" dirty="0" smtClean="0"/>
              <a:t>information. Visits </a:t>
            </a:r>
            <a:r>
              <a:rPr lang="en-US" sz="1800" dirty="0"/>
              <a:t>to </a:t>
            </a:r>
            <a:r>
              <a:rPr lang="en-US" sz="1800" dirty="0" smtClean="0"/>
              <a:t>headquarters/conferences. Suitable system </a:t>
            </a:r>
            <a:r>
              <a:rPr lang="en-US" sz="1800" dirty="0"/>
              <a:t>was </a:t>
            </a:r>
            <a:r>
              <a:rPr lang="en-US" sz="1800" dirty="0" smtClean="0"/>
              <a:t>selected and in </a:t>
            </a:r>
            <a:r>
              <a:rPr lang="en-US" sz="1800" dirty="0"/>
              <a:t>parallel, and with KAUST IT support, suitable display touchscreens were sourced, along with display stands for the pilot projects (Jan 2018).</a:t>
            </a:r>
          </a:p>
          <a:p>
            <a:r>
              <a:rPr lang="en-US" sz="1800" dirty="0" smtClean="0"/>
              <a:t>By mid 2018, after successful many pilots sessions and incorporating feedbacks, final service (</a:t>
            </a:r>
            <a:r>
              <a:rPr lang="en-US" sz="1800" b="1" dirty="0" smtClean="0"/>
              <a:t>KAUST Library </a:t>
            </a:r>
            <a:r>
              <a:rPr lang="en-US" sz="1800" b="1" dirty="0" err="1" smtClean="0"/>
              <a:t>ePoster</a:t>
            </a:r>
            <a:r>
              <a:rPr lang="en-US" sz="1800" b="1" dirty="0" smtClean="0"/>
              <a:t> Service</a:t>
            </a:r>
            <a:r>
              <a:rPr lang="en-US" sz="1800" dirty="0" smtClean="0"/>
              <a:t>) is approved.</a:t>
            </a:r>
            <a:endParaRPr lang="en-US" sz="1800" dirty="0"/>
          </a:p>
          <a:p>
            <a:endParaRPr lang="en-US" sz="1800" dirty="0"/>
          </a:p>
        </p:txBody>
      </p:sp>
      <p:sp>
        <p:nvSpPr>
          <p:cNvPr id="5" name="Double Brace 4"/>
          <p:cNvSpPr/>
          <p:nvPr/>
        </p:nvSpPr>
        <p:spPr>
          <a:xfrm>
            <a:off x="751539" y="1600200"/>
            <a:ext cx="1295400" cy="144780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942039" y="2082272"/>
            <a:ext cx="914400" cy="369332"/>
          </a:xfrm>
          <a:prstGeom prst="rect">
            <a:avLst/>
          </a:prstGeom>
          <a:noFill/>
          <a:ln>
            <a:solidFill>
              <a:schemeClr val="bg2"/>
            </a:solidFill>
          </a:ln>
        </p:spPr>
        <p:txBody>
          <a:bodyPr wrap="square" rtlCol="0" anchor="ctr" anchorCtr="1">
            <a:spAutoFit/>
          </a:bodyPr>
          <a:lstStyle/>
          <a:p>
            <a:r>
              <a:rPr lang="en-US" b="1" dirty="0" smtClean="0"/>
              <a:t>WHY</a:t>
            </a:r>
          </a:p>
        </p:txBody>
      </p:sp>
      <p:sp>
        <p:nvSpPr>
          <p:cNvPr id="7" name="Double Brace 6"/>
          <p:cNvSpPr/>
          <p:nvPr/>
        </p:nvSpPr>
        <p:spPr>
          <a:xfrm>
            <a:off x="751539" y="3911073"/>
            <a:ext cx="1295400" cy="1447800"/>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942039" y="4495800"/>
            <a:ext cx="763351" cy="369332"/>
          </a:xfrm>
          <a:prstGeom prst="rect">
            <a:avLst/>
          </a:prstGeom>
          <a:noFill/>
          <a:ln>
            <a:solidFill>
              <a:schemeClr val="bg2"/>
            </a:solidFill>
          </a:ln>
        </p:spPr>
        <p:txBody>
          <a:bodyPr wrap="none" rtlCol="0" anchor="ctr" anchorCtr="1">
            <a:spAutoFit/>
          </a:bodyPr>
          <a:lstStyle/>
          <a:p>
            <a:r>
              <a:rPr lang="en-US" b="1" dirty="0" smtClean="0"/>
              <a:t>HOW</a:t>
            </a:r>
          </a:p>
        </p:txBody>
      </p:sp>
      <p:cxnSp>
        <p:nvCxnSpPr>
          <p:cNvPr id="13" name="Straight Connector 12"/>
          <p:cNvCxnSpPr/>
          <p:nvPr/>
        </p:nvCxnSpPr>
        <p:spPr>
          <a:xfrm>
            <a:off x="684211" y="3263373"/>
            <a:ext cx="109874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84212" y="1219200"/>
            <a:ext cx="10987491" cy="0"/>
          </a:xfrm>
          <a:prstGeom prst="line">
            <a:avLst/>
          </a:prstGeom>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5770" t="7089" r="20223" b="14901"/>
          <a:stretch/>
        </p:blipFill>
        <p:spPr>
          <a:xfrm>
            <a:off x="-8412" y="5791200"/>
            <a:ext cx="2360612" cy="809613"/>
          </a:xfrm>
          <a:prstGeom prst="rect">
            <a:avLst/>
          </a:prstGeom>
        </p:spPr>
      </p:pic>
    </p:spTree>
    <p:extLst>
      <p:ext uri="{BB962C8B-B14F-4D97-AF65-F5344CB8AC3E}">
        <p14:creationId xmlns:p14="http://schemas.microsoft.com/office/powerpoint/2010/main" val="81256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609600"/>
            <a:ext cx="9601202" cy="1066800"/>
          </a:xfrm>
        </p:spPr>
        <p:txBody>
          <a:bodyPr anchor="t"/>
          <a:lstStyle/>
          <a:p>
            <a:r>
              <a:rPr lang="en-US" b="1" dirty="0"/>
              <a:t>Timeline – KAUST Library ePoster Service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770" t="7089" r="20223" b="14901"/>
          <a:stretch/>
        </p:blipFill>
        <p:spPr>
          <a:xfrm>
            <a:off x="-8412" y="5791200"/>
            <a:ext cx="2360612" cy="809613"/>
          </a:xfrm>
          <a:prstGeom prst="rect">
            <a:avLst/>
          </a:prstGeom>
        </p:spPr>
      </p:pic>
      <p:sp>
        <p:nvSpPr>
          <p:cNvPr id="9" name="Content Placeholder 8"/>
          <p:cNvSpPr>
            <a:spLocks noGrp="1"/>
          </p:cNvSpPr>
          <p:nvPr>
            <p:ph idx="1"/>
          </p:nvPr>
        </p:nvSpPr>
        <p:spPr/>
        <p:txBody>
          <a:bodyPr/>
          <a:lstStyle/>
          <a:p>
            <a:endParaRPr lang="en-US"/>
          </a:p>
        </p:txBody>
      </p:sp>
      <p:pic>
        <p:nvPicPr>
          <p:cNvPr id="10" name="Picture 9"/>
          <p:cNvPicPr>
            <a:picLocks noChangeAspect="1"/>
          </p:cNvPicPr>
          <p:nvPr/>
        </p:nvPicPr>
        <p:blipFill>
          <a:blip r:embed="rId3"/>
          <a:stretch>
            <a:fillRect/>
          </a:stretch>
        </p:blipFill>
        <p:spPr>
          <a:xfrm>
            <a:off x="1446212" y="1371600"/>
            <a:ext cx="9220200" cy="4364038"/>
          </a:xfrm>
          <a:prstGeom prst="rect">
            <a:avLst/>
          </a:prstGeom>
        </p:spPr>
      </p:pic>
    </p:spTree>
    <p:extLst>
      <p:ext uri="{BB962C8B-B14F-4D97-AF65-F5344CB8AC3E}">
        <p14:creationId xmlns:p14="http://schemas.microsoft.com/office/powerpoint/2010/main" val="2587253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2412" y="25092"/>
            <a:ext cx="5771420" cy="1188410"/>
          </a:xfrm>
        </p:spPr>
        <p:txBody>
          <a:bodyPr>
            <a:normAutofit fontScale="90000"/>
          </a:bodyPr>
          <a:lstStyle/>
          <a:p>
            <a:r>
              <a:rPr lang="en-US" dirty="0"/>
              <a:t>THE DIGITAL TRANSFORMATION in poster sessions</a:t>
            </a:r>
          </a:p>
        </p:txBody>
      </p:sp>
      <p:pic>
        <p:nvPicPr>
          <p:cNvPr id="4" name="Picture 3"/>
          <p:cNvPicPr>
            <a:picLocks noChangeAspect="1"/>
          </p:cNvPicPr>
          <p:nvPr/>
        </p:nvPicPr>
        <p:blipFill>
          <a:blip r:embed="rId3"/>
          <a:stretch>
            <a:fillRect/>
          </a:stretch>
        </p:blipFill>
        <p:spPr>
          <a:xfrm>
            <a:off x="58425" y="1186157"/>
            <a:ext cx="6074282" cy="2363396"/>
          </a:xfrm>
          <a:prstGeom prst="rect">
            <a:avLst/>
          </a:prstGeom>
        </p:spPr>
      </p:pic>
      <p:pic>
        <p:nvPicPr>
          <p:cNvPr id="8" name="Picture 7"/>
          <p:cNvPicPr>
            <a:picLocks noChangeAspect="1"/>
          </p:cNvPicPr>
          <p:nvPr/>
        </p:nvPicPr>
        <p:blipFill>
          <a:blip r:embed="rId4"/>
          <a:stretch>
            <a:fillRect/>
          </a:stretch>
        </p:blipFill>
        <p:spPr>
          <a:xfrm>
            <a:off x="7312863" y="457200"/>
            <a:ext cx="4198934" cy="3472658"/>
          </a:xfrm>
          <a:prstGeom prst="rect">
            <a:avLst/>
          </a:prstGeom>
        </p:spPr>
      </p:pic>
      <p:pic>
        <p:nvPicPr>
          <p:cNvPr id="7" name="Picture 6"/>
          <p:cNvPicPr>
            <a:picLocks noChangeAspect="1"/>
          </p:cNvPicPr>
          <p:nvPr/>
        </p:nvPicPr>
        <p:blipFill>
          <a:blip r:embed="rId5"/>
          <a:stretch>
            <a:fillRect/>
          </a:stretch>
        </p:blipFill>
        <p:spPr>
          <a:xfrm>
            <a:off x="7262653" y="4066965"/>
            <a:ext cx="4324904" cy="2156184"/>
          </a:xfrm>
          <a:prstGeom prst="rect">
            <a:avLst/>
          </a:prstGeom>
        </p:spPr>
      </p:pic>
      <p:pic>
        <p:nvPicPr>
          <p:cNvPr id="5" name="Picture 4"/>
          <p:cNvPicPr>
            <a:picLocks noChangeAspect="1"/>
          </p:cNvPicPr>
          <p:nvPr/>
        </p:nvPicPr>
        <p:blipFill>
          <a:blip r:embed="rId6"/>
          <a:stretch>
            <a:fillRect/>
          </a:stretch>
        </p:blipFill>
        <p:spPr>
          <a:xfrm>
            <a:off x="58425" y="3584515"/>
            <a:ext cx="6473657" cy="3121085"/>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5770" t="7089" r="20223" b="14901"/>
          <a:stretch/>
        </p:blipFill>
        <p:spPr>
          <a:xfrm>
            <a:off x="-8412" y="5791200"/>
            <a:ext cx="2360612" cy="809613"/>
          </a:xfrm>
          <a:prstGeom prst="rect">
            <a:avLst/>
          </a:prstGeom>
        </p:spPr>
      </p:pic>
    </p:spTree>
    <p:extLst>
      <p:ext uri="{BB962C8B-B14F-4D97-AF65-F5344CB8AC3E}">
        <p14:creationId xmlns:p14="http://schemas.microsoft.com/office/powerpoint/2010/main" val="52735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8102" b="9662"/>
          <a:stretch/>
        </p:blipFill>
        <p:spPr>
          <a:xfrm>
            <a:off x="6932612" y="3222469"/>
            <a:ext cx="5084972" cy="3365206"/>
          </a:xfrm>
          <a:prstGeom prst="rect">
            <a:avLst/>
          </a:prstGeom>
        </p:spPr>
      </p:pic>
      <p:sp>
        <p:nvSpPr>
          <p:cNvPr id="5" name="Rectangle 4"/>
          <p:cNvSpPr/>
          <p:nvPr/>
        </p:nvSpPr>
        <p:spPr>
          <a:xfrm>
            <a:off x="1217612" y="4495800"/>
            <a:ext cx="6164263" cy="1200329"/>
          </a:xfrm>
          <a:prstGeom prst="rect">
            <a:avLst/>
          </a:prstGeom>
          <a:solidFill>
            <a:srgbClr val="FFFF00"/>
          </a:solid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wrap="square">
            <a:spAutoFit/>
          </a:bodyPr>
          <a:lstStyle/>
          <a:p>
            <a:r>
              <a:rPr lang="en-US" sz="2400" b="1" dirty="0">
                <a:latin typeface="Calibri" panose="020F0502020204030204" pitchFamily="34" charset="0"/>
                <a:ea typeface="Calibri" panose="020F0502020204030204" pitchFamily="34" charset="0"/>
                <a:cs typeface="Arial" panose="020B0604020202020204" pitchFamily="34" charset="0"/>
              </a:rPr>
              <a:t>Library initiative to better prepare students and preserve scholarly resources</a:t>
            </a:r>
          </a:p>
          <a:p>
            <a:endParaRPr lang="en-US" sz="2400" b="1" dirty="0">
              <a:latin typeface="Calibri" panose="020F050202020403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19062" y="228600"/>
            <a:ext cx="6965950" cy="3215054"/>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770" t="7089" r="20223" b="14901"/>
          <a:stretch/>
        </p:blipFill>
        <p:spPr>
          <a:xfrm>
            <a:off x="-8412" y="5791200"/>
            <a:ext cx="2360612" cy="809613"/>
          </a:xfrm>
          <a:prstGeom prst="rect">
            <a:avLst/>
          </a:prstGeom>
        </p:spPr>
      </p:pic>
    </p:spTree>
    <p:extLst>
      <p:ext uri="{BB962C8B-B14F-4D97-AF65-F5344CB8AC3E}">
        <p14:creationId xmlns:p14="http://schemas.microsoft.com/office/powerpoint/2010/main" val="289619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581" y="105149"/>
            <a:ext cx="10058400" cy="6327479"/>
          </a:xfrm>
          <a:prstGeom prst="rect">
            <a:avLst/>
          </a:prstGeom>
        </p:spPr>
      </p:pic>
      <p:sp>
        <p:nvSpPr>
          <p:cNvPr id="3" name="Rectangle 2"/>
          <p:cNvSpPr/>
          <p:nvPr/>
        </p:nvSpPr>
        <p:spPr>
          <a:xfrm>
            <a:off x="810694" y="105149"/>
            <a:ext cx="2646878" cy="584775"/>
          </a:xfrm>
          <a:prstGeom prst="rect">
            <a:avLst/>
          </a:prstGeom>
        </p:spPr>
        <p:txBody>
          <a:bodyPr wrap="none">
            <a:spAutoFit/>
          </a:bodyPr>
          <a:lstStyle/>
          <a:p>
            <a:r>
              <a:rPr lang="en-US" sz="3200" b="1" dirty="0">
                <a:solidFill>
                  <a:schemeClr val="accent1">
                    <a:lumMod val="75000"/>
                  </a:schemeClr>
                </a:solidFill>
              </a:rPr>
              <a:t>Advantages</a:t>
            </a:r>
            <a:endParaRPr lang="en-US" b="1" dirty="0">
              <a:solidFill>
                <a:schemeClr val="accent1">
                  <a:lumMod val="75000"/>
                </a:schemeClr>
              </a:solidFill>
            </a:endParaRP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5770" t="7089" r="20223" b="14901"/>
          <a:stretch/>
        </p:blipFill>
        <p:spPr>
          <a:xfrm>
            <a:off x="-8412" y="5791200"/>
            <a:ext cx="2360612" cy="809613"/>
          </a:xfrm>
          <a:prstGeom prst="rect">
            <a:avLst/>
          </a:prstGeom>
        </p:spPr>
      </p:pic>
    </p:spTree>
    <p:extLst>
      <p:ext uri="{BB962C8B-B14F-4D97-AF65-F5344CB8AC3E}">
        <p14:creationId xmlns:p14="http://schemas.microsoft.com/office/powerpoint/2010/main" val="1985880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Vertical and Horizontal design templat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Vertical and horizontal design slides.potx" id="{7E307492-4344-40EC-954C-E30551E95991}" vid="{493C3130-E1FA-416B-8465-D41FAD56C1B7}"/>
    </a:ext>
  </a:extLst>
</a:theme>
</file>

<file path=ppt/theme/theme2.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Vertical and horizontal design slides</Template>
  <TotalTime>4782</TotalTime>
  <Words>1773</Words>
  <Application>Microsoft Office PowerPoint</Application>
  <PresentationFormat>Custom</PresentationFormat>
  <Paragraphs>176</Paragraphs>
  <Slides>26</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Algerian</vt:lpstr>
      <vt:lpstr>Arial</vt:lpstr>
      <vt:lpstr>Calibri</vt:lpstr>
      <vt:lpstr>Century Gothic</vt:lpstr>
      <vt:lpstr>굴림</vt:lpstr>
      <vt:lpstr>Kartika</vt:lpstr>
      <vt:lpstr>Vertical and Horizontal design template</vt:lpstr>
      <vt:lpstr>PowerPoint Presentation</vt:lpstr>
      <vt:lpstr>PowerPoint Presentation</vt:lpstr>
      <vt:lpstr>PowerPoint Presentation</vt:lpstr>
      <vt:lpstr>PowerPoint Presentation</vt:lpstr>
      <vt:lpstr>KAUST Library ePoster service project  back ground</vt:lpstr>
      <vt:lpstr>Timeline – KAUST Library ePoster Service</vt:lpstr>
      <vt:lpstr>THE DIGITAL TRANSFORMATION in poster sessions</vt:lpstr>
      <vt:lpstr>PowerPoint Presentation</vt:lpstr>
      <vt:lpstr>PowerPoint Presentation</vt:lpstr>
      <vt:lpstr>Benficiaries</vt:lpstr>
      <vt:lpstr>Disadvantages/ Challenges </vt:lpstr>
      <vt:lpstr>Website built for each event</vt:lpstr>
      <vt:lpstr>PowerPoint Presentation</vt:lpstr>
      <vt:lpstr>Critical Success Factors</vt:lpstr>
      <vt:lpstr>Critical Success Factors</vt:lpstr>
      <vt:lpstr>PowerPoint Presentation</vt:lpstr>
      <vt:lpstr>PowerPoint Presentation</vt:lpstr>
      <vt:lpstr>IMPACT</vt:lpstr>
      <vt:lpstr>PowerPoint Presentation</vt:lpstr>
      <vt:lpstr>Reactions</vt:lpstr>
      <vt:lpstr>Lessons Learned</vt:lpstr>
      <vt:lpstr>Lessons Learned</vt:lpstr>
      <vt:lpstr>Lessons Learned</vt:lpstr>
      <vt:lpstr>Challenges and the Future </vt:lpstr>
      <vt:lpstr>Challenges and the Future </vt:lpstr>
      <vt:lpstr>PowerPoint Presentation</vt:lpstr>
    </vt:vector>
  </TitlesOfParts>
  <Company>KAUST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Changing dimensions for new generation libraries:  KAUST experience</dc:title>
  <dc:creator>J. K. Vijayakumar</dc:creator>
  <cp:lastModifiedBy>Garry S. Hall</cp:lastModifiedBy>
  <cp:revision>256</cp:revision>
  <dcterms:created xsi:type="dcterms:W3CDTF">2018-02-07T08:04:11Z</dcterms:created>
  <dcterms:modified xsi:type="dcterms:W3CDTF">2019-04-09T15:36:08Z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74067800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