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0"/>
  </p:notesMasterIdLst>
  <p:handoutMasterIdLst>
    <p:handoutMasterId r:id="rId81"/>
  </p:handoutMasterIdLst>
  <p:sldIdLst>
    <p:sldId id="361" r:id="rId3"/>
    <p:sldId id="363" r:id="rId4"/>
    <p:sldId id="364" r:id="rId5"/>
    <p:sldId id="365" r:id="rId6"/>
    <p:sldId id="372" r:id="rId7"/>
    <p:sldId id="371" r:id="rId8"/>
    <p:sldId id="377" r:id="rId9"/>
    <p:sldId id="396" r:id="rId10"/>
    <p:sldId id="328" r:id="rId11"/>
    <p:sldId id="329" r:id="rId12"/>
    <p:sldId id="410" r:id="rId13"/>
    <p:sldId id="411" r:id="rId14"/>
    <p:sldId id="399" r:id="rId15"/>
    <p:sldId id="400" r:id="rId16"/>
    <p:sldId id="403" r:id="rId17"/>
    <p:sldId id="406" r:id="rId18"/>
    <p:sldId id="408" r:id="rId19"/>
    <p:sldId id="397" r:id="rId20"/>
    <p:sldId id="398" r:id="rId21"/>
    <p:sldId id="331" r:id="rId22"/>
    <p:sldId id="405" r:id="rId23"/>
    <p:sldId id="354" r:id="rId24"/>
    <p:sldId id="404" r:id="rId25"/>
    <p:sldId id="390" r:id="rId26"/>
    <p:sldId id="391" r:id="rId27"/>
    <p:sldId id="392" r:id="rId28"/>
    <p:sldId id="393" r:id="rId29"/>
    <p:sldId id="394" r:id="rId30"/>
    <p:sldId id="395" r:id="rId31"/>
    <p:sldId id="379" r:id="rId32"/>
    <p:sldId id="386" r:id="rId33"/>
    <p:sldId id="378" r:id="rId34"/>
    <p:sldId id="432" r:id="rId35"/>
    <p:sldId id="433" r:id="rId36"/>
    <p:sldId id="265" r:id="rId37"/>
    <p:sldId id="370" r:id="rId38"/>
    <p:sldId id="356" r:id="rId39"/>
    <p:sldId id="358" r:id="rId40"/>
    <p:sldId id="359" r:id="rId41"/>
    <p:sldId id="355" r:id="rId42"/>
    <p:sldId id="348" r:id="rId43"/>
    <p:sldId id="349" r:id="rId44"/>
    <p:sldId id="333" r:id="rId45"/>
    <p:sldId id="346" r:id="rId46"/>
    <p:sldId id="347" r:id="rId47"/>
    <p:sldId id="351" r:id="rId48"/>
    <p:sldId id="420" r:id="rId49"/>
    <p:sldId id="422" r:id="rId50"/>
    <p:sldId id="423" r:id="rId51"/>
    <p:sldId id="424" r:id="rId52"/>
    <p:sldId id="383" r:id="rId53"/>
    <p:sldId id="384" r:id="rId54"/>
    <p:sldId id="339" r:id="rId55"/>
    <p:sldId id="340" r:id="rId56"/>
    <p:sldId id="341" r:id="rId57"/>
    <p:sldId id="357" r:id="rId58"/>
    <p:sldId id="335" r:id="rId59"/>
    <p:sldId id="418" r:id="rId60"/>
    <p:sldId id="419" r:id="rId61"/>
    <p:sldId id="412" r:id="rId62"/>
    <p:sldId id="417" r:id="rId63"/>
    <p:sldId id="342" r:id="rId64"/>
    <p:sldId id="414" r:id="rId65"/>
    <p:sldId id="415" r:id="rId66"/>
    <p:sldId id="421" r:id="rId67"/>
    <p:sldId id="425" r:id="rId68"/>
    <p:sldId id="426" r:id="rId69"/>
    <p:sldId id="427" r:id="rId70"/>
    <p:sldId id="428" r:id="rId71"/>
    <p:sldId id="429" r:id="rId72"/>
    <p:sldId id="430" r:id="rId73"/>
    <p:sldId id="431" r:id="rId74"/>
    <p:sldId id="416" r:id="rId75"/>
    <p:sldId id="413" r:id="rId76"/>
    <p:sldId id="385" r:id="rId77"/>
    <p:sldId id="344" r:id="rId78"/>
    <p:sldId id="343" r:id="rId79"/>
  </p:sldIdLst>
  <p:sldSz cx="12188825" cy="6858000"/>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3671" autoAdjust="0"/>
  </p:normalViewPr>
  <p:slideViewPr>
    <p:cSldViewPr showGuides="1">
      <p:cViewPr varScale="1">
        <p:scale>
          <a:sx n="109" d="100"/>
          <a:sy n="109" d="100"/>
        </p:scale>
        <p:origin x="1020" y="10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3/19/2018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3/19/2018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3/19/2018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3/19/2018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3/19/2018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3/19/2018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3/19/2018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3/19/2018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3/19/2018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3/19/2018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3/19/2018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3/19/2018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3/19/2018</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6.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7.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9.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1.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2.jpg"/><Relationship Id="rId1" Type="http://schemas.openxmlformats.org/officeDocument/2006/relationships/slideLayout" Target="../slideLayouts/slideLayout6.xml"/><Relationship Id="rId5" Type="http://schemas.openxmlformats.org/officeDocument/2006/relationships/image" Target="../media/image74.jpg"/><Relationship Id="rId4" Type="http://schemas.openxmlformats.org/officeDocument/2006/relationships/image" Target="../media/image7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repository.kaust.edu.sa/kaust/handle/10754/324603/simple-search?query=&amp;resource_type=2&amp;filter_field_0=year&amp;filter_type_0=equals&amp;filter_value_0=2017"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repository.kaust.edu.sa/kaust/handle/10754/324603/simple-search?query=&amp;filter_field_0=year&amp;filter_type_0=equals&amp;filter_value_0=2017&amp;resource_type=2&amp;filter_field_1=publisher&amp;filter_type_1=equals&amp;filter_value_1=Wiley-Blackwell" TargetMode="External"/><Relationship Id="rId2" Type="http://schemas.openxmlformats.org/officeDocument/2006/relationships/hyperlink" Target="http://repository.kaust.edu.sa/kaust/handle/10754/324603/simple-search?query=&amp;filter_field_0=year&amp;filter_type_0=equals&amp;filter_value_0=2017&amp;resource_type=2&amp;filter_field_1=publisher&amp;filter_type_1=equals&amp;filter_value_1=Elsevier+BV" TargetMode="External"/><Relationship Id="rId1" Type="http://schemas.openxmlformats.org/officeDocument/2006/relationships/slideLayout" Target="../slideLayouts/slideLayout7.xml"/><Relationship Id="rId6" Type="http://schemas.openxmlformats.org/officeDocument/2006/relationships/hyperlink" Target="http://repository.kaust.edu.sa/kaust/handle/10754/324603/simple-search?query=&amp;filter_field_0=year&amp;filter_type_0=equals&amp;filter_value_0=2017&amp;resource_type=2&amp;filter_field_1=publisher&amp;filter_type_1=equals&amp;filter_value_1=Institute+of+Electrical+and+Electronics+Engineers+(IEEE)" TargetMode="External"/><Relationship Id="rId5" Type="http://schemas.openxmlformats.org/officeDocument/2006/relationships/hyperlink" Target="http://repository.kaust.edu.sa/kaust/handle/10754/324603/simple-search?query=&amp;filter_field_0=year&amp;filter_type_0=equals&amp;filter_value_0=2017&amp;resource_type=2&amp;filter_field_1=publisher&amp;filter_type_1=equals&amp;filter_value_1=American+Chemical+Society+(ACS)" TargetMode="External"/><Relationship Id="rId4" Type="http://schemas.openxmlformats.org/officeDocument/2006/relationships/hyperlink" Target="http://repository.kaust.edu.sa/kaust/handle/10754/324603/simple-search?query=&amp;filter_field_0=year&amp;filter_type_0=equals&amp;filter_value_0=2017&amp;resource_type=2&amp;filter_field_1=publisher&amp;filter_type_1=equals&amp;filter_value_1=Springer+Natur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repository.kaust.edu.sa/kaust/handle/10754/324603/simple-search?query=&amp;filter_field_0=year&amp;filter_type_0=equals&amp;filter_value_0=2017&amp;resource_type=2&amp;filter_field_1=journal&amp;filter_type_1=equals&amp;filter_value_1=ACS+Applied+Materials+%26+Interfaces" TargetMode="External"/><Relationship Id="rId7" Type="http://schemas.openxmlformats.org/officeDocument/2006/relationships/image" Target="../media/image76.jpg"/><Relationship Id="rId2" Type="http://schemas.openxmlformats.org/officeDocument/2006/relationships/hyperlink" Target="http://repository.kaust.edu.sa/kaust/handle/10754/324603/simple-search?query=&amp;filter_field_0=year&amp;filter_type_0=equals&amp;filter_value_0=2017&amp;resource_type=2&amp;filter_field_1=journal&amp;filter_type_1=equals&amp;filter_value_1=Scientific+Reports" TargetMode="External"/><Relationship Id="rId1" Type="http://schemas.openxmlformats.org/officeDocument/2006/relationships/slideLayout" Target="../slideLayouts/slideLayout7.xml"/><Relationship Id="rId6" Type="http://schemas.openxmlformats.org/officeDocument/2006/relationships/hyperlink" Target="http://repository.kaust.edu.sa/kaust/handle/10754/324603/simple-search?query=&amp;filter_field_0=year&amp;filter_type_0=equals&amp;filter_value_0=2017&amp;resource_type=2&amp;filter_field_1=journal&amp;filter_type_1=equals&amp;filter_value_1=Advanced+Materials" TargetMode="External"/><Relationship Id="rId5" Type="http://schemas.openxmlformats.org/officeDocument/2006/relationships/hyperlink" Target="http://repository.kaust.edu.sa/kaust/handle/10754/324603/simple-search?query=&amp;filter_field_0=year&amp;filter_type_0=equals&amp;filter_value_0=2017&amp;resource_type=2&amp;filter_field_1=journal&amp;filter_type_1=equals&amp;filter_value_1=Applied+Physics+Letters" TargetMode="External"/><Relationship Id="rId4" Type="http://schemas.openxmlformats.org/officeDocument/2006/relationships/hyperlink" Target="http://repository.kaust.edu.sa/kaust/handle/10754/324603/simple-search?query=&amp;filter_field_0=year&amp;filter_type_0=equals&amp;filter_value_0=2017&amp;resource_type=2&amp;filter_field_1=journal&amp;filter_type_1=equals&amp;filter_value_1=Combustion+and+Flame"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77.xml.rels><?xml version="1.0" encoding="UTF-8" standalone="yes"?>
<Relationships xmlns="http://schemas.openxmlformats.org/package/2006/relationships"><Relationship Id="rId3" Type="http://schemas.openxmlformats.org/officeDocument/2006/relationships/hyperlink" Target="mailto:stephen.buck@kaust.edu.sa" TargetMode="External"/><Relationship Id="rId2" Type="http://schemas.openxmlformats.org/officeDocument/2006/relationships/hyperlink" Target="mailto:janardhanan.vijayakumar@kaust.edu.sa"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8012" y="1828799"/>
            <a:ext cx="11430000" cy="4526981"/>
          </a:xfrm>
        </p:spPr>
        <p:txBody>
          <a:bodyPr>
            <a:normAutofit/>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Exploring </a:t>
            </a:r>
            <a:r>
              <a:rPr lang="en-US" sz="3200" dirty="0"/>
              <a:t>off-set pricing models and article deposit terms at </a:t>
            </a:r>
            <a:r>
              <a:rPr lang="en-US" sz="3200" dirty="0" smtClean="0"/>
              <a:t>King Abdullah University of Science &amp; Technology (KAUST)</a:t>
            </a:r>
            <a:r>
              <a:rPr lang="en-US" sz="3200" b="1" dirty="0" smtClean="0"/>
              <a:t/>
            </a:r>
            <a:br>
              <a:rPr lang="en-US" sz="3200" b="1" dirty="0" smtClean="0"/>
            </a:br>
            <a:r>
              <a:rPr lang="en-US" sz="3200" b="1" dirty="0"/>
              <a:t/>
            </a:r>
            <a:br>
              <a:rPr lang="en-US" sz="3200" b="1" dirty="0"/>
            </a:br>
            <a:r>
              <a:rPr lang="en-US" sz="3200" dirty="0"/>
              <a:t/>
            </a:r>
            <a:br>
              <a:rPr lang="en-US" sz="3200" dirty="0"/>
            </a:br>
            <a:endParaRPr lang="en-US"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51" y="838200"/>
            <a:ext cx="625903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3"/>
          <a:stretch>
            <a:fillRect/>
          </a:stretch>
        </p:blipFill>
        <p:spPr>
          <a:xfrm>
            <a:off x="9523412" y="5257800"/>
            <a:ext cx="2305685" cy="1097981"/>
          </a:xfrm>
          <a:prstGeom prst="rect">
            <a:avLst/>
          </a:prstGeom>
        </p:spPr>
      </p:pic>
      <p:pic>
        <p:nvPicPr>
          <p:cNvPr id="10" name="Picture 6"/>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61212" y="1609517"/>
            <a:ext cx="296950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0800000">
            <a:off x="2665412" y="963185"/>
            <a:ext cx="4068703" cy="646331"/>
          </a:xfrm>
          <a:prstGeom prst="rect">
            <a:avLst/>
          </a:prstGeom>
          <a:noFill/>
        </p:spPr>
        <p:txBody>
          <a:bodyPr wrap="square" rtlCol="0">
            <a:spAutoFit/>
          </a:bodyPr>
          <a:lstStyle/>
          <a:p>
            <a:r>
              <a:rPr lang="en-US" sz="3600" dirty="0" smtClean="0">
                <a:solidFill>
                  <a:srgbClr val="C00000"/>
                </a:solidFill>
              </a:rPr>
              <a:t>The Upside Down</a:t>
            </a:r>
            <a:endParaRPr lang="en-US" sz="3600" dirty="0">
              <a:solidFill>
                <a:srgbClr val="C00000"/>
              </a:solidFill>
            </a:endParaRPr>
          </a:p>
        </p:txBody>
      </p:sp>
    </p:spTree>
    <p:extLst>
      <p:ext uri="{BB962C8B-B14F-4D97-AF65-F5344CB8AC3E}">
        <p14:creationId xmlns:p14="http://schemas.microsoft.com/office/powerpoint/2010/main" val="335742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98612" y="381000"/>
            <a:ext cx="9067802" cy="762000"/>
          </a:xfrm>
        </p:spPr>
        <p:txBody>
          <a:bodyPr/>
          <a:lstStyle/>
          <a:p>
            <a:r>
              <a:rPr lang="en-US" dirty="0" smtClean="0">
                <a:solidFill>
                  <a:srgbClr val="FFC000"/>
                </a:solidFill>
              </a:rPr>
              <a:t>                           Offset Pricing</a:t>
            </a:r>
            <a:endParaRPr lang="en-US" dirty="0">
              <a:solidFill>
                <a:srgbClr val="FFC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88" y="1134208"/>
            <a:ext cx="8377423" cy="5334000"/>
          </a:xfrm>
          <a:prstGeom prst="rect">
            <a:avLst/>
          </a:prstGeom>
        </p:spPr>
      </p:pic>
      <p:sp>
        <p:nvSpPr>
          <p:cNvPr id="2" name="TextBox 1"/>
          <p:cNvSpPr txBox="1"/>
          <p:nvPr/>
        </p:nvSpPr>
        <p:spPr>
          <a:xfrm rot="10800000">
            <a:off x="3884610" y="3524249"/>
            <a:ext cx="3886201" cy="646331"/>
          </a:xfrm>
          <a:prstGeom prst="rect">
            <a:avLst/>
          </a:prstGeom>
          <a:noFill/>
        </p:spPr>
        <p:txBody>
          <a:bodyPr wrap="square" rtlCol="0">
            <a:spAutoFit/>
          </a:bodyPr>
          <a:lstStyle/>
          <a:p>
            <a:r>
              <a:rPr lang="en-US" sz="3600" dirty="0" smtClean="0"/>
              <a:t>  The Upside Down</a:t>
            </a:r>
            <a:endParaRPr lang="en-US" sz="3600" dirty="0"/>
          </a:p>
        </p:txBody>
      </p:sp>
      <p:pic>
        <p:nvPicPr>
          <p:cNvPr id="5" name="Picture 4"/>
          <p:cNvPicPr/>
          <p:nvPr/>
        </p:nvPicPr>
        <p:blipFill>
          <a:blip r:embed="rId3"/>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3805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Defining the Problem</a:t>
            </a:r>
            <a:endParaRPr lang="en-US" dirty="0">
              <a:solidFill>
                <a:srgbClr val="FFC000"/>
              </a:solidFill>
            </a:endParaRPr>
          </a:p>
        </p:txBody>
      </p:sp>
      <p:sp>
        <p:nvSpPr>
          <p:cNvPr id="3" name="TextBox 2"/>
          <p:cNvSpPr txBox="1"/>
          <p:nvPr/>
        </p:nvSpPr>
        <p:spPr>
          <a:xfrm>
            <a:off x="2055812" y="1600201"/>
            <a:ext cx="11402349" cy="4431983"/>
          </a:xfrm>
          <a:prstGeom prst="rect">
            <a:avLst/>
          </a:prstGeom>
          <a:noFill/>
        </p:spPr>
        <p:txBody>
          <a:bodyPr wrap="square" rtlCol="0">
            <a:spAutoFit/>
          </a:bodyPr>
          <a:lstStyle/>
          <a:p>
            <a:r>
              <a:rPr lang="en-US" dirty="0"/>
              <a:t/>
            </a:r>
            <a:br>
              <a:rPr lang="en-US" dirty="0"/>
            </a:br>
            <a:r>
              <a:rPr lang="en-US" sz="2400" dirty="0">
                <a:solidFill>
                  <a:srgbClr val="FFC000"/>
                </a:solidFill>
              </a:rPr>
              <a:t>University</a:t>
            </a:r>
            <a:r>
              <a:rPr lang="en-US" sz="2400" dirty="0"/>
              <a:t> provides context</a:t>
            </a:r>
            <a:br>
              <a:rPr lang="en-US" sz="2400" dirty="0"/>
            </a:br>
            <a:r>
              <a:rPr lang="en-US" sz="2400" dirty="0"/>
              <a:t>	Space, utilities, resources, equipment, </a:t>
            </a:r>
            <a:r>
              <a:rPr lang="en-US" sz="2400" dirty="0" smtClean="0"/>
              <a:t>technologies</a:t>
            </a:r>
            <a:r>
              <a:rPr lang="en-US" sz="2400" dirty="0"/>
              <a:t>, information</a:t>
            </a:r>
            <a:br>
              <a:rPr lang="en-US" sz="2400" dirty="0"/>
            </a:br>
            <a:r>
              <a:rPr lang="en-US" sz="2400" dirty="0">
                <a:solidFill>
                  <a:srgbClr val="FFC000"/>
                </a:solidFill>
              </a:rPr>
              <a:t>Funding agencies </a:t>
            </a:r>
            <a:r>
              <a:rPr lang="en-US" sz="2400" dirty="0"/>
              <a:t>provide funds</a:t>
            </a:r>
            <a:br>
              <a:rPr lang="en-US" sz="2400" dirty="0"/>
            </a:br>
            <a:r>
              <a:rPr lang="en-US" sz="2400" dirty="0">
                <a:solidFill>
                  <a:srgbClr val="FFC000"/>
                </a:solidFill>
              </a:rPr>
              <a:t>Researchers</a:t>
            </a:r>
            <a:r>
              <a:rPr lang="en-US" sz="2400" dirty="0"/>
              <a:t> provide ideas and skills</a:t>
            </a:r>
            <a:br>
              <a:rPr lang="en-US" sz="2400" dirty="0"/>
            </a:br>
            <a:r>
              <a:rPr lang="en-US" sz="2400" dirty="0"/>
              <a:t>	Raw data, reports, processed data</a:t>
            </a:r>
            <a:br>
              <a:rPr lang="en-US" sz="2400" dirty="0"/>
            </a:br>
            <a:r>
              <a:rPr lang="en-US" sz="2400" dirty="0">
                <a:solidFill>
                  <a:srgbClr val="FFC000"/>
                </a:solidFill>
              </a:rPr>
              <a:t>Publishers</a:t>
            </a:r>
            <a:r>
              <a:rPr lang="en-US" sz="2400" dirty="0"/>
              <a:t> provide access</a:t>
            </a:r>
            <a:br>
              <a:rPr lang="en-US" sz="2400" dirty="0"/>
            </a:br>
            <a:r>
              <a:rPr lang="en-US" sz="2400" dirty="0"/>
              <a:t>	Editorial services, indexing, abstracting, </a:t>
            </a:r>
            <a:r>
              <a:rPr lang="en-US" sz="2400" dirty="0" smtClean="0"/>
              <a:t>metadata</a:t>
            </a:r>
            <a:r>
              <a:rPr lang="en-US" sz="2400" dirty="0"/>
              <a:t>, </a:t>
            </a:r>
            <a:r>
              <a:rPr lang="en-US" sz="2400" dirty="0" smtClean="0"/>
              <a:t>marketing</a:t>
            </a:r>
          </a:p>
          <a:p>
            <a:r>
              <a:rPr lang="en-US" sz="2400" dirty="0"/>
              <a:t>	</a:t>
            </a:r>
            <a:r>
              <a:rPr lang="en-US" sz="2400" dirty="0" smtClean="0"/>
              <a:t>					</a:t>
            </a:r>
          </a:p>
          <a:p>
            <a:r>
              <a:rPr lang="en-US" sz="2400" dirty="0"/>
              <a:t>	</a:t>
            </a:r>
            <a:r>
              <a:rPr lang="en-US" sz="2400" dirty="0" smtClean="0"/>
              <a:t>					Are all these entities non-profit?</a:t>
            </a:r>
          </a:p>
          <a:p>
            <a:endParaRPr lang="en-US" sz="2400" dirty="0"/>
          </a:p>
          <a:p>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12" y="4953000"/>
            <a:ext cx="1762125" cy="1762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687" y="4950069"/>
            <a:ext cx="1762125" cy="1762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432" y="4950069"/>
            <a:ext cx="1461475" cy="1769531"/>
          </a:xfrm>
          <a:prstGeom prst="rect">
            <a:avLst/>
          </a:prstGeom>
        </p:spPr>
      </p:pic>
      <p:sp>
        <p:nvSpPr>
          <p:cNvPr id="7" name="TextBox 6"/>
          <p:cNvSpPr txBox="1"/>
          <p:nvPr/>
        </p:nvSpPr>
        <p:spPr>
          <a:xfrm>
            <a:off x="7999412" y="5486400"/>
            <a:ext cx="2863149"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143966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2" cy="914400"/>
          </a:xfrm>
        </p:spPr>
        <p:txBody>
          <a:bodyPr/>
          <a:lstStyle/>
          <a:p>
            <a:r>
              <a:rPr lang="en-US" dirty="0" smtClean="0"/>
              <a:t>		      </a:t>
            </a:r>
            <a:r>
              <a:rPr lang="en-US" dirty="0" smtClean="0">
                <a:solidFill>
                  <a:srgbClr val="FFC000"/>
                </a:solidFill>
              </a:rPr>
              <a:t>Open Access Types</a:t>
            </a:r>
            <a:endParaRPr lang="en-US" dirty="0">
              <a:solidFill>
                <a:srgbClr val="FFC000"/>
              </a:solidFill>
            </a:endParaRPr>
          </a:p>
        </p:txBody>
      </p:sp>
      <p:sp>
        <p:nvSpPr>
          <p:cNvPr id="3" name="TextBox 2"/>
          <p:cNvSpPr txBox="1"/>
          <p:nvPr/>
        </p:nvSpPr>
        <p:spPr>
          <a:xfrm>
            <a:off x="1370012" y="1676400"/>
            <a:ext cx="10248607" cy="5447645"/>
          </a:xfrm>
          <a:prstGeom prst="rect">
            <a:avLst/>
          </a:prstGeom>
          <a:noFill/>
        </p:spPr>
        <p:txBody>
          <a:bodyPr wrap="square" rtlCol="0">
            <a:spAutoFit/>
          </a:bodyPr>
          <a:lstStyle/>
          <a:p>
            <a:r>
              <a:rPr lang="en-US" sz="2400" dirty="0" smtClean="0">
                <a:solidFill>
                  <a:srgbClr val="00B050"/>
                </a:solidFill>
              </a:rPr>
              <a:t>Green</a:t>
            </a:r>
            <a:r>
              <a:rPr lang="en-US" sz="2400" dirty="0" smtClean="0"/>
              <a:t> </a:t>
            </a:r>
            <a:r>
              <a:rPr lang="en-US" sz="2400" dirty="0" smtClean="0">
                <a:solidFill>
                  <a:srgbClr val="00B050"/>
                </a:solidFill>
              </a:rPr>
              <a:t>access</a:t>
            </a:r>
            <a:r>
              <a:rPr lang="en-US" sz="2400" dirty="0" smtClean="0"/>
              <a:t> funded by the university</a:t>
            </a:r>
          </a:p>
          <a:p>
            <a:r>
              <a:rPr lang="en-US" sz="2400" dirty="0" smtClean="0"/>
              <a:t>It’s Green because it costs you more		KAUST repository</a:t>
            </a:r>
          </a:p>
          <a:p>
            <a:r>
              <a:rPr lang="en-US" sz="2400" dirty="0" smtClean="0"/>
              <a:t>						peer reviewed articles 6253?</a:t>
            </a:r>
          </a:p>
          <a:p>
            <a:r>
              <a:rPr lang="en-US" sz="2400" dirty="0" smtClean="0">
                <a:solidFill>
                  <a:srgbClr val="FFC000"/>
                </a:solidFill>
              </a:rPr>
              <a:t>Gold Access </a:t>
            </a:r>
            <a:r>
              <a:rPr lang="en-US" sz="2400" dirty="0" smtClean="0"/>
              <a:t>funded by</a:t>
            </a:r>
          </a:p>
          <a:p>
            <a:r>
              <a:rPr lang="en-US" sz="2400" dirty="0" smtClean="0"/>
              <a:t>	Articles Processing Charges (APCs)</a:t>
            </a:r>
          </a:p>
          <a:p>
            <a:r>
              <a:rPr lang="en-US" sz="2400" dirty="0" smtClean="0"/>
              <a:t>	Other means </a:t>
            </a:r>
          </a:p>
          <a:p>
            <a:endParaRPr lang="en-US" sz="2400" dirty="0"/>
          </a:p>
          <a:p>
            <a:r>
              <a:rPr lang="en-US" sz="2400" dirty="0" smtClean="0"/>
              <a:t>How important are these terms?</a:t>
            </a:r>
          </a:p>
          <a:p>
            <a:r>
              <a:rPr lang="en-US" sz="2400" dirty="0" smtClean="0"/>
              <a:t>More important to understand your options with publishers and your negotiating strengths</a:t>
            </a:r>
          </a:p>
          <a:p>
            <a:endParaRPr lang="en-US" sz="2400" dirty="0"/>
          </a:p>
          <a:p>
            <a:r>
              <a:rPr lang="en-US" sz="2400" dirty="0" smtClean="0"/>
              <a:t>What did it cost to produce these articles?</a:t>
            </a:r>
          </a:p>
          <a:p>
            <a:r>
              <a:rPr lang="en-US" sz="2400" dirty="0" smtClean="0"/>
              <a:t>How much are we paying to get them back?</a:t>
            </a:r>
          </a:p>
          <a:p>
            <a:endParaRPr lang="en-US" dirty="0"/>
          </a:p>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12" y="5105400"/>
            <a:ext cx="2225752" cy="1481137"/>
          </a:xfrm>
          <a:prstGeom prst="rect">
            <a:avLst/>
          </a:prstGeom>
        </p:spPr>
      </p:pic>
    </p:spTree>
    <p:extLst>
      <p:ext uri="{BB962C8B-B14F-4D97-AF65-F5344CB8AC3E}">
        <p14:creationId xmlns:p14="http://schemas.microsoft.com/office/powerpoint/2010/main" val="317285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t>
            </a:r>
            <a:r>
              <a:rPr lang="en-US" dirty="0" smtClean="0"/>
              <a:t>of offsetting systems (JISC 2015)</a:t>
            </a:r>
            <a:endParaRPr lang="en-US" dirty="0"/>
          </a:p>
        </p:txBody>
      </p:sp>
      <p:sp>
        <p:nvSpPr>
          <p:cNvPr id="3" name="Rectangle 2"/>
          <p:cNvSpPr/>
          <p:nvPr/>
        </p:nvSpPr>
        <p:spPr>
          <a:xfrm>
            <a:off x="1217612" y="2133600"/>
            <a:ext cx="9296400" cy="3970318"/>
          </a:xfrm>
          <a:prstGeom prst="rect">
            <a:avLst/>
          </a:prstGeom>
        </p:spPr>
        <p:txBody>
          <a:bodyPr wrap="square">
            <a:spAutoFit/>
          </a:bodyPr>
          <a:lstStyle/>
          <a:p>
            <a:r>
              <a:rPr lang="en-US" dirty="0">
                <a:latin typeface="Arial" panose="020B0604020202020204" pitchFamily="34" charset="0"/>
              </a:rPr>
              <a:t>Systems should </a:t>
            </a:r>
            <a:r>
              <a:rPr lang="en-US" dirty="0" smtClean="0">
                <a:latin typeface="Arial" panose="020B0604020202020204" pitchFamily="34" charset="0"/>
              </a:rPr>
              <a:t>operate </a:t>
            </a:r>
            <a:r>
              <a:rPr lang="en-US" dirty="0">
                <a:latin typeface="Arial" panose="020B0604020202020204" pitchFamily="34" charset="0"/>
              </a:rPr>
              <a:t>in the context of a transition to </a:t>
            </a:r>
            <a:r>
              <a:rPr lang="en-US" dirty="0" smtClean="0">
                <a:latin typeface="Arial" panose="020B0604020202020204" pitchFamily="34" charset="0"/>
              </a:rPr>
              <a:t>fully  gold </a:t>
            </a:r>
            <a:r>
              <a:rPr lang="en-US" dirty="0">
                <a:latin typeface="Arial" panose="020B0604020202020204" pitchFamily="34" charset="0"/>
              </a:rPr>
              <a:t>open </a:t>
            </a:r>
            <a:r>
              <a:rPr lang="en-US" dirty="0" smtClean="0">
                <a:latin typeface="Arial" panose="020B0604020202020204" pitchFamily="34" charset="0"/>
              </a:rPr>
              <a:t>access and </a:t>
            </a:r>
            <a:endParaRPr lang="en-US" dirty="0">
              <a:latin typeface="Arial" panose="020B0604020202020204" pitchFamily="34" charset="0"/>
            </a:endParaRPr>
          </a:p>
          <a:p>
            <a:r>
              <a:rPr lang="en-US" dirty="0">
                <a:latin typeface="Arial" panose="020B0604020202020204" pitchFamily="34" charset="0"/>
              </a:rPr>
              <a:t>support that transition. </a:t>
            </a:r>
            <a:r>
              <a:rPr lang="en-US" dirty="0" smtClean="0">
                <a:latin typeface="Arial" panose="020B0604020202020204" pitchFamily="34" charset="0"/>
              </a:rPr>
              <a:t>To </a:t>
            </a:r>
            <a:r>
              <a:rPr lang="en-US" dirty="0">
                <a:latin typeface="Arial" panose="020B0604020202020204" pitchFamily="34" charset="0"/>
              </a:rPr>
              <a:t>meet this principle, a system should be inclusive, remove </a:t>
            </a:r>
          </a:p>
          <a:p>
            <a:r>
              <a:rPr lang="en-US" dirty="0">
                <a:latin typeface="Arial" panose="020B0604020202020204" pitchFamily="34" charset="0"/>
              </a:rPr>
              <a:t>barriers (both to authors and their institutions) to open access and ensure that all the </a:t>
            </a:r>
          </a:p>
          <a:p>
            <a:r>
              <a:rPr lang="en-US" dirty="0">
                <a:latin typeface="Arial" panose="020B0604020202020204" pitchFamily="34" charset="0"/>
              </a:rPr>
              <a:t>outputs of a </a:t>
            </a:r>
            <a:r>
              <a:rPr lang="en-US" dirty="0" smtClean="0">
                <a:latin typeface="Arial" panose="020B0604020202020204" pitchFamily="34" charset="0"/>
              </a:rPr>
              <a:t>sub scribing institution are </a:t>
            </a:r>
            <a:r>
              <a:rPr lang="en-US" dirty="0">
                <a:latin typeface="Arial" panose="020B0604020202020204" pitchFamily="34" charset="0"/>
              </a:rPr>
              <a:t>immediately open on publication under </a:t>
            </a:r>
            <a:r>
              <a:rPr lang="en-US" dirty="0" smtClean="0">
                <a:latin typeface="Arial" panose="020B0604020202020204" pitchFamily="34" charset="0"/>
              </a:rPr>
              <a:t>licenses </a:t>
            </a:r>
            <a:r>
              <a:rPr lang="en-US" dirty="0">
                <a:latin typeface="Arial" panose="020B0604020202020204" pitchFamily="34" charset="0"/>
              </a:rPr>
              <a:t>and other conditions which meet funders’ mandates and other requirements. </a:t>
            </a:r>
            <a:r>
              <a:rPr lang="en-US" dirty="0" smtClean="0">
                <a:latin typeface="Arial" panose="020B0604020202020204" pitchFamily="34" charset="0"/>
              </a:rPr>
              <a:t>These </a:t>
            </a:r>
            <a:r>
              <a:rPr lang="en-US" dirty="0">
                <a:latin typeface="Arial" panose="020B0604020202020204" pitchFamily="34" charset="0"/>
              </a:rPr>
              <a:t>systems will be designed to enable the publisher’s journals to become fully </a:t>
            </a:r>
            <a:r>
              <a:rPr lang="en-US" dirty="0" smtClean="0">
                <a:latin typeface="Arial" panose="020B0604020202020204" pitchFamily="34" charset="0"/>
              </a:rPr>
              <a:t>open </a:t>
            </a:r>
            <a:r>
              <a:rPr lang="en-US" dirty="0">
                <a:latin typeface="Arial" panose="020B0604020202020204" pitchFamily="34" charset="0"/>
              </a:rPr>
              <a:t>access as soon a </a:t>
            </a:r>
            <a:r>
              <a:rPr lang="en-US" dirty="0" smtClean="0">
                <a:latin typeface="Arial" panose="020B0604020202020204" pitchFamily="34" charset="0"/>
              </a:rPr>
              <a:t>tipping </a:t>
            </a:r>
            <a:r>
              <a:rPr lang="en-US" dirty="0">
                <a:latin typeface="Arial" panose="020B0604020202020204" pitchFamily="34" charset="0"/>
              </a:rPr>
              <a:t>point is </a:t>
            </a:r>
            <a:r>
              <a:rPr lang="en-US" dirty="0" smtClean="0">
                <a:latin typeface="Arial" panose="020B0604020202020204" pitchFamily="34" charset="0"/>
              </a:rPr>
              <a:t>reached</a:t>
            </a:r>
          </a:p>
          <a:p>
            <a:endParaRPr lang="en-US" dirty="0">
              <a:effectLst/>
              <a:latin typeface="Arial" panose="020B0604020202020204" pitchFamily="34" charset="0"/>
            </a:endParaRPr>
          </a:p>
          <a:p>
            <a:r>
              <a:rPr lang="en-US" dirty="0">
                <a:latin typeface="Arial" panose="020B0604020202020204" pitchFamily="34" charset="0"/>
              </a:rPr>
              <a:t>Offset systems should also apply, at the level of each subscribing institution, to ensure that the cost incurred by </a:t>
            </a:r>
            <a:r>
              <a:rPr lang="en-US" dirty="0" smtClean="0">
                <a:latin typeface="Arial" panose="020B0604020202020204" pitchFamily="34" charset="0"/>
              </a:rPr>
              <a:t>each </a:t>
            </a:r>
            <a:r>
              <a:rPr lang="en-US" dirty="0">
                <a:latin typeface="Arial" panose="020B0604020202020204" pitchFamily="34" charset="0"/>
              </a:rPr>
              <a:t>institution for scholarly publishing is contained. Publishers should also apply global  reductions  to  the cost of subscription in respect  of increasing volumes of open access  articles in hybrid journals in line with their    stated “No Double Dipping Policies”.</a:t>
            </a:r>
          </a:p>
          <a:p>
            <a:endParaRPr lang="en-US" dirty="0">
              <a:effectLst/>
              <a:latin typeface="Arial" panose="020B0604020202020204" pitchFamily="34" charset="0"/>
            </a:endParaRPr>
          </a:p>
        </p:txBody>
      </p:sp>
    </p:spTree>
    <p:extLst>
      <p:ext uri="{BB962C8B-B14F-4D97-AF65-F5344CB8AC3E}">
        <p14:creationId xmlns:p14="http://schemas.microsoft.com/office/powerpoint/2010/main" val="204425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3" y="381000"/>
            <a:ext cx="10287000" cy="990600"/>
          </a:xfrm>
        </p:spPr>
        <p:txBody>
          <a:bodyPr/>
          <a:lstStyle/>
          <a:p>
            <a:r>
              <a:rPr lang="en-US" dirty="0" smtClean="0"/>
              <a:t>More principles </a:t>
            </a:r>
            <a:r>
              <a:rPr lang="en-US" dirty="0" smtClean="0"/>
              <a:t>of offsetting systems (JISC 2015)</a:t>
            </a:r>
            <a:endParaRPr lang="en-US" dirty="0"/>
          </a:p>
        </p:txBody>
      </p:sp>
      <p:sp>
        <p:nvSpPr>
          <p:cNvPr id="4" name="Rectangle 3"/>
          <p:cNvSpPr/>
          <p:nvPr/>
        </p:nvSpPr>
        <p:spPr>
          <a:xfrm>
            <a:off x="1827212" y="1905001"/>
            <a:ext cx="8686800" cy="646331"/>
          </a:xfrm>
          <a:prstGeom prst="rect">
            <a:avLst/>
          </a:prstGeom>
        </p:spPr>
        <p:txBody>
          <a:bodyPr wrap="square">
            <a:spAutoFit/>
          </a:bodyPr>
          <a:lstStyle/>
          <a:p>
            <a:r>
              <a:rPr lang="en-US" dirty="0">
                <a:latin typeface="Arial" panose="020B0604020202020204" pitchFamily="34" charset="0"/>
              </a:rPr>
              <a:t>Systems should ensure that publishers do not charge the same institutions </a:t>
            </a:r>
          </a:p>
          <a:p>
            <a:r>
              <a:rPr lang="en-US" dirty="0" smtClean="0">
                <a:latin typeface="Arial" panose="020B0604020202020204" pitchFamily="34" charset="0"/>
              </a:rPr>
              <a:t>twice,  </a:t>
            </a:r>
            <a:r>
              <a:rPr lang="en-US" dirty="0">
                <a:latin typeface="Arial" panose="020B0604020202020204" pitchFamily="34" charset="0"/>
              </a:rPr>
              <a:t>t</a:t>
            </a:r>
            <a:r>
              <a:rPr lang="en-US" dirty="0" smtClean="0">
                <a:latin typeface="Arial" panose="020B0604020202020204" pitchFamily="34" charset="0"/>
              </a:rPr>
              <a:t>hrough </a:t>
            </a:r>
            <a:r>
              <a:rPr lang="en-US" dirty="0">
                <a:latin typeface="Arial" panose="020B0604020202020204" pitchFamily="34" charset="0"/>
              </a:rPr>
              <a:t>the payment of subscriptions and the payment of APCs</a:t>
            </a:r>
            <a:endParaRPr lang="en-US" dirty="0">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211" y="2703733"/>
            <a:ext cx="2381127" cy="1341268"/>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03238" y="2703733"/>
            <a:ext cx="2443774" cy="1350906"/>
          </a:xfrm>
          <a:prstGeom prst="rect">
            <a:avLst/>
          </a:prstGeom>
        </p:spPr>
      </p:pic>
      <p:sp>
        <p:nvSpPr>
          <p:cNvPr id="3" name="Rectangle 2"/>
          <p:cNvSpPr/>
          <p:nvPr/>
        </p:nvSpPr>
        <p:spPr>
          <a:xfrm rot="10800000" flipV="1">
            <a:off x="1827211" y="4231006"/>
            <a:ext cx="8458197" cy="923330"/>
          </a:xfrm>
          <a:prstGeom prst="rect">
            <a:avLst/>
          </a:prstGeom>
        </p:spPr>
        <p:txBody>
          <a:bodyPr wrap="square">
            <a:spAutoFit/>
          </a:bodyPr>
          <a:lstStyle/>
          <a:p>
            <a:r>
              <a:rPr lang="en-US" dirty="0" smtClean="0">
                <a:latin typeface="Arial" panose="020B0604020202020204" pitchFamily="34" charset="0"/>
              </a:rPr>
              <a:t>Offset </a:t>
            </a:r>
            <a:r>
              <a:rPr lang="en-US" dirty="0">
                <a:latin typeface="Arial" panose="020B0604020202020204" pitchFamily="34" charset="0"/>
              </a:rPr>
              <a:t>systems should not be restricted to institutions that subscribe to large </a:t>
            </a:r>
            <a:r>
              <a:rPr lang="en-US" dirty="0" smtClean="0">
                <a:latin typeface="Arial" panose="020B0604020202020204" pitchFamily="34" charset="0"/>
              </a:rPr>
              <a:t>  collections </a:t>
            </a:r>
            <a:r>
              <a:rPr lang="en-US" dirty="0">
                <a:latin typeface="Arial" panose="020B0604020202020204" pitchFamily="34" charset="0"/>
              </a:rPr>
              <a:t>of </a:t>
            </a:r>
            <a:r>
              <a:rPr lang="en-US" dirty="0" smtClean="0">
                <a:latin typeface="Arial" panose="020B0604020202020204" pitchFamily="34" charset="0"/>
              </a:rPr>
              <a:t>journals </a:t>
            </a:r>
            <a:r>
              <a:rPr lang="en-US" dirty="0">
                <a:latin typeface="Arial" panose="020B0604020202020204" pitchFamily="34" charset="0"/>
              </a:rPr>
              <a:t>(the big deal) but should also apply to all institutions that subscribe to individual </a:t>
            </a:r>
            <a:r>
              <a:rPr lang="en-US" dirty="0" smtClean="0">
                <a:latin typeface="Arial" panose="020B0604020202020204" pitchFamily="34" charset="0"/>
              </a:rPr>
              <a:t>journals </a:t>
            </a:r>
            <a:r>
              <a:rPr lang="en-US" dirty="0">
                <a:latin typeface="Arial" panose="020B0604020202020204" pitchFamily="34" charset="0"/>
              </a:rPr>
              <a:t>with a hybrid OA offering from a publisher.</a:t>
            </a:r>
            <a:endParaRPr lang="en-US" dirty="0">
              <a:latin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012" y="5321912"/>
            <a:ext cx="1192703" cy="1192703"/>
          </a:xfrm>
          <a:prstGeom prst="rect">
            <a:avLst/>
          </a:prstGeom>
        </p:spPr>
      </p:pic>
    </p:spTree>
    <p:extLst>
      <p:ext uri="{BB962C8B-B14F-4D97-AF65-F5344CB8AC3E}">
        <p14:creationId xmlns:p14="http://schemas.microsoft.com/office/powerpoint/2010/main" val="25485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81000"/>
            <a:ext cx="11049000" cy="1371600"/>
          </a:xfrm>
        </p:spPr>
        <p:txBody>
          <a:bodyPr/>
          <a:lstStyle/>
          <a:p>
            <a:r>
              <a:rPr lang="en-US" dirty="0" smtClean="0"/>
              <a:t>Even more principles </a:t>
            </a:r>
            <a:r>
              <a:rPr lang="en-US" dirty="0" smtClean="0"/>
              <a:t>of offsetting systems (JISC 2015)</a:t>
            </a:r>
            <a:endParaRPr lang="en-US" dirty="0"/>
          </a:p>
        </p:txBody>
      </p:sp>
      <p:sp>
        <p:nvSpPr>
          <p:cNvPr id="4" name="Rectangle 3"/>
          <p:cNvSpPr/>
          <p:nvPr/>
        </p:nvSpPr>
        <p:spPr>
          <a:xfrm>
            <a:off x="1293812" y="1443840"/>
            <a:ext cx="9372602" cy="2308324"/>
          </a:xfrm>
          <a:prstGeom prst="rect">
            <a:avLst/>
          </a:prstGeom>
        </p:spPr>
        <p:txBody>
          <a:bodyPr wrap="square">
            <a:spAutoFit/>
          </a:bodyPr>
          <a:lstStyle/>
          <a:p>
            <a:endParaRPr lang="en-US" dirty="0" smtClean="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r>
              <a:rPr lang="en-US" dirty="0" smtClean="0">
                <a:latin typeface="Arial" panose="020B0604020202020204" pitchFamily="34" charset="0"/>
              </a:rPr>
              <a:t>Systems </a:t>
            </a:r>
            <a:r>
              <a:rPr lang="en-US" dirty="0">
                <a:latin typeface="Arial" panose="020B0604020202020204" pitchFamily="34" charset="0"/>
              </a:rPr>
              <a:t>should operate on a </a:t>
            </a:r>
            <a:r>
              <a:rPr lang="en-US" dirty="0" smtClean="0">
                <a:latin typeface="Arial" panose="020B0604020202020204" pitchFamily="34" charset="0"/>
              </a:rPr>
              <a:t>“cash basis</a:t>
            </a:r>
            <a:r>
              <a:rPr lang="en-US" dirty="0">
                <a:latin typeface="Arial" panose="020B0604020202020204" pitchFamily="34" charset="0"/>
              </a:rPr>
              <a:t>” and avoid the additional administration </a:t>
            </a:r>
          </a:p>
          <a:p>
            <a:r>
              <a:rPr lang="en-US" dirty="0">
                <a:latin typeface="Arial" panose="020B0604020202020204" pitchFamily="34" charset="0"/>
              </a:rPr>
              <a:t>and work involved in handling vouchers, particularly if those vouchers have an expiry </a:t>
            </a:r>
          </a:p>
          <a:p>
            <a:r>
              <a:rPr lang="en-US" dirty="0">
                <a:latin typeface="Arial" panose="020B0604020202020204" pitchFamily="34" charset="0"/>
              </a:rPr>
              <a:t>date. Where an offset system does operate on </a:t>
            </a:r>
            <a:r>
              <a:rPr lang="en-US" dirty="0" smtClean="0">
                <a:latin typeface="Arial" panose="020B0604020202020204" pitchFamily="34" charset="0"/>
              </a:rPr>
              <a:t>the basis of </a:t>
            </a:r>
            <a:r>
              <a:rPr lang="en-US" dirty="0">
                <a:latin typeface="Arial" panose="020B0604020202020204" pitchFamily="34" charset="0"/>
              </a:rPr>
              <a:t>vouchers, </a:t>
            </a:r>
            <a:r>
              <a:rPr lang="en-US" dirty="0" smtClean="0">
                <a:latin typeface="Arial" panose="020B0604020202020204" pitchFamily="34" charset="0"/>
              </a:rPr>
              <a:t>they must be </a:t>
            </a:r>
            <a:endParaRPr lang="en-US" dirty="0">
              <a:latin typeface="Arial" panose="020B0604020202020204" pitchFamily="34" charset="0"/>
            </a:endParaRPr>
          </a:p>
          <a:p>
            <a:r>
              <a:rPr lang="en-US" dirty="0">
                <a:latin typeface="Arial" panose="020B0604020202020204" pitchFamily="34" charset="0"/>
              </a:rPr>
              <a:t>available to the institution (which processes </a:t>
            </a:r>
            <a:r>
              <a:rPr lang="en-US" dirty="0" smtClean="0">
                <a:latin typeface="Arial" panose="020B0604020202020204" pitchFamily="34" charset="0"/>
              </a:rPr>
              <a:t>the </a:t>
            </a:r>
            <a:r>
              <a:rPr lang="en-US" dirty="0">
                <a:latin typeface="Arial" panose="020B0604020202020204" pitchFamily="34" charset="0"/>
              </a:rPr>
              <a:t>transactions) rather than to individual </a:t>
            </a:r>
          </a:p>
          <a:p>
            <a:r>
              <a:rPr lang="en-US" dirty="0">
                <a:latin typeface="Arial" panose="020B0604020202020204" pitchFamily="34" charset="0"/>
              </a:rPr>
              <a:t>authors.</a:t>
            </a:r>
            <a:endParaRPr lang="en-US" dirty="0">
              <a:effectLst/>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612" y="4067175"/>
            <a:ext cx="2324100" cy="19621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012" y="4095750"/>
            <a:ext cx="2894919" cy="1905000"/>
          </a:xfrm>
          <a:prstGeom prst="rect">
            <a:avLst/>
          </a:prstGeom>
        </p:spPr>
      </p:pic>
      <p:pic>
        <p:nvPicPr>
          <p:cNvPr id="8" name="Picture 7"/>
          <p:cNvPicPr/>
          <p:nvPr/>
        </p:nvPicPr>
        <p:blipFill>
          <a:blip r:embed="rId4"/>
          <a:stretch>
            <a:fillRect/>
          </a:stretch>
        </p:blipFill>
        <p:spPr>
          <a:xfrm>
            <a:off x="9904412" y="5486400"/>
            <a:ext cx="1924685" cy="838200"/>
          </a:xfrm>
          <a:prstGeom prst="rect">
            <a:avLst/>
          </a:prstGeom>
        </p:spPr>
      </p:pic>
    </p:spTree>
    <p:extLst>
      <p:ext uri="{BB962C8B-B14F-4D97-AF65-F5344CB8AC3E}">
        <p14:creationId xmlns:p14="http://schemas.microsoft.com/office/powerpoint/2010/main" val="108269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0"/>
            <a:ext cx="9220203" cy="914400"/>
          </a:xfrm>
        </p:spPr>
        <p:txBody>
          <a:bodyPr/>
          <a:lstStyle/>
          <a:p>
            <a:r>
              <a:rPr lang="en-US" dirty="0" smtClean="0"/>
              <a:t>                          Some APC models</a:t>
            </a:r>
            <a:endParaRPr lang="en-US" dirty="0"/>
          </a:p>
        </p:txBody>
      </p:sp>
      <p:sp>
        <p:nvSpPr>
          <p:cNvPr id="3" name="Rectangle 2"/>
          <p:cNvSpPr/>
          <p:nvPr/>
        </p:nvSpPr>
        <p:spPr>
          <a:xfrm>
            <a:off x="912812" y="990600"/>
            <a:ext cx="10515600" cy="5262979"/>
          </a:xfrm>
          <a:prstGeom prst="rect">
            <a:avLst/>
          </a:prstGeom>
        </p:spPr>
        <p:txBody>
          <a:bodyPr wrap="square">
            <a:spAutoFit/>
          </a:bodyPr>
          <a:lstStyle/>
          <a:p>
            <a:r>
              <a:rPr lang="en-US" sz="1600" dirty="0" smtClean="0">
                <a:solidFill>
                  <a:srgbClr val="FFC000"/>
                </a:solidFill>
                <a:latin typeface="Secca Std"/>
              </a:rPr>
              <a:t>        At </a:t>
            </a:r>
            <a:r>
              <a:rPr lang="en-US" sz="1600" dirty="0">
                <a:solidFill>
                  <a:srgbClr val="FFC000"/>
                </a:solidFill>
                <a:latin typeface="Secca Std"/>
              </a:rPr>
              <a:t>the start of 2017 </a:t>
            </a:r>
            <a:r>
              <a:rPr lang="en-US" sz="1600" dirty="0" err="1">
                <a:solidFill>
                  <a:srgbClr val="FFC000"/>
                </a:solidFill>
                <a:latin typeface="Secca Std"/>
              </a:rPr>
              <a:t>Jisc</a:t>
            </a:r>
            <a:r>
              <a:rPr lang="en-US" sz="1600" dirty="0">
                <a:solidFill>
                  <a:srgbClr val="FFC000"/>
                </a:solidFill>
                <a:latin typeface="Secca Std"/>
              </a:rPr>
              <a:t> Collections had offsetting agreements in place with the following publishers: </a:t>
            </a:r>
            <a:endParaRPr lang="en-US" sz="1600" dirty="0" smtClean="0">
              <a:solidFill>
                <a:srgbClr val="FFC000"/>
              </a:solidFill>
              <a:latin typeface="Secca Std"/>
            </a:endParaRPr>
          </a:p>
          <a:p>
            <a:endParaRPr lang="en-US" sz="1600" dirty="0">
              <a:solidFill>
                <a:srgbClr val="FFC000"/>
              </a:solidFill>
              <a:latin typeface="Secca Std"/>
            </a:endParaRPr>
          </a:p>
          <a:p>
            <a:r>
              <a:rPr lang="en-US" sz="1600" i="1" dirty="0">
                <a:solidFill>
                  <a:srgbClr val="FFC000"/>
                </a:solidFill>
                <a:latin typeface="Secca Std"/>
              </a:rPr>
              <a:t>· </a:t>
            </a:r>
            <a:r>
              <a:rPr lang="en-US" sz="1600" dirty="0">
                <a:solidFill>
                  <a:srgbClr val="FFC000"/>
                </a:solidFill>
                <a:latin typeface="Secca Std"/>
              </a:rPr>
              <a:t>De </a:t>
            </a:r>
            <a:r>
              <a:rPr lang="en-US" sz="1600" dirty="0" err="1">
                <a:solidFill>
                  <a:srgbClr val="FFC000"/>
                </a:solidFill>
                <a:latin typeface="Secca Std"/>
              </a:rPr>
              <a:t>Gruyter</a:t>
            </a:r>
            <a:r>
              <a:rPr lang="en-US" sz="1600" dirty="0">
                <a:solidFill>
                  <a:srgbClr val="FFC000"/>
                </a:solidFill>
                <a:latin typeface="Secca Std"/>
              </a:rPr>
              <a:t>: hybrid APCs for articles published in one year are offset against institutions’ expenditure on subscription and </a:t>
            </a:r>
            <a:r>
              <a:rPr lang="en-US" sz="1600" dirty="0" err="1">
                <a:solidFill>
                  <a:srgbClr val="FFC000"/>
                </a:solidFill>
                <a:latin typeface="Secca Std"/>
              </a:rPr>
              <a:t>licence</a:t>
            </a:r>
            <a:r>
              <a:rPr lang="en-US" sz="1600" dirty="0">
                <a:solidFill>
                  <a:srgbClr val="FFC000"/>
                </a:solidFill>
                <a:latin typeface="Secca Std"/>
              </a:rPr>
              <a:t> fees in the following </a:t>
            </a:r>
            <a:r>
              <a:rPr lang="en-US" sz="1600" dirty="0" smtClean="0">
                <a:solidFill>
                  <a:srgbClr val="FFC000"/>
                </a:solidFill>
                <a:latin typeface="Secca Std"/>
              </a:rPr>
              <a:t>year</a:t>
            </a:r>
          </a:p>
          <a:p>
            <a:endParaRPr lang="en-US" sz="1600" dirty="0">
              <a:solidFill>
                <a:srgbClr val="FFC000"/>
              </a:solidFill>
              <a:latin typeface="Secca Std"/>
            </a:endParaRPr>
          </a:p>
          <a:p>
            <a:r>
              <a:rPr lang="en-US" sz="1600" i="1" dirty="0">
                <a:solidFill>
                  <a:srgbClr val="FFC000"/>
                </a:solidFill>
                <a:latin typeface="Secca Std"/>
              </a:rPr>
              <a:t>· </a:t>
            </a:r>
            <a:r>
              <a:rPr lang="en-US" sz="1600" dirty="0">
                <a:solidFill>
                  <a:srgbClr val="FFC000"/>
                </a:solidFill>
                <a:latin typeface="Secca Std"/>
              </a:rPr>
              <a:t>IOP (Institute of Physics) Publishing: hybrid APCs for articles published in one year are offset against institutions’ expenditure on subscription and </a:t>
            </a:r>
            <a:r>
              <a:rPr lang="en-US" sz="1600" dirty="0" err="1">
                <a:solidFill>
                  <a:srgbClr val="FFC000"/>
                </a:solidFill>
                <a:latin typeface="Secca Std"/>
              </a:rPr>
              <a:t>licence</a:t>
            </a:r>
            <a:r>
              <a:rPr lang="en-US" sz="1600" dirty="0">
                <a:solidFill>
                  <a:srgbClr val="FFC000"/>
                </a:solidFill>
                <a:latin typeface="Secca Std"/>
              </a:rPr>
              <a:t> fees in the following year </a:t>
            </a:r>
            <a:endParaRPr lang="en-US" sz="1600" dirty="0" smtClean="0">
              <a:solidFill>
                <a:srgbClr val="FFC000"/>
              </a:solidFill>
              <a:latin typeface="Secca Std"/>
            </a:endParaRPr>
          </a:p>
          <a:p>
            <a:endParaRPr lang="en-US" sz="1600" dirty="0">
              <a:solidFill>
                <a:srgbClr val="FFC000"/>
              </a:solidFill>
              <a:latin typeface="Secca Std"/>
            </a:endParaRPr>
          </a:p>
          <a:p>
            <a:r>
              <a:rPr lang="en-US" sz="1600" i="1" dirty="0">
                <a:solidFill>
                  <a:srgbClr val="FFC000"/>
                </a:solidFill>
                <a:latin typeface="Secca Std"/>
              </a:rPr>
              <a:t>· </a:t>
            </a:r>
            <a:r>
              <a:rPr lang="en-US" sz="1600" dirty="0">
                <a:solidFill>
                  <a:srgbClr val="FFC000"/>
                </a:solidFill>
                <a:latin typeface="Secca Std"/>
              </a:rPr>
              <a:t>SAGE Publishing (including the Royal Society of Medicine and the Institution of Mechanical Engineers): discount on APCs in hybrid titles, requires a code </a:t>
            </a:r>
            <a:endParaRPr lang="en-US" sz="1600" dirty="0" smtClean="0">
              <a:solidFill>
                <a:srgbClr val="FFC000"/>
              </a:solidFill>
              <a:latin typeface="Secca Std"/>
            </a:endParaRPr>
          </a:p>
          <a:p>
            <a:endParaRPr lang="en-US" sz="1600" dirty="0">
              <a:solidFill>
                <a:srgbClr val="FFC000"/>
              </a:solidFill>
              <a:latin typeface="Secca Std"/>
            </a:endParaRPr>
          </a:p>
          <a:p>
            <a:r>
              <a:rPr lang="en-US" sz="1600" i="1" dirty="0">
                <a:solidFill>
                  <a:srgbClr val="FFC000"/>
                </a:solidFill>
                <a:latin typeface="Secca Std"/>
              </a:rPr>
              <a:t>· </a:t>
            </a:r>
            <a:r>
              <a:rPr lang="en-US" sz="1600" dirty="0">
                <a:solidFill>
                  <a:srgbClr val="FFC000"/>
                </a:solidFill>
                <a:latin typeface="Secca Std"/>
              </a:rPr>
              <a:t>Springer: ‘flipped’ model, where UK subscription spend has created a ‘publishing pot’ to fund APCs. An additional transition fee covers access to subscribed content </a:t>
            </a:r>
            <a:endParaRPr lang="en-US" sz="1600" dirty="0" smtClean="0">
              <a:solidFill>
                <a:srgbClr val="FFC000"/>
              </a:solidFill>
              <a:latin typeface="Secca Std"/>
            </a:endParaRPr>
          </a:p>
          <a:p>
            <a:endParaRPr lang="en-US" sz="1600" dirty="0">
              <a:solidFill>
                <a:srgbClr val="FFC000"/>
              </a:solidFill>
              <a:latin typeface="Secca Std"/>
            </a:endParaRPr>
          </a:p>
          <a:p>
            <a:r>
              <a:rPr lang="en-US" sz="1600" i="1" dirty="0">
                <a:solidFill>
                  <a:srgbClr val="FFC000"/>
                </a:solidFill>
                <a:latin typeface="Secca Std"/>
              </a:rPr>
              <a:t>· </a:t>
            </a:r>
            <a:r>
              <a:rPr lang="en-US" sz="1600" dirty="0">
                <a:solidFill>
                  <a:srgbClr val="FFC000"/>
                </a:solidFill>
                <a:latin typeface="Secca Std"/>
              </a:rPr>
              <a:t>Taylor &amp; Francis: institutions receive vouchers which offer a significant discount on APCs. The number of vouchers is based on expenditure </a:t>
            </a:r>
            <a:endParaRPr lang="en-US" sz="1600" dirty="0" smtClean="0">
              <a:solidFill>
                <a:srgbClr val="FFC000"/>
              </a:solidFill>
              <a:latin typeface="Secca Std"/>
            </a:endParaRPr>
          </a:p>
          <a:p>
            <a:endParaRPr lang="en-US" sz="1600" dirty="0">
              <a:solidFill>
                <a:srgbClr val="FFC000"/>
              </a:solidFill>
              <a:latin typeface="Secca Std"/>
            </a:endParaRPr>
          </a:p>
          <a:p>
            <a:r>
              <a:rPr lang="en-US" sz="1600" i="1" dirty="0">
                <a:solidFill>
                  <a:srgbClr val="FFC000"/>
                </a:solidFill>
                <a:latin typeface="Secca Std"/>
              </a:rPr>
              <a:t>· </a:t>
            </a:r>
            <a:r>
              <a:rPr lang="en-US" sz="1600" dirty="0">
                <a:solidFill>
                  <a:srgbClr val="FFC000"/>
                </a:solidFill>
                <a:latin typeface="Secca Std"/>
              </a:rPr>
              <a:t>Georg </a:t>
            </a:r>
            <a:r>
              <a:rPr lang="en-US" sz="1600" dirty="0" err="1">
                <a:solidFill>
                  <a:srgbClr val="FFC000"/>
                </a:solidFill>
                <a:latin typeface="Secca Std"/>
              </a:rPr>
              <a:t>Thieme</a:t>
            </a:r>
            <a:r>
              <a:rPr lang="en-US" sz="1600" dirty="0">
                <a:solidFill>
                  <a:srgbClr val="FFC000"/>
                </a:solidFill>
                <a:latin typeface="Secca Std"/>
              </a:rPr>
              <a:t> </a:t>
            </a:r>
            <a:r>
              <a:rPr lang="en-US" sz="1600" dirty="0" err="1">
                <a:solidFill>
                  <a:srgbClr val="FFC000"/>
                </a:solidFill>
                <a:latin typeface="Secca Std"/>
              </a:rPr>
              <a:t>Verlag</a:t>
            </a:r>
            <a:r>
              <a:rPr lang="en-US" sz="1600" dirty="0">
                <a:solidFill>
                  <a:srgbClr val="FFC000"/>
                </a:solidFill>
                <a:latin typeface="Secca Std"/>
              </a:rPr>
              <a:t>: complimentary APCs are included with subscription agreement </a:t>
            </a:r>
            <a:endParaRPr lang="en-US" sz="1600" dirty="0" smtClean="0">
              <a:solidFill>
                <a:srgbClr val="FFC000"/>
              </a:solidFill>
              <a:latin typeface="Secca Std"/>
            </a:endParaRPr>
          </a:p>
          <a:p>
            <a:endParaRPr lang="en-US" sz="1600" dirty="0">
              <a:solidFill>
                <a:srgbClr val="FFC000"/>
              </a:solidFill>
              <a:latin typeface="Secca Std"/>
            </a:endParaRPr>
          </a:p>
          <a:p>
            <a:r>
              <a:rPr lang="en-US" sz="1600" i="1" dirty="0">
                <a:solidFill>
                  <a:srgbClr val="FFC000"/>
                </a:solidFill>
                <a:latin typeface="Secca Std"/>
              </a:rPr>
              <a:t>· </a:t>
            </a:r>
            <a:r>
              <a:rPr lang="en-US" sz="1600" dirty="0">
                <a:solidFill>
                  <a:srgbClr val="FFC000"/>
                </a:solidFill>
                <a:latin typeface="Secca Std"/>
              </a:rPr>
              <a:t>Wiley: institutions are eligible for a tiered credit based on overall level of expenditure. The credit is added to an institutional account, which is drawn down against APCs. </a:t>
            </a:r>
            <a:endParaRPr lang="en-US" sz="1600" dirty="0">
              <a:solidFill>
                <a:srgbClr val="FFC000"/>
              </a:solidFill>
            </a:endParaRPr>
          </a:p>
        </p:txBody>
      </p:sp>
    </p:spTree>
    <p:extLst>
      <p:ext uri="{BB962C8B-B14F-4D97-AF65-F5344CB8AC3E}">
        <p14:creationId xmlns:p14="http://schemas.microsoft.com/office/powerpoint/2010/main" val="260934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prices</a:t>
            </a:r>
            <a:endParaRPr lang="en-US" dirty="0"/>
          </a:p>
        </p:txBody>
      </p:sp>
      <p:sp>
        <p:nvSpPr>
          <p:cNvPr id="3" name="Rectangle 2"/>
          <p:cNvSpPr/>
          <p:nvPr/>
        </p:nvSpPr>
        <p:spPr>
          <a:xfrm>
            <a:off x="1446212" y="2209800"/>
            <a:ext cx="9372600" cy="1477328"/>
          </a:xfrm>
          <a:prstGeom prst="rect">
            <a:avLst/>
          </a:prstGeom>
        </p:spPr>
        <p:txBody>
          <a:bodyPr wrap="square">
            <a:spAutoFit/>
          </a:bodyPr>
          <a:lstStyle/>
          <a:p>
            <a:r>
              <a:rPr lang="en-US" dirty="0">
                <a:solidFill>
                  <a:srgbClr val="FFC000"/>
                </a:solidFill>
                <a:latin typeface="Secca Std"/>
              </a:rPr>
              <a:t>If an OA model is meant to replace the subscription model, why does expenditure on both APCs and subscriptions continue to rise so inexorably? It does not matter that many of the offsetting agreements are pilots and have not yet been fully reviewed. The fact that the expenditure lines are not flat or falling in either case makes offsetting agreements resemble nothing more than an ‘advantageous lock-in for status quo publishers’.</a:t>
            </a:r>
            <a:r>
              <a:rPr lang="en-US" sz="800" b="1" dirty="0">
                <a:solidFill>
                  <a:srgbClr val="FFC000"/>
                </a:solidFill>
                <a:latin typeface="Secca Std"/>
              </a:rPr>
              <a:t>19 </a:t>
            </a:r>
            <a:endParaRPr lang="en-US" sz="800" dirty="0">
              <a:solidFill>
                <a:srgbClr val="FFC000"/>
              </a:solidFill>
              <a:latin typeface="Secca Std"/>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3" y="4144328"/>
            <a:ext cx="2857500" cy="1600200"/>
          </a:xfrm>
          <a:prstGeom prst="rect">
            <a:avLst/>
          </a:prstGeom>
        </p:spPr>
      </p:pic>
      <p:pic>
        <p:nvPicPr>
          <p:cNvPr id="5" name="Picture 4"/>
          <p:cNvPicPr/>
          <p:nvPr/>
        </p:nvPicPr>
        <p:blipFill>
          <a:blip r:embed="rId3"/>
          <a:stretch>
            <a:fillRect/>
          </a:stretch>
        </p:blipFill>
        <p:spPr>
          <a:xfrm>
            <a:off x="9904412" y="5486400"/>
            <a:ext cx="1924685" cy="838200"/>
          </a:xfrm>
          <a:prstGeom prst="rect">
            <a:avLst/>
          </a:prstGeom>
        </p:spPr>
      </p:pic>
      <p:pic>
        <p:nvPicPr>
          <p:cNvPr id="6" name="Picture 5"/>
          <p:cNvPicPr>
            <a:picLocks noChangeAspect="1"/>
          </p:cNvPicPr>
          <p:nvPr/>
        </p:nvPicPr>
        <p:blipFill>
          <a:blip r:embed="rId4"/>
          <a:stretch>
            <a:fillRect/>
          </a:stretch>
        </p:blipFill>
        <p:spPr>
          <a:xfrm>
            <a:off x="5256212" y="4144328"/>
            <a:ext cx="3294795" cy="1578302"/>
          </a:xfrm>
          <a:prstGeom prst="rect">
            <a:avLst/>
          </a:prstGeom>
        </p:spPr>
      </p:pic>
    </p:spTree>
    <p:extLst>
      <p:ext uri="{BB962C8B-B14F-4D97-AF65-F5344CB8AC3E}">
        <p14:creationId xmlns:p14="http://schemas.microsoft.com/office/powerpoint/2010/main" val="92701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9067802" cy="1524000"/>
          </a:xfrm>
        </p:spPr>
        <p:txBody>
          <a:bodyPr/>
          <a:lstStyle/>
          <a:p>
            <a:r>
              <a:rPr lang="en-US" dirty="0" smtClean="0"/>
              <a:t>How do we get the OA terms we want into our license agreements?</a:t>
            </a:r>
            <a:endParaRPr lang="en-US" dirty="0"/>
          </a:p>
        </p:txBody>
      </p:sp>
      <p:pic>
        <p:nvPicPr>
          <p:cNvPr id="7" name="Picture 6"/>
          <p:cNvPicPr/>
          <p:nvPr/>
        </p:nvPicPr>
        <p:blipFill>
          <a:blip r:embed="rId2"/>
          <a:stretch>
            <a:fillRect/>
          </a:stretch>
        </p:blipFill>
        <p:spPr>
          <a:xfrm>
            <a:off x="9904412" y="5486400"/>
            <a:ext cx="1924685" cy="838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812" y="2057400"/>
            <a:ext cx="2895600" cy="4203291"/>
          </a:xfrm>
          <a:prstGeom prst="rect">
            <a:avLst/>
          </a:prstGeom>
        </p:spPr>
      </p:pic>
      <p:sp>
        <p:nvSpPr>
          <p:cNvPr id="8" name="TextBox 7"/>
          <p:cNvSpPr txBox="1"/>
          <p:nvPr/>
        </p:nvSpPr>
        <p:spPr>
          <a:xfrm>
            <a:off x="8075612" y="3436442"/>
            <a:ext cx="1835589" cy="830997"/>
          </a:xfrm>
          <a:prstGeom prst="rect">
            <a:avLst/>
          </a:prstGeom>
          <a:noFill/>
        </p:spPr>
        <p:txBody>
          <a:bodyPr wrap="square" rtlCol="0">
            <a:spAutoFit/>
          </a:bodyPr>
          <a:lstStyle/>
          <a:p>
            <a:r>
              <a:rPr lang="en-US" sz="4800" dirty="0" smtClean="0"/>
              <a:t>Me</a:t>
            </a:r>
            <a:endParaRPr lang="en-US" sz="4800" dirty="0"/>
          </a:p>
        </p:txBody>
      </p:sp>
      <p:sp>
        <p:nvSpPr>
          <p:cNvPr id="11" name="TextBox 10"/>
          <p:cNvSpPr txBox="1"/>
          <p:nvPr/>
        </p:nvSpPr>
        <p:spPr>
          <a:xfrm>
            <a:off x="989012" y="3645932"/>
            <a:ext cx="3506262" cy="830997"/>
          </a:xfrm>
          <a:prstGeom prst="rect">
            <a:avLst/>
          </a:prstGeom>
          <a:noFill/>
        </p:spPr>
        <p:txBody>
          <a:bodyPr wrap="square" rtlCol="0">
            <a:spAutoFit/>
          </a:bodyPr>
          <a:lstStyle/>
          <a:p>
            <a:r>
              <a:rPr lang="en-US" sz="4800" dirty="0" smtClean="0"/>
              <a:t>Brick wall</a:t>
            </a:r>
            <a:endParaRPr lang="en-US" sz="4800" dirty="0"/>
          </a:p>
        </p:txBody>
      </p:sp>
      <p:sp>
        <p:nvSpPr>
          <p:cNvPr id="12" name="TextBox 11"/>
          <p:cNvSpPr txBox="1"/>
          <p:nvPr/>
        </p:nvSpPr>
        <p:spPr>
          <a:xfrm>
            <a:off x="7313612" y="2217481"/>
            <a:ext cx="2258782" cy="769441"/>
          </a:xfrm>
          <a:prstGeom prst="rect">
            <a:avLst/>
          </a:prstGeom>
          <a:noFill/>
        </p:spPr>
        <p:txBody>
          <a:bodyPr wrap="square" rtlCol="0">
            <a:spAutoFit/>
          </a:bodyPr>
          <a:lstStyle/>
          <a:p>
            <a:r>
              <a:rPr lang="en-US" sz="4400" dirty="0" smtClean="0"/>
              <a:t>Head</a:t>
            </a:r>
            <a:endParaRPr lang="en-US" sz="4400" dirty="0"/>
          </a:p>
        </p:txBody>
      </p:sp>
      <p:sp>
        <p:nvSpPr>
          <p:cNvPr id="13" name="Right Arrow 12"/>
          <p:cNvSpPr/>
          <p:nvPr/>
        </p:nvSpPr>
        <p:spPr>
          <a:xfrm>
            <a:off x="3579812" y="3852934"/>
            <a:ext cx="685800" cy="4084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138513" y="2348484"/>
            <a:ext cx="978408"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7024574" y="3622486"/>
            <a:ext cx="978408"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2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9067802" cy="1524000"/>
          </a:xfrm>
        </p:spPr>
        <p:txBody>
          <a:bodyPr/>
          <a:lstStyle/>
          <a:p>
            <a:r>
              <a:rPr lang="en-US" dirty="0" smtClean="0"/>
              <a:t>How do we get the OA terms we want into our license agreements?</a:t>
            </a:r>
            <a:endParaRPr lang="en-US" dirty="0"/>
          </a:p>
        </p:txBody>
      </p:sp>
      <p:sp>
        <p:nvSpPr>
          <p:cNvPr id="4" name="TextBox 3"/>
          <p:cNvSpPr txBox="1"/>
          <p:nvPr/>
        </p:nvSpPr>
        <p:spPr>
          <a:xfrm>
            <a:off x="989012" y="2667000"/>
            <a:ext cx="10515600" cy="3600986"/>
          </a:xfrm>
          <a:prstGeom prst="rect">
            <a:avLst/>
          </a:prstGeom>
          <a:noFill/>
        </p:spPr>
        <p:txBody>
          <a:bodyPr wrap="square" rtlCol="0">
            <a:spAutoFit/>
          </a:bodyPr>
          <a:lstStyle/>
          <a:p>
            <a:r>
              <a:rPr lang="en-US" sz="2000" dirty="0" smtClean="0"/>
              <a:t>Long drawn out difficult process</a:t>
            </a:r>
          </a:p>
          <a:p>
            <a:r>
              <a:rPr lang="en-US" sz="2000" dirty="0" smtClean="0"/>
              <a:t>Long term vision necessary</a:t>
            </a:r>
          </a:p>
          <a:p>
            <a:r>
              <a:rPr lang="en-US" sz="2000" dirty="0" smtClean="0"/>
              <a:t>Can take years – literally</a:t>
            </a:r>
          </a:p>
          <a:p>
            <a:r>
              <a:rPr lang="en-US" sz="2000" dirty="0" smtClean="0"/>
              <a:t>No guarantee of ever reaching conclusion</a:t>
            </a:r>
          </a:p>
          <a:p>
            <a:r>
              <a:rPr lang="en-US" sz="2000" dirty="0" smtClean="0"/>
              <a:t>Ambiguity</a:t>
            </a:r>
          </a:p>
          <a:p>
            <a:r>
              <a:rPr lang="en-US" sz="2000" dirty="0" smtClean="0"/>
              <a:t>Frustration for staff involved</a:t>
            </a:r>
          </a:p>
          <a:p>
            <a:endParaRPr lang="en-US" dirty="0"/>
          </a:p>
          <a:p>
            <a:r>
              <a:rPr lang="en-US" dirty="0" smtClean="0"/>
              <a:t>Publishers quite content to have OA and T&amp;DM guidelines on their websites. These can be changed overnight</a:t>
            </a:r>
          </a:p>
          <a:p>
            <a:r>
              <a:rPr lang="en-US" dirty="0" smtClean="0"/>
              <a:t>Publishers reluctant to shorten embargo periods</a:t>
            </a:r>
          </a:p>
          <a:p>
            <a:r>
              <a:rPr lang="en-US" dirty="0" smtClean="0"/>
              <a:t>Publishers need to be convinced that their bottom line will not suffer</a:t>
            </a:r>
          </a:p>
          <a:p>
            <a:endParaRPr lang="en-US" dirty="0"/>
          </a:p>
          <a:p>
            <a:r>
              <a:rPr lang="en-US" dirty="0" smtClean="0"/>
              <a:t>We need evidence to support our viewpoint. The OA for ‘a better world’ argument will not do.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012" y="2590800"/>
            <a:ext cx="2466975" cy="1847850"/>
          </a:xfrm>
          <a:prstGeom prst="rect">
            <a:avLst/>
          </a:prstGeom>
        </p:spPr>
      </p:pic>
      <p:pic>
        <p:nvPicPr>
          <p:cNvPr id="7" name="Picture 6"/>
          <p:cNvPicPr/>
          <p:nvPr/>
        </p:nvPicPr>
        <p:blipFill>
          <a:blip r:embed="rId3"/>
          <a:stretch>
            <a:fillRect/>
          </a:stretch>
        </p:blipFill>
        <p:spPr>
          <a:xfrm>
            <a:off x="9904412" y="5486400"/>
            <a:ext cx="1924685" cy="838200"/>
          </a:xfrm>
          <a:prstGeom prst="rect">
            <a:avLst/>
          </a:prstGeom>
        </p:spPr>
      </p:pic>
    </p:spTree>
    <p:extLst>
      <p:ext uri="{BB962C8B-B14F-4D97-AF65-F5344CB8AC3E}">
        <p14:creationId xmlns:p14="http://schemas.microsoft.com/office/powerpoint/2010/main" val="263776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45307"/>
            <a:ext cx="9067801" cy="731108"/>
          </a:xfrm>
        </p:spPr>
        <p:txBody>
          <a:bodyPr/>
          <a:lstStyle/>
          <a:p>
            <a:r>
              <a:rPr lang="en-US" dirty="0" smtClean="0"/>
              <a:t>                              KAUST </a:t>
            </a:r>
            <a:endParaRPr lang="en-US" dirty="0"/>
          </a:p>
        </p:txBody>
      </p:sp>
      <p:pic>
        <p:nvPicPr>
          <p:cNvPr id="7" name="Content Placeholder 6"/>
          <p:cNvPicPr>
            <a:picLocks noGrp="1" noChangeAspect="1"/>
          </p:cNvPicPr>
          <p:nvPr>
            <p:ph idx="1"/>
          </p:nvPr>
        </p:nvPicPr>
        <p:blipFill>
          <a:blip r:embed="rId2"/>
          <a:stretch>
            <a:fillRect/>
          </a:stretch>
        </p:blipFill>
        <p:spPr>
          <a:xfrm>
            <a:off x="2208212" y="567559"/>
            <a:ext cx="7162800" cy="6360073"/>
          </a:xfrm>
          <a:prstGeom prst="rect">
            <a:avLst/>
          </a:prstGeom>
        </p:spPr>
      </p:pic>
      <p:pic>
        <p:nvPicPr>
          <p:cNvPr id="4" name="Picture 3"/>
          <p:cNvPicPr/>
          <p:nvPr/>
        </p:nvPicPr>
        <p:blipFill>
          <a:blip r:embed="rId3"/>
          <a:stretch>
            <a:fillRect/>
          </a:stretch>
        </p:blipFill>
        <p:spPr>
          <a:xfrm>
            <a:off x="9523412" y="5257800"/>
            <a:ext cx="2305685" cy="1097981"/>
          </a:xfrm>
          <a:prstGeom prst="rect">
            <a:avLst/>
          </a:prstGeom>
        </p:spPr>
      </p:pic>
      <p:sp>
        <p:nvSpPr>
          <p:cNvPr id="6" name="Left Arrow 5"/>
          <p:cNvSpPr/>
          <p:nvPr/>
        </p:nvSpPr>
        <p:spPr>
          <a:xfrm rot="9048717">
            <a:off x="5415163" y="4059842"/>
            <a:ext cx="436183" cy="14043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65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81000"/>
            <a:ext cx="10667999" cy="1371600"/>
          </a:xfrm>
        </p:spPr>
        <p:txBody>
          <a:bodyPr/>
          <a:lstStyle/>
          <a:p>
            <a:r>
              <a:rPr lang="en-US" dirty="0" smtClean="0">
                <a:solidFill>
                  <a:srgbClr val="FFC000"/>
                </a:solidFill>
              </a:rPr>
              <a:t>                  Article Processing Charges (APCs)?</a:t>
            </a:r>
            <a:endParaRPr lang="en-US" dirty="0">
              <a:solidFill>
                <a:srgbClr val="FFC000"/>
              </a:solidFill>
            </a:endParaRPr>
          </a:p>
        </p:txBody>
      </p:sp>
      <p:pic>
        <p:nvPicPr>
          <p:cNvPr id="3" name="Picture 2"/>
          <p:cNvPicPr/>
          <p:nvPr/>
        </p:nvPicPr>
        <p:blipFill>
          <a:blip r:embed="rId2"/>
          <a:stretch>
            <a:fillRect/>
          </a:stretch>
        </p:blipFill>
        <p:spPr>
          <a:xfrm>
            <a:off x="9523412" y="5226619"/>
            <a:ext cx="2305685" cy="1097981"/>
          </a:xfrm>
          <a:prstGeom prst="rect">
            <a:avLst/>
          </a:prstGeom>
        </p:spPr>
      </p:pic>
      <p:sp>
        <p:nvSpPr>
          <p:cNvPr id="4" name="TextBox 3"/>
          <p:cNvSpPr txBox="1"/>
          <p:nvPr/>
        </p:nvSpPr>
        <p:spPr>
          <a:xfrm>
            <a:off x="1370012" y="2133600"/>
            <a:ext cx="10134600" cy="4524315"/>
          </a:xfrm>
          <a:prstGeom prst="rect">
            <a:avLst/>
          </a:prstGeom>
          <a:noFill/>
        </p:spPr>
        <p:txBody>
          <a:bodyPr wrap="square" rtlCol="0">
            <a:spAutoFit/>
          </a:bodyPr>
          <a:lstStyle/>
          <a:p>
            <a:r>
              <a:rPr lang="en-US" sz="3600" dirty="0" smtClean="0">
                <a:solidFill>
                  <a:srgbClr val="FFC000"/>
                </a:solidFill>
              </a:rPr>
              <a:t>The author/university/corporation/institution            pays a charge per article (gold open access) for the author to publish in a gold open access journal</a:t>
            </a:r>
          </a:p>
          <a:p>
            <a:endParaRPr lang="en-US" sz="3600" dirty="0" smtClean="0">
              <a:solidFill>
                <a:srgbClr val="FFC000"/>
              </a:solidFill>
            </a:endParaRPr>
          </a:p>
          <a:p>
            <a:endParaRPr lang="en-US" sz="3600" dirty="0" smtClean="0">
              <a:solidFill>
                <a:srgbClr val="FFC000"/>
              </a:solidFill>
            </a:endParaRPr>
          </a:p>
          <a:p>
            <a:endParaRPr lang="en-US" sz="3600" dirty="0" smtClean="0"/>
          </a:p>
          <a:p>
            <a:endParaRPr lang="en-US" sz="3600" dirty="0" smtClean="0"/>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812" y="4181475"/>
            <a:ext cx="2143125" cy="2143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106" y="4181475"/>
            <a:ext cx="2627799" cy="2066925"/>
          </a:xfrm>
          <a:prstGeom prst="rect">
            <a:avLst/>
          </a:prstGeom>
        </p:spPr>
      </p:pic>
    </p:spTree>
    <p:extLst>
      <p:ext uri="{BB962C8B-B14F-4D97-AF65-F5344CB8AC3E}">
        <p14:creationId xmlns:p14="http://schemas.microsoft.com/office/powerpoint/2010/main" val="321793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Extra Costs of Open Access</a:t>
            </a:r>
            <a:endParaRPr lang="en-US" dirty="0"/>
          </a:p>
        </p:txBody>
      </p:sp>
      <p:sp>
        <p:nvSpPr>
          <p:cNvPr id="3" name="Rectangle 2"/>
          <p:cNvSpPr/>
          <p:nvPr/>
        </p:nvSpPr>
        <p:spPr>
          <a:xfrm rot="10800000" flipV="1">
            <a:off x="836610" y="4336940"/>
            <a:ext cx="10210801" cy="830997"/>
          </a:xfrm>
          <a:prstGeom prst="rect">
            <a:avLst/>
          </a:prstGeom>
        </p:spPr>
        <p:txBody>
          <a:bodyPr wrap="square">
            <a:spAutoFit/>
          </a:bodyPr>
          <a:lstStyle/>
          <a:p>
            <a:r>
              <a:rPr lang="en-US" sz="1600" dirty="0">
                <a:solidFill>
                  <a:srgbClr val="FFC000"/>
                </a:solidFill>
                <a:latin typeface="Secca Std"/>
              </a:rPr>
              <a:t>Counting the Costs of Open Access: </a:t>
            </a:r>
            <a:r>
              <a:rPr lang="en-US" sz="1600" b="1" u="sng" dirty="0">
                <a:solidFill>
                  <a:srgbClr val="FFC000"/>
                </a:solidFill>
                <a:latin typeface="Secca Std"/>
              </a:rPr>
              <a:t>http://www.researchconsulting.co.uk/wp-content/uploads/2014/11/Research-Consulting-Counting-the-Costs-of-OA-Final.pdf </a:t>
            </a:r>
            <a:r>
              <a:rPr lang="en-US" sz="1600" dirty="0">
                <a:solidFill>
                  <a:srgbClr val="FFC000"/>
                </a:solidFill>
                <a:latin typeface="Secca Std"/>
              </a:rPr>
              <a:t>(accessed 18 March 2015). </a:t>
            </a:r>
            <a:endParaRPr lang="en-US" sz="1600" dirty="0">
              <a:solidFill>
                <a:srgbClr val="FFC000"/>
              </a:solidFill>
            </a:endParaRPr>
          </a:p>
        </p:txBody>
      </p:sp>
      <p:sp>
        <p:nvSpPr>
          <p:cNvPr id="4" name="Rectangle 3"/>
          <p:cNvSpPr/>
          <p:nvPr/>
        </p:nvSpPr>
        <p:spPr>
          <a:xfrm>
            <a:off x="1217612" y="1752600"/>
            <a:ext cx="9753600" cy="1354217"/>
          </a:xfrm>
          <a:prstGeom prst="rect">
            <a:avLst/>
          </a:prstGeom>
        </p:spPr>
        <p:txBody>
          <a:bodyPr wrap="square">
            <a:spAutoFit/>
          </a:bodyPr>
          <a:lstStyle/>
          <a:p>
            <a:endParaRPr lang="en-US" sz="2800" dirty="0">
              <a:solidFill>
                <a:srgbClr val="FF0000"/>
              </a:solidFill>
              <a:latin typeface="Secca Std"/>
            </a:endParaRPr>
          </a:p>
          <a:p>
            <a:r>
              <a:rPr lang="en-US" dirty="0" smtClean="0">
                <a:solidFill>
                  <a:srgbClr val="FFC000"/>
                </a:solidFill>
                <a:latin typeface="Secca Std"/>
              </a:rPr>
              <a:t>A </a:t>
            </a:r>
            <a:r>
              <a:rPr lang="en-US" dirty="0">
                <a:solidFill>
                  <a:srgbClr val="FFC000"/>
                </a:solidFill>
                <a:latin typeface="Secca Std"/>
              </a:rPr>
              <a:t>UK study of the costs of full-scale implementation of OA publishing to comply with the British mandate concludes that institutions’ management of one single OA publication takes two hours and incurs administration costs of £81.</a:t>
            </a:r>
            <a:r>
              <a:rPr lang="en-US" sz="800" b="1" dirty="0">
                <a:solidFill>
                  <a:srgbClr val="FFC000"/>
                </a:solidFill>
                <a:latin typeface="Secca Std"/>
              </a:rPr>
              <a:t>2 </a:t>
            </a:r>
            <a:endParaRPr lang="en-US" sz="800" dirty="0">
              <a:solidFill>
                <a:srgbClr val="FFC000"/>
              </a:solidFill>
              <a:latin typeface="Secca Std"/>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212" y="2822615"/>
            <a:ext cx="2750406" cy="1464502"/>
          </a:xfrm>
          <a:prstGeom prst="rect">
            <a:avLst/>
          </a:prstGeom>
        </p:spPr>
      </p:pic>
    </p:spTree>
    <p:extLst>
      <p:ext uri="{BB962C8B-B14F-4D97-AF65-F5344CB8AC3E}">
        <p14:creationId xmlns:p14="http://schemas.microsoft.com/office/powerpoint/2010/main" val="422682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                              Offset Pricing </a:t>
            </a:r>
            <a:endParaRPr lang="en-US" dirty="0">
              <a:solidFill>
                <a:srgbClr val="FFC000"/>
              </a:solidFill>
            </a:endParaRPr>
          </a:p>
        </p:txBody>
      </p:sp>
      <p:pic>
        <p:nvPicPr>
          <p:cNvPr id="3" name="Picture 2"/>
          <p:cNvPicPr/>
          <p:nvPr/>
        </p:nvPicPr>
        <p:blipFill>
          <a:blip r:embed="rId2"/>
          <a:stretch>
            <a:fillRect/>
          </a:stretch>
        </p:blipFill>
        <p:spPr>
          <a:xfrm>
            <a:off x="9523412" y="5226619"/>
            <a:ext cx="2305685" cy="1097981"/>
          </a:xfrm>
          <a:prstGeom prst="rect">
            <a:avLst/>
          </a:prstGeom>
        </p:spPr>
      </p:pic>
      <p:sp>
        <p:nvSpPr>
          <p:cNvPr id="4" name="Rectangle 3"/>
          <p:cNvSpPr/>
          <p:nvPr/>
        </p:nvSpPr>
        <p:spPr>
          <a:xfrm>
            <a:off x="1446212" y="2057401"/>
            <a:ext cx="10210800" cy="1200329"/>
          </a:xfrm>
          <a:prstGeom prst="rect">
            <a:avLst/>
          </a:prstGeom>
        </p:spPr>
        <p:txBody>
          <a:bodyPr wrap="square">
            <a:spAutoFit/>
          </a:bodyPr>
          <a:lstStyle/>
          <a:p>
            <a:r>
              <a:rPr lang="en-US" sz="3600" dirty="0" smtClean="0">
                <a:solidFill>
                  <a:srgbClr val="FFC000"/>
                </a:solidFill>
              </a:rPr>
              <a:t>Complex models where APCs are </a:t>
            </a:r>
            <a:r>
              <a:rPr lang="en-US" sz="3600" dirty="0">
                <a:solidFill>
                  <a:srgbClr val="FFC000"/>
                </a:solidFill>
              </a:rPr>
              <a:t>taken off (off-set) against the total subscription charges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3" y="3583046"/>
            <a:ext cx="3384550" cy="20762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812" y="3583046"/>
            <a:ext cx="3183647" cy="1979554"/>
          </a:xfrm>
          <a:prstGeom prst="rect">
            <a:avLst/>
          </a:prstGeom>
        </p:spPr>
      </p:pic>
    </p:spTree>
    <p:extLst>
      <p:ext uri="{BB962C8B-B14F-4D97-AF65-F5344CB8AC3E}">
        <p14:creationId xmlns:p14="http://schemas.microsoft.com/office/powerpoint/2010/main" val="21376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Consequences of no offsetting</a:t>
            </a:r>
            <a:endParaRPr lang="en-US" dirty="0"/>
          </a:p>
        </p:txBody>
      </p:sp>
      <p:sp>
        <p:nvSpPr>
          <p:cNvPr id="3" name="Rectangle 2"/>
          <p:cNvSpPr/>
          <p:nvPr/>
        </p:nvSpPr>
        <p:spPr>
          <a:xfrm>
            <a:off x="1522413" y="2057400"/>
            <a:ext cx="9372599" cy="2400657"/>
          </a:xfrm>
          <a:prstGeom prst="rect">
            <a:avLst/>
          </a:prstGeom>
        </p:spPr>
        <p:txBody>
          <a:bodyPr wrap="square">
            <a:spAutoFit/>
          </a:bodyPr>
          <a:lstStyle/>
          <a:p>
            <a:r>
              <a:rPr lang="en-US" sz="2400" dirty="0" smtClean="0">
                <a:solidFill>
                  <a:schemeClr val="tx1">
                    <a:lumMod val="95000"/>
                  </a:schemeClr>
                </a:solidFill>
                <a:latin typeface="Stag Sans Light"/>
              </a:rPr>
              <a:t>Elsevier</a:t>
            </a:r>
            <a:r>
              <a:rPr lang="en-US" sz="2400" dirty="0">
                <a:solidFill>
                  <a:schemeClr val="tx1">
                    <a:lumMod val="95000"/>
                  </a:schemeClr>
                </a:solidFill>
                <a:latin typeface="Stag Sans Light"/>
              </a:rPr>
              <a:t>, the one major publisher with no offset deal in place, has seen high growth. </a:t>
            </a:r>
            <a:r>
              <a:rPr lang="en-US" sz="2400" dirty="0" smtClean="0">
                <a:solidFill>
                  <a:schemeClr val="tx1">
                    <a:lumMod val="95000"/>
                  </a:schemeClr>
                </a:solidFill>
                <a:latin typeface="Stag Sans Light"/>
              </a:rPr>
              <a:t>There </a:t>
            </a:r>
            <a:r>
              <a:rPr lang="en-US" sz="2400" dirty="0">
                <a:solidFill>
                  <a:schemeClr val="tx1">
                    <a:lumMod val="95000"/>
                  </a:schemeClr>
                </a:solidFill>
                <a:latin typeface="Stag Sans Light"/>
              </a:rPr>
              <a:t>is currently no penalty for publishers who reject offsetting deals </a:t>
            </a:r>
            <a:endParaRPr lang="en-US" sz="2400" dirty="0" smtClean="0">
              <a:solidFill>
                <a:schemeClr val="tx1">
                  <a:lumMod val="95000"/>
                </a:schemeClr>
              </a:solidFill>
              <a:latin typeface="Stag Sans Light"/>
            </a:endParaRPr>
          </a:p>
          <a:p>
            <a:endParaRPr lang="en-US" sz="2400" dirty="0">
              <a:solidFill>
                <a:schemeClr val="tx1">
                  <a:lumMod val="95000"/>
                </a:schemeClr>
              </a:solidFill>
              <a:latin typeface="Stag Sans Light"/>
            </a:endParaRPr>
          </a:p>
          <a:p>
            <a:endParaRPr lang="en-US" dirty="0" smtClean="0">
              <a:solidFill>
                <a:schemeClr val="tx1">
                  <a:lumMod val="95000"/>
                </a:schemeClr>
              </a:solidFill>
              <a:latin typeface="Stag Sans Light"/>
            </a:endParaRPr>
          </a:p>
          <a:p>
            <a:endParaRPr lang="en-US" dirty="0"/>
          </a:p>
          <a:p>
            <a:endParaRPr lang="en-US" dirty="0">
              <a:solidFill>
                <a:schemeClr val="tx1">
                  <a:lumMod val="95000"/>
                </a:schemeClr>
              </a:solidFill>
              <a:latin typeface="Stag Sans Ligh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12" y="3495316"/>
            <a:ext cx="3124200" cy="2575859"/>
          </a:xfrm>
          <a:prstGeom prst="rect">
            <a:avLst/>
          </a:prstGeom>
        </p:spPr>
      </p:pic>
      <p:sp>
        <p:nvSpPr>
          <p:cNvPr id="5" name="TextBox 4"/>
          <p:cNvSpPr txBox="1"/>
          <p:nvPr/>
        </p:nvSpPr>
        <p:spPr>
          <a:xfrm>
            <a:off x="3427412" y="5486400"/>
            <a:ext cx="1905000" cy="584775"/>
          </a:xfrm>
          <a:prstGeom prst="rect">
            <a:avLst/>
          </a:prstGeom>
          <a:noFill/>
        </p:spPr>
        <p:txBody>
          <a:bodyPr wrap="square" rtlCol="0">
            <a:spAutoFit/>
          </a:bodyPr>
          <a:lstStyle/>
          <a:p>
            <a:r>
              <a:rPr lang="en-US" sz="3200" dirty="0" smtClean="0">
                <a:solidFill>
                  <a:schemeClr val="accent2">
                    <a:lumMod val="75000"/>
                  </a:schemeClr>
                </a:solidFill>
              </a:rPr>
              <a:t>       Profits</a:t>
            </a:r>
            <a:endParaRPr lang="en-US" sz="3200" dirty="0">
              <a:solidFill>
                <a:schemeClr val="accent2">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012" y="3495315"/>
            <a:ext cx="3223466" cy="2575859"/>
          </a:xfrm>
          <a:prstGeom prst="rect">
            <a:avLst/>
          </a:prstGeom>
        </p:spPr>
      </p:pic>
      <p:sp>
        <p:nvSpPr>
          <p:cNvPr id="7" name="Oval Callout 6"/>
          <p:cNvSpPr/>
          <p:nvPr/>
        </p:nvSpPr>
        <p:spPr>
          <a:xfrm>
            <a:off x="7085012" y="2904586"/>
            <a:ext cx="2590800" cy="1181457"/>
          </a:xfrm>
          <a:prstGeom prst="wedgeEllipseCallout">
            <a:avLst>
              <a:gd name="adj1" fmla="val -28638"/>
              <a:gd name="adj2" fmla="val 8110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C000"/>
                </a:solidFill>
                <a:latin typeface="Arial Rounded MT Bold" panose="020F0704030504030204" pitchFamily="34" charset="0"/>
              </a:rPr>
              <a:t>No penalty!</a:t>
            </a:r>
            <a:endParaRPr lang="en-US" sz="28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204019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50812" y="228600"/>
            <a:ext cx="11734800" cy="6431866"/>
          </a:xfrm>
          <a:prstGeom prst="rect">
            <a:avLst/>
          </a:prstGeom>
        </p:spPr>
      </p:pic>
    </p:spTree>
    <p:extLst>
      <p:ext uri="{BB962C8B-B14F-4D97-AF65-F5344CB8AC3E}">
        <p14:creationId xmlns:p14="http://schemas.microsoft.com/office/powerpoint/2010/main" val="321721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79412" y="76200"/>
            <a:ext cx="11506200" cy="6676331"/>
          </a:xfrm>
          <a:prstGeom prst="rect">
            <a:avLst/>
          </a:prstGeom>
        </p:spPr>
      </p:pic>
    </p:spTree>
    <p:extLst>
      <p:ext uri="{BB962C8B-B14F-4D97-AF65-F5344CB8AC3E}">
        <p14:creationId xmlns:p14="http://schemas.microsoft.com/office/powerpoint/2010/main" val="53776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50812" y="152400"/>
            <a:ext cx="11811000" cy="6602667"/>
          </a:xfrm>
          <a:prstGeom prst="rect">
            <a:avLst/>
          </a:prstGeom>
        </p:spPr>
      </p:pic>
    </p:spTree>
    <p:extLst>
      <p:ext uri="{BB962C8B-B14F-4D97-AF65-F5344CB8AC3E}">
        <p14:creationId xmlns:p14="http://schemas.microsoft.com/office/powerpoint/2010/main" val="8664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27012" y="52654"/>
            <a:ext cx="11658600" cy="6715802"/>
          </a:xfrm>
          <a:prstGeom prst="rect">
            <a:avLst/>
          </a:prstGeom>
        </p:spPr>
      </p:pic>
    </p:spTree>
    <p:extLst>
      <p:ext uri="{BB962C8B-B14F-4D97-AF65-F5344CB8AC3E}">
        <p14:creationId xmlns:p14="http://schemas.microsoft.com/office/powerpoint/2010/main" val="20348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03212" y="76200"/>
            <a:ext cx="11582400" cy="6610004"/>
          </a:xfrm>
          <a:prstGeom prst="rect">
            <a:avLst/>
          </a:prstGeom>
        </p:spPr>
      </p:pic>
    </p:spTree>
    <p:extLst>
      <p:ext uri="{BB962C8B-B14F-4D97-AF65-F5344CB8AC3E}">
        <p14:creationId xmlns:p14="http://schemas.microsoft.com/office/powerpoint/2010/main" val="19268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27012" y="227219"/>
            <a:ext cx="11734800" cy="6386411"/>
          </a:xfrm>
          <a:prstGeom prst="rect">
            <a:avLst/>
          </a:prstGeom>
        </p:spPr>
      </p:pic>
    </p:spTree>
    <p:extLst>
      <p:ext uri="{BB962C8B-B14F-4D97-AF65-F5344CB8AC3E}">
        <p14:creationId xmlns:p14="http://schemas.microsoft.com/office/powerpoint/2010/main" val="232833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2413" y="1981200"/>
            <a:ext cx="9134391" cy="4114801"/>
          </a:xfrm>
        </p:spPr>
        <p:txBody>
          <a:bodyPr>
            <a:normAutofit/>
          </a:bodyPr>
          <a:lstStyle/>
          <a:p>
            <a:pPr marL="0" indent="0">
              <a:buNone/>
            </a:pPr>
            <a:r>
              <a:rPr lang="en-US" dirty="0" smtClean="0"/>
              <a:t>International </a:t>
            </a:r>
            <a:r>
              <a:rPr lang="en-US" dirty="0"/>
              <a:t>graduate research university dedicated to advancing science and technology </a:t>
            </a:r>
            <a:r>
              <a:rPr lang="en-US" dirty="0" smtClean="0"/>
              <a:t>through:</a:t>
            </a:r>
          </a:p>
          <a:p>
            <a:r>
              <a:rPr lang="en-US" dirty="0" smtClean="0"/>
              <a:t>interdisciplinary research</a:t>
            </a:r>
          </a:p>
          <a:p>
            <a:r>
              <a:rPr lang="en-US" dirty="0"/>
              <a:t>e</a:t>
            </a:r>
            <a:r>
              <a:rPr lang="en-US" dirty="0" smtClean="0"/>
              <a:t>ducation</a:t>
            </a:r>
          </a:p>
          <a:p>
            <a:r>
              <a:rPr lang="en-US" dirty="0" smtClean="0"/>
              <a:t>innovation </a:t>
            </a:r>
          </a:p>
          <a:p>
            <a:pPr marL="0" indent="0">
              <a:buNone/>
            </a:pPr>
            <a:r>
              <a:rPr lang="en-US" dirty="0" smtClean="0"/>
              <a:t>KAUST </a:t>
            </a:r>
            <a:r>
              <a:rPr lang="en-US" dirty="0"/>
              <a:t>seeks to advance scientific research and collaboration, transcending disciplines and boundaries for the benefit of science. </a:t>
            </a:r>
            <a:endParaRPr lang="en-US" dirty="0" smtClean="0"/>
          </a:p>
          <a:p>
            <a:pPr marL="0" indent="0">
              <a:buNone/>
            </a:pPr>
            <a:endParaRPr lang="en-US" dirty="0"/>
          </a:p>
        </p:txBody>
      </p:sp>
      <p:pic>
        <p:nvPicPr>
          <p:cNvPr id="4" name="Picture 3"/>
          <p:cNvPicPr/>
          <p:nvPr/>
        </p:nvPicPr>
        <p:blipFill>
          <a:blip r:embed="rId2"/>
          <a:stretch>
            <a:fillRect/>
          </a:stretch>
        </p:blipFill>
        <p:spPr>
          <a:xfrm>
            <a:off x="9523412" y="5257800"/>
            <a:ext cx="2305685" cy="10979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412" y="422143"/>
            <a:ext cx="2379492" cy="1332516"/>
          </a:xfrm>
          <a:prstGeom prst="rect">
            <a:avLst/>
          </a:prstGeom>
        </p:spPr>
      </p:pic>
    </p:spTree>
    <p:extLst>
      <p:ext uri="{BB962C8B-B14F-4D97-AF65-F5344CB8AC3E}">
        <p14:creationId xmlns:p14="http://schemas.microsoft.com/office/powerpoint/2010/main" val="355143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914400"/>
            <a:ext cx="9448803" cy="4724400"/>
          </a:xfrm>
        </p:spPr>
        <p:txBody>
          <a:bodyPr>
            <a:normAutofit fontScale="90000"/>
          </a:bodyPr>
          <a:lstStyle/>
          <a:p>
            <a:r>
              <a:rPr lang="en-US" dirty="0" smtClean="0">
                <a:solidFill>
                  <a:srgbClr val="FFC000"/>
                </a:solidFill>
              </a:rPr>
              <a:t/>
            </a:r>
            <a:br>
              <a:rPr lang="en-US" dirty="0" smtClean="0">
                <a:solidFill>
                  <a:srgbClr val="FFC000"/>
                </a:solidFill>
              </a:rPr>
            </a:br>
            <a:r>
              <a:rPr lang="en-US" dirty="0">
                <a:solidFill>
                  <a:srgbClr val="FFC000"/>
                </a:solidFill>
              </a:rPr>
              <a:t/>
            </a:r>
            <a:br>
              <a:rPr lang="en-US" dirty="0">
                <a:solidFill>
                  <a:srgbClr val="FFC000"/>
                </a:solidFill>
              </a:rPr>
            </a:br>
            <a:r>
              <a:rPr lang="en-US" dirty="0" smtClean="0">
                <a:solidFill>
                  <a:srgbClr val="FFC000"/>
                </a:solidFill>
              </a:rPr>
              <a:t/>
            </a:r>
            <a:br>
              <a:rPr lang="en-US" dirty="0" smtClean="0">
                <a:solidFill>
                  <a:srgbClr val="FFC000"/>
                </a:solidFill>
              </a:rPr>
            </a:br>
            <a:r>
              <a:rPr lang="en-US" dirty="0">
                <a:solidFill>
                  <a:srgbClr val="FFC000"/>
                </a:solidFill>
              </a:rPr>
              <a:t/>
            </a:r>
            <a:br>
              <a:rPr lang="en-US" dirty="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                  </a:t>
            </a:r>
            <a:br>
              <a:rPr lang="en-US" dirty="0" smtClean="0">
                <a:solidFill>
                  <a:srgbClr val="FFC000"/>
                </a:solidFill>
              </a:rPr>
            </a:br>
            <a:r>
              <a:rPr lang="en-US" dirty="0">
                <a:solidFill>
                  <a:srgbClr val="FFC000"/>
                </a:solidFill>
              </a:rPr>
              <a:t/>
            </a:r>
            <a:br>
              <a:rPr lang="en-US" dirty="0">
                <a:solidFill>
                  <a:srgbClr val="FFC000"/>
                </a:solidFill>
              </a:rPr>
            </a:br>
            <a:r>
              <a:rPr lang="en-US" dirty="0" smtClean="0">
                <a:solidFill>
                  <a:srgbClr val="FFC000"/>
                </a:solidFill>
              </a:rPr>
              <a:t>		Different models of offset pricing</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	</a:t>
            </a:r>
            <a:r>
              <a:rPr lang="en-US" sz="2800" dirty="0" smtClean="0"/>
              <a:t>American </a:t>
            </a:r>
            <a:r>
              <a:rPr lang="en-US" sz="2800" dirty="0"/>
              <a:t>Chemical Society </a:t>
            </a:r>
            <a:r>
              <a:rPr lang="en-US" sz="2800" dirty="0" smtClean="0"/>
              <a:t>ACS</a:t>
            </a:r>
            <a:br>
              <a:rPr lang="en-US" sz="2800" dirty="0" smtClean="0"/>
            </a:br>
            <a:r>
              <a:rPr lang="en-US" sz="2800" dirty="0" smtClean="0"/>
              <a:t>	Royal </a:t>
            </a:r>
            <a:r>
              <a:rPr lang="en-US" sz="2800" dirty="0"/>
              <a:t>Society of Chemistry </a:t>
            </a:r>
            <a:r>
              <a:rPr lang="en-US" sz="2800" dirty="0" smtClean="0"/>
              <a:t>RSC</a:t>
            </a:r>
            <a:br>
              <a:rPr lang="en-US" sz="2800" dirty="0" smtClean="0"/>
            </a:br>
            <a:r>
              <a:rPr lang="en-US" sz="2800" dirty="0" smtClean="0"/>
              <a:t>	Springer</a:t>
            </a:r>
            <a:br>
              <a:rPr lang="en-US" sz="2800" dirty="0" smtClean="0"/>
            </a:br>
            <a:r>
              <a:rPr lang="en-US" sz="2800" dirty="0" smtClean="0"/>
              <a:t>	National/Disciplinary </a:t>
            </a:r>
            <a:r>
              <a:rPr lang="en-US" sz="2800" dirty="0"/>
              <a:t>Offset Models</a:t>
            </a:r>
            <a:br>
              <a:rPr lang="en-US" sz="2800" dirty="0"/>
            </a:br>
            <a:r>
              <a:rPr lang="en-US" sz="2800" dirty="0" smtClean="0"/>
              <a:t>	Institute </a:t>
            </a:r>
            <a:r>
              <a:rPr lang="en-US" sz="2800" dirty="0"/>
              <a:t>of Physics </a:t>
            </a:r>
            <a:r>
              <a:rPr lang="en-US" sz="2800" dirty="0" smtClean="0"/>
              <a:t>IOP</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dirty="0" smtClean="0">
                <a:solidFill>
                  <a:srgbClr val="FFC000"/>
                </a:solidFill>
              </a:rPr>
              <a:t/>
            </a:r>
            <a:br>
              <a:rPr lang="en-US" dirty="0" smtClean="0">
                <a:solidFill>
                  <a:srgbClr val="FFC000"/>
                </a:solidFill>
              </a:rPr>
            </a:br>
            <a:r>
              <a:rPr lang="en-US" dirty="0">
                <a:solidFill>
                  <a:srgbClr val="FFC000"/>
                </a:solidFill>
              </a:rPr>
              <a:t/>
            </a:r>
            <a:br>
              <a:rPr lang="en-US" dirty="0">
                <a:solidFill>
                  <a:srgbClr val="FFC000"/>
                </a:solidFill>
              </a:rPr>
            </a:br>
            <a:r>
              <a:rPr lang="en-US" dirty="0" smtClean="0">
                <a:solidFill>
                  <a:srgbClr val="FFC000"/>
                </a:solidFill>
              </a:rPr>
              <a:t> </a:t>
            </a:r>
            <a:endParaRPr lang="en-US" dirty="0">
              <a:solidFill>
                <a:srgbClr val="FFC000"/>
              </a:solidFill>
            </a:endParaRPr>
          </a:p>
        </p:txBody>
      </p:sp>
      <p:pic>
        <p:nvPicPr>
          <p:cNvPr id="3" name="Picture 2"/>
          <p:cNvPicPr/>
          <p:nvPr/>
        </p:nvPicPr>
        <p:blipFill>
          <a:blip r:embed="rId2"/>
          <a:stretch>
            <a:fillRect/>
          </a:stretch>
        </p:blipFill>
        <p:spPr>
          <a:xfrm>
            <a:off x="9523412" y="5226619"/>
            <a:ext cx="2305685" cy="109798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330" y="3505200"/>
            <a:ext cx="4724400" cy="2260130"/>
          </a:xfrm>
          <a:prstGeom prst="rect">
            <a:avLst/>
          </a:prstGeom>
        </p:spPr>
      </p:pic>
    </p:spTree>
    <p:extLst>
      <p:ext uri="{BB962C8B-B14F-4D97-AF65-F5344CB8AC3E}">
        <p14:creationId xmlns:p14="http://schemas.microsoft.com/office/powerpoint/2010/main" val="19942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808412" y="2112572"/>
            <a:ext cx="7653337" cy="4407290"/>
          </a:xfrm>
          <a:prstGeom prst="rect">
            <a:avLst/>
          </a:prstGeom>
        </p:spPr>
      </p:pic>
    </p:spTree>
    <p:extLst>
      <p:ext uri="{BB962C8B-B14F-4D97-AF65-F5344CB8AC3E}">
        <p14:creationId xmlns:p14="http://schemas.microsoft.com/office/powerpoint/2010/main" val="215243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304800"/>
            <a:ext cx="10363200" cy="1371600"/>
          </a:xfrm>
        </p:spPr>
        <p:txBody>
          <a:bodyPr/>
          <a:lstStyle/>
          <a:p>
            <a:r>
              <a:rPr lang="en-US" dirty="0" smtClean="0"/>
              <a:t>Offset Models – Royal Society of Chemistry (RSC)</a:t>
            </a:r>
            <a:endParaRPr lang="en-US" dirty="0"/>
          </a:p>
        </p:txBody>
      </p:sp>
      <p:pic>
        <p:nvPicPr>
          <p:cNvPr id="5" name="Picture 4"/>
          <p:cNvPicPr>
            <a:picLocks noChangeAspect="1"/>
          </p:cNvPicPr>
          <p:nvPr/>
        </p:nvPicPr>
        <p:blipFill>
          <a:blip r:embed="rId2"/>
          <a:stretch>
            <a:fillRect/>
          </a:stretch>
        </p:blipFill>
        <p:spPr>
          <a:xfrm>
            <a:off x="608012" y="1828800"/>
            <a:ext cx="4876800" cy="828675"/>
          </a:xfrm>
          <a:prstGeom prst="rect">
            <a:avLst/>
          </a:prstGeom>
        </p:spPr>
      </p:pic>
      <p:sp>
        <p:nvSpPr>
          <p:cNvPr id="6" name="TextBox 5"/>
          <p:cNvSpPr txBox="1"/>
          <p:nvPr/>
        </p:nvSpPr>
        <p:spPr>
          <a:xfrm>
            <a:off x="1293812" y="3124200"/>
            <a:ext cx="914943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Voucher codes to make papers available via OA free of charge</a:t>
            </a:r>
          </a:p>
          <a:p>
            <a:endParaRPr lang="en-US" sz="2400" dirty="0" smtClean="0"/>
          </a:p>
          <a:p>
            <a:pPr marL="342900" indent="-342900">
              <a:buFont typeface="Arial" panose="020B0604020202020204" pitchFamily="34" charset="0"/>
              <a:buChar char="•"/>
            </a:pPr>
            <a:r>
              <a:rPr lang="en-US" sz="2400" dirty="0" smtClean="0"/>
              <a:t>Number of vouchers calculated by dividing the subscription the RSC receives from an institution by 1,600 GBP (the APC of the RSC) </a:t>
            </a:r>
            <a:endParaRPr lang="en-US" sz="2400" dirty="0"/>
          </a:p>
        </p:txBody>
      </p:sp>
      <p:pic>
        <p:nvPicPr>
          <p:cNvPr id="7" name="Picture 6"/>
          <p:cNvPicPr/>
          <p:nvPr/>
        </p:nvPicPr>
        <p:blipFill>
          <a:blip r:embed="rId3"/>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1686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304800"/>
            <a:ext cx="10363200" cy="1371600"/>
          </a:xfrm>
        </p:spPr>
        <p:txBody>
          <a:bodyPr/>
          <a:lstStyle/>
          <a:p>
            <a:r>
              <a:rPr lang="en-US" dirty="0" smtClean="0"/>
              <a:t>Offset Models – American Chemical Society (</a:t>
            </a:r>
            <a:r>
              <a:rPr lang="en-US" dirty="0" smtClean="0"/>
              <a:t>ACS</a:t>
            </a:r>
            <a:r>
              <a:rPr lang="en-US" dirty="0" smtClean="0"/>
              <a:t>)</a:t>
            </a:r>
            <a:endParaRPr lang="en-US" dirty="0"/>
          </a:p>
        </p:txBody>
      </p:sp>
      <p:pic>
        <p:nvPicPr>
          <p:cNvPr id="4" name="Picture 3"/>
          <p:cNvPicPr>
            <a:picLocks noChangeAspect="1"/>
          </p:cNvPicPr>
          <p:nvPr/>
        </p:nvPicPr>
        <p:blipFill>
          <a:blip r:embed="rId2"/>
          <a:stretch>
            <a:fillRect/>
          </a:stretch>
        </p:blipFill>
        <p:spPr>
          <a:xfrm>
            <a:off x="2648402" y="1752600"/>
            <a:ext cx="6375550" cy="4724400"/>
          </a:xfrm>
          <a:prstGeom prst="rect">
            <a:avLst/>
          </a:prstGeom>
        </p:spPr>
      </p:pic>
      <p:pic>
        <p:nvPicPr>
          <p:cNvPr id="8" name="Picture 7"/>
          <p:cNvPicPr>
            <a:picLocks noChangeAspect="1"/>
          </p:cNvPicPr>
          <p:nvPr/>
        </p:nvPicPr>
        <p:blipFill>
          <a:blip r:embed="rId3"/>
          <a:stretch>
            <a:fillRect/>
          </a:stretch>
        </p:blipFill>
        <p:spPr>
          <a:xfrm>
            <a:off x="684212" y="4662121"/>
            <a:ext cx="1524000" cy="1800225"/>
          </a:xfrm>
          <a:prstGeom prst="rect">
            <a:avLst/>
          </a:prstGeom>
        </p:spPr>
      </p:pic>
      <p:pic>
        <p:nvPicPr>
          <p:cNvPr id="10" name="Picture 9"/>
          <p:cNvPicPr/>
          <p:nvPr/>
        </p:nvPicPr>
        <p:blipFill>
          <a:blip r:embed="rId4"/>
          <a:stretch>
            <a:fillRect/>
          </a:stretch>
        </p:blipFill>
        <p:spPr>
          <a:xfrm>
            <a:off x="9523412" y="5226619"/>
            <a:ext cx="2305685" cy="1097981"/>
          </a:xfrm>
          <a:prstGeom prst="rect">
            <a:avLst/>
          </a:prstGeom>
        </p:spPr>
      </p:pic>
      <p:pic>
        <p:nvPicPr>
          <p:cNvPr id="11" name="Picture 10"/>
          <p:cNvPicPr>
            <a:picLocks noChangeAspect="1"/>
          </p:cNvPicPr>
          <p:nvPr/>
        </p:nvPicPr>
        <p:blipFill>
          <a:blip r:embed="rId5"/>
          <a:stretch>
            <a:fillRect/>
          </a:stretch>
        </p:blipFill>
        <p:spPr>
          <a:xfrm>
            <a:off x="684212" y="4419600"/>
            <a:ext cx="1513865" cy="1504950"/>
          </a:xfrm>
          <a:prstGeom prst="rect">
            <a:avLst/>
          </a:prstGeom>
        </p:spPr>
      </p:pic>
      <p:pic>
        <p:nvPicPr>
          <p:cNvPr id="12" name="Picture 11"/>
          <p:cNvPicPr>
            <a:picLocks noChangeAspect="1"/>
          </p:cNvPicPr>
          <p:nvPr/>
        </p:nvPicPr>
        <p:blipFill>
          <a:blip r:embed="rId6"/>
          <a:stretch>
            <a:fillRect/>
          </a:stretch>
        </p:blipFill>
        <p:spPr>
          <a:xfrm>
            <a:off x="9319600" y="1784654"/>
            <a:ext cx="2333307" cy="638175"/>
          </a:xfrm>
          <a:prstGeom prst="rect">
            <a:avLst/>
          </a:prstGeom>
        </p:spPr>
      </p:pic>
      <p:sp>
        <p:nvSpPr>
          <p:cNvPr id="13" name="TextBox 12"/>
          <p:cNvSpPr txBox="1"/>
          <p:nvPr/>
        </p:nvSpPr>
        <p:spPr>
          <a:xfrm>
            <a:off x="9319599" y="2422830"/>
            <a:ext cx="2333307" cy="461665"/>
          </a:xfrm>
          <a:prstGeom prst="rect">
            <a:avLst/>
          </a:prstGeom>
          <a:noFill/>
        </p:spPr>
        <p:txBody>
          <a:bodyPr wrap="square" rtlCol="0">
            <a:spAutoFit/>
          </a:bodyPr>
          <a:lstStyle/>
          <a:p>
            <a:r>
              <a:rPr lang="en-US" sz="1200" dirty="0" smtClean="0"/>
              <a:t>Credits to fund OA publishing options from ACS</a:t>
            </a:r>
            <a:endParaRPr lang="en-US" sz="1200" dirty="0"/>
          </a:p>
        </p:txBody>
      </p:sp>
      <p:pic>
        <p:nvPicPr>
          <p:cNvPr id="14" name="Picture 13"/>
          <p:cNvPicPr>
            <a:picLocks noChangeAspect="1"/>
          </p:cNvPicPr>
          <p:nvPr/>
        </p:nvPicPr>
        <p:blipFill rotWithShape="1">
          <a:blip r:embed="rId7"/>
          <a:srcRect l="1540"/>
          <a:stretch/>
        </p:blipFill>
        <p:spPr>
          <a:xfrm>
            <a:off x="9613740" y="1745089"/>
            <a:ext cx="1543050" cy="1847850"/>
          </a:xfrm>
          <a:prstGeom prst="rect">
            <a:avLst/>
          </a:prstGeom>
        </p:spPr>
      </p:pic>
    </p:spTree>
    <p:extLst>
      <p:ext uri="{BB962C8B-B14F-4D97-AF65-F5344CB8AC3E}">
        <p14:creationId xmlns:p14="http://schemas.microsoft.com/office/powerpoint/2010/main" val="412467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 Institutional Model?</a:t>
            </a:r>
            <a:endParaRPr lang="en-US" dirty="0"/>
          </a:p>
        </p:txBody>
      </p:sp>
      <p:sp>
        <p:nvSpPr>
          <p:cNvPr id="4" name="TextBox 3"/>
          <p:cNvSpPr txBox="1"/>
          <p:nvPr/>
        </p:nvSpPr>
        <p:spPr>
          <a:xfrm>
            <a:off x="1065212" y="2133600"/>
            <a:ext cx="9753600" cy="3816429"/>
          </a:xfrm>
          <a:prstGeom prst="rect">
            <a:avLst/>
          </a:prstGeom>
          <a:noFill/>
        </p:spPr>
        <p:txBody>
          <a:bodyPr wrap="square" rtlCol="0">
            <a:spAutoFit/>
          </a:bodyPr>
          <a:lstStyle/>
          <a:p>
            <a:r>
              <a:rPr lang="en-US" sz="2800" dirty="0" smtClean="0"/>
              <a:t>                      MIT-Springer Author Rights Agreement</a:t>
            </a:r>
          </a:p>
          <a:p>
            <a:endParaRPr lang="en-US" sz="2800" dirty="0" smtClean="0"/>
          </a:p>
          <a:p>
            <a:pPr marL="457200" indent="-457200">
              <a:buFont typeface="Arial" panose="020B0604020202020204" pitchFamily="34" charset="0"/>
              <a:buChar char="•"/>
            </a:pPr>
            <a:r>
              <a:rPr lang="en-US" sz="2800" dirty="0" smtClean="0"/>
              <a:t>Allows MIT authors to post an author’s or author’s departmental web pages and after 9 months, may be archived and/or deposited in any repository for noncommercial purposes</a:t>
            </a:r>
          </a:p>
          <a:p>
            <a:pPr marL="457200" indent="-457200">
              <a:buFont typeface="Arial" panose="020B0604020202020204" pitchFamily="34" charset="0"/>
              <a:buChar char="•"/>
            </a:pPr>
            <a:r>
              <a:rPr lang="en-US" sz="2800" dirty="0" smtClean="0"/>
              <a:t>Applicable to articles published in a Springer journal subscribed (2009-2017)</a:t>
            </a:r>
          </a:p>
          <a:p>
            <a:endParaRPr lang="en-US" dirty="0"/>
          </a:p>
        </p:txBody>
      </p:sp>
      <p:pic>
        <p:nvPicPr>
          <p:cNvPr id="5" name="Picture 4"/>
          <p:cNvPicPr/>
          <p:nvPr/>
        </p:nvPicPr>
        <p:blipFill>
          <a:blip r:embed="rId2"/>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179466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1012" y="1943100"/>
            <a:ext cx="9372600" cy="72009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t>
            </a:r>
            <a:br>
              <a:rPr lang="en-US" dirty="0" smtClean="0"/>
            </a:b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KAUST and</a:t>
            </a:r>
            <a:br>
              <a:rPr lang="en-US" dirty="0" smtClean="0"/>
            </a:br>
            <a:r>
              <a:rPr lang="en-US" dirty="0" smtClean="0"/>
              <a:t>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(the Open Access workflow)</a:t>
            </a:r>
            <a:br>
              <a:rPr lang="en-US" dirty="0" smtClean="0"/>
            </a:br>
            <a:r>
              <a:rPr lang="en-US" dirty="0" smtClean="0"/>
              <a:t/>
            </a:r>
            <a:br>
              <a:rPr lang="en-US" dirty="0" smtClean="0"/>
            </a:br>
            <a:r>
              <a:rPr lang="en-US" dirty="0" smtClean="0"/>
              <a:t/>
            </a:r>
            <a:br>
              <a:rPr lang="en-US" dirty="0" smtClean="0"/>
            </a:br>
            <a:r>
              <a:rPr lang="en-US" dirty="0" smtClean="0"/>
              <a:t>                </a:t>
            </a:r>
            <a:r>
              <a:rPr lang="en-US" sz="2400" dirty="0" smtClean="0">
                <a:solidFill>
                  <a:srgbClr val="FFC000"/>
                </a:solidFill>
              </a:rPr>
              <a:t/>
            </a:r>
            <a:br>
              <a:rPr lang="en-US" sz="2400" dirty="0" smtClean="0">
                <a:solidFill>
                  <a:srgbClr val="FFC000"/>
                </a:solidFill>
              </a:rPr>
            </a:br>
            <a:r>
              <a:rPr lang="en-US" sz="2400" dirty="0" smtClean="0">
                <a:solidFill>
                  <a:srgbClr val="FFC000"/>
                </a:solidFill>
              </a:rPr>
              <a:t/>
            </a:r>
            <a:br>
              <a:rPr lang="en-US" sz="2400" dirty="0" smtClean="0">
                <a:solidFill>
                  <a:srgbClr val="FFC000"/>
                </a:solidFill>
              </a:rPr>
            </a:br>
            <a:r>
              <a:rPr lang="en-US" dirty="0" smtClean="0">
                <a:solidFill>
                  <a:srgbClr val="FFC000"/>
                </a:solidFill>
              </a:rPr>
              <a:t/>
            </a:r>
            <a:br>
              <a:rPr lang="en-US" dirty="0" smtClean="0">
                <a:solidFill>
                  <a:srgbClr val="FFC000"/>
                </a:solidFill>
              </a:rPr>
            </a:br>
            <a:endParaRPr lang="en-US" dirty="0">
              <a:solidFill>
                <a:srgbClr val="FFC000"/>
              </a:solidFill>
            </a:endParaRPr>
          </a:p>
        </p:txBody>
      </p:sp>
      <p:pic>
        <p:nvPicPr>
          <p:cNvPr id="6" name="Picture 5"/>
          <p:cNvPicPr/>
          <p:nvPr/>
        </p:nvPicPr>
        <p:blipFill>
          <a:blip r:embed="rId2"/>
          <a:stretch>
            <a:fillRect/>
          </a:stretch>
        </p:blipFill>
        <p:spPr>
          <a:xfrm>
            <a:off x="9523412" y="5226619"/>
            <a:ext cx="2305685" cy="1097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812" y="762000"/>
            <a:ext cx="1539330" cy="8017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212" y="2133600"/>
            <a:ext cx="3291930" cy="190500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       IOP Facts and Figures</a:t>
            </a:r>
            <a:endParaRPr lang="en-US" dirty="0">
              <a:solidFill>
                <a:srgbClr val="FFC000"/>
              </a:solidFill>
            </a:endParaRPr>
          </a:p>
        </p:txBody>
      </p:sp>
      <p:pic>
        <p:nvPicPr>
          <p:cNvPr id="5" name="Content Placeholder 4"/>
          <p:cNvPicPr>
            <a:picLocks noGrp="1" noChangeAspect="1"/>
          </p:cNvPicPr>
          <p:nvPr>
            <p:ph idx="1"/>
          </p:nvPr>
        </p:nvPicPr>
        <p:blipFill>
          <a:blip r:embed="rId2"/>
          <a:stretch>
            <a:fillRect/>
          </a:stretch>
        </p:blipFill>
        <p:spPr>
          <a:xfrm>
            <a:off x="5102499" y="2751167"/>
            <a:ext cx="1609725" cy="1733550"/>
          </a:xfrm>
          <a:prstGeom prst="rect">
            <a:avLst/>
          </a:prstGeom>
        </p:spPr>
      </p:pic>
      <p:pic>
        <p:nvPicPr>
          <p:cNvPr id="6" name="Picture 5"/>
          <p:cNvPicPr>
            <a:picLocks noChangeAspect="1"/>
          </p:cNvPicPr>
          <p:nvPr/>
        </p:nvPicPr>
        <p:blipFill>
          <a:blip r:embed="rId3"/>
          <a:stretch>
            <a:fillRect/>
          </a:stretch>
        </p:blipFill>
        <p:spPr>
          <a:xfrm>
            <a:off x="1703460" y="3984960"/>
            <a:ext cx="1647825" cy="1695450"/>
          </a:xfrm>
          <a:prstGeom prst="rect">
            <a:avLst/>
          </a:prstGeom>
        </p:spPr>
      </p:pic>
      <p:pic>
        <p:nvPicPr>
          <p:cNvPr id="7" name="Picture 6"/>
          <p:cNvPicPr>
            <a:picLocks noChangeAspect="1"/>
          </p:cNvPicPr>
          <p:nvPr/>
        </p:nvPicPr>
        <p:blipFill>
          <a:blip r:embed="rId4"/>
          <a:stretch>
            <a:fillRect/>
          </a:stretch>
        </p:blipFill>
        <p:spPr>
          <a:xfrm>
            <a:off x="6932612" y="1257605"/>
            <a:ext cx="1657350" cy="1647825"/>
          </a:xfrm>
          <a:prstGeom prst="rect">
            <a:avLst/>
          </a:prstGeom>
        </p:spPr>
      </p:pic>
      <p:pic>
        <p:nvPicPr>
          <p:cNvPr id="8" name="Picture 7"/>
          <p:cNvPicPr>
            <a:picLocks noChangeAspect="1"/>
          </p:cNvPicPr>
          <p:nvPr/>
        </p:nvPicPr>
        <p:blipFill>
          <a:blip r:embed="rId5"/>
          <a:stretch>
            <a:fillRect/>
          </a:stretch>
        </p:blipFill>
        <p:spPr>
          <a:xfrm>
            <a:off x="7466012" y="3064667"/>
            <a:ext cx="1647825" cy="1657350"/>
          </a:xfrm>
          <a:prstGeom prst="rect">
            <a:avLst/>
          </a:prstGeom>
        </p:spPr>
      </p:pic>
      <p:pic>
        <p:nvPicPr>
          <p:cNvPr id="9" name="Picture 8"/>
          <p:cNvPicPr>
            <a:picLocks noChangeAspect="1"/>
          </p:cNvPicPr>
          <p:nvPr/>
        </p:nvPicPr>
        <p:blipFill>
          <a:blip r:embed="rId6"/>
          <a:stretch>
            <a:fillRect/>
          </a:stretch>
        </p:blipFill>
        <p:spPr>
          <a:xfrm>
            <a:off x="5907361" y="4813635"/>
            <a:ext cx="1676400" cy="1733550"/>
          </a:xfrm>
          <a:prstGeom prst="rect">
            <a:avLst/>
          </a:prstGeom>
        </p:spPr>
      </p:pic>
      <p:pic>
        <p:nvPicPr>
          <p:cNvPr id="10" name="Picture 9"/>
          <p:cNvPicPr>
            <a:picLocks noChangeAspect="1"/>
          </p:cNvPicPr>
          <p:nvPr/>
        </p:nvPicPr>
        <p:blipFill>
          <a:blip r:embed="rId7"/>
          <a:stretch>
            <a:fillRect/>
          </a:stretch>
        </p:blipFill>
        <p:spPr>
          <a:xfrm>
            <a:off x="3068255" y="1884392"/>
            <a:ext cx="1657350" cy="1733550"/>
          </a:xfrm>
          <a:prstGeom prst="rect">
            <a:avLst/>
          </a:prstGeom>
        </p:spPr>
      </p:pic>
      <p:pic>
        <p:nvPicPr>
          <p:cNvPr id="11" name="Picture 10"/>
          <p:cNvPicPr>
            <a:picLocks noChangeAspect="1"/>
          </p:cNvPicPr>
          <p:nvPr/>
        </p:nvPicPr>
        <p:blipFill>
          <a:blip r:embed="rId8"/>
          <a:stretch>
            <a:fillRect/>
          </a:stretch>
        </p:blipFill>
        <p:spPr>
          <a:xfrm>
            <a:off x="3608430" y="4832685"/>
            <a:ext cx="1666875" cy="1695450"/>
          </a:xfrm>
          <a:prstGeom prst="rect">
            <a:avLst/>
          </a:prstGeom>
        </p:spPr>
      </p:pic>
      <p:pic>
        <p:nvPicPr>
          <p:cNvPr id="13" name="Picture 12"/>
          <p:cNvPicPr/>
          <p:nvPr/>
        </p:nvPicPr>
        <p:blipFill>
          <a:blip r:embed="rId9"/>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368298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The                 Model</a:t>
            </a:r>
            <a:endParaRPr lang="en-US" dirty="0">
              <a:solidFill>
                <a:srgbClr val="FFC000"/>
              </a:solidFill>
            </a:endParaRPr>
          </a:p>
        </p:txBody>
      </p:sp>
      <p:sp>
        <p:nvSpPr>
          <p:cNvPr id="4" name="Rectangle 3"/>
          <p:cNvSpPr/>
          <p:nvPr/>
        </p:nvSpPr>
        <p:spPr>
          <a:xfrm>
            <a:off x="1293812" y="1600200"/>
            <a:ext cx="9753600" cy="3447098"/>
          </a:xfrm>
          <a:prstGeom prst="rect">
            <a:avLst/>
          </a:prstGeom>
        </p:spPr>
        <p:txBody>
          <a:bodyPr wrap="square">
            <a:spAutoFit/>
          </a:bodyPr>
          <a:lstStyle/>
          <a:p>
            <a:endParaRPr lang="en-US" dirty="0"/>
          </a:p>
          <a:p>
            <a:endParaRPr lang="en-US" sz="2000" dirty="0" smtClean="0"/>
          </a:p>
          <a:p>
            <a:endParaRPr lang="en-US" sz="2000" dirty="0"/>
          </a:p>
          <a:p>
            <a:r>
              <a:rPr lang="en-US" sz="2800" dirty="0" smtClean="0"/>
              <a:t>The </a:t>
            </a:r>
            <a:r>
              <a:rPr lang="en-US" sz="2800" dirty="0"/>
              <a:t>move towards open access by some institutions or countries in advance of other institutions or countries increases costs to those ‘early adopters’, because they pay for free access to their research for the rest of the world while still paying for access to the rest of the world’s research. </a:t>
            </a:r>
            <a:endParaRPr lang="en-US" sz="2800" dirty="0" smtClean="0"/>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212" y="968556"/>
            <a:ext cx="1419225" cy="684398"/>
          </a:xfrm>
          <a:prstGeom prst="rect">
            <a:avLst/>
          </a:prstGeom>
        </p:spPr>
      </p:pic>
    </p:spTree>
    <p:extLst>
      <p:ext uri="{BB962C8B-B14F-4D97-AF65-F5344CB8AC3E}">
        <p14:creationId xmlns:p14="http://schemas.microsoft.com/office/powerpoint/2010/main" val="154061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The                 Model</a:t>
            </a:r>
            <a:endParaRPr lang="en-US" dirty="0">
              <a:solidFill>
                <a:srgbClr val="FFC000"/>
              </a:solidFill>
            </a:endParaRPr>
          </a:p>
        </p:txBody>
      </p:sp>
      <p:sp>
        <p:nvSpPr>
          <p:cNvPr id="4" name="Rectangle 3"/>
          <p:cNvSpPr/>
          <p:nvPr/>
        </p:nvSpPr>
        <p:spPr>
          <a:xfrm>
            <a:off x="1370012" y="1371600"/>
            <a:ext cx="9677400" cy="5170646"/>
          </a:xfrm>
          <a:prstGeom prst="rect">
            <a:avLst/>
          </a:prstGeom>
        </p:spPr>
        <p:txBody>
          <a:bodyPr wrap="square">
            <a:spAutoFit/>
          </a:bodyPr>
          <a:lstStyle/>
          <a:p>
            <a:endParaRPr lang="en-US" dirty="0"/>
          </a:p>
          <a:p>
            <a:r>
              <a:rPr lang="en-US" sz="2400" dirty="0" smtClean="0"/>
              <a:t>This model ensures a </a:t>
            </a:r>
            <a:r>
              <a:rPr lang="en-US" sz="2400" dirty="0"/>
              <a:t>balance </a:t>
            </a:r>
            <a:r>
              <a:rPr lang="en-US" sz="2400" dirty="0" smtClean="0"/>
              <a:t>between:</a:t>
            </a:r>
          </a:p>
          <a:p>
            <a:pPr marL="342900" indent="-342900">
              <a:buFont typeface="Arial" panose="020B0604020202020204" pitchFamily="34" charset="0"/>
              <a:buChar char="•"/>
            </a:pPr>
            <a:r>
              <a:rPr lang="en-US" sz="2400" dirty="0" smtClean="0"/>
              <a:t>local </a:t>
            </a:r>
            <a:r>
              <a:rPr lang="en-US" sz="2400" dirty="0"/>
              <a:t>offsetting (against an institution’s </a:t>
            </a:r>
            <a:r>
              <a:rPr lang="en-US" sz="2400" dirty="0" smtClean="0"/>
              <a:t>subscription </a:t>
            </a:r>
            <a:r>
              <a:rPr lang="en-US" sz="2400" dirty="0"/>
              <a:t>and </a:t>
            </a:r>
            <a:r>
              <a:rPr lang="en-US" sz="2400" dirty="0" err="1"/>
              <a:t>licence</a:t>
            </a:r>
            <a:r>
              <a:rPr lang="en-US" sz="2400" dirty="0"/>
              <a:t> fees) </a:t>
            </a:r>
            <a:endParaRPr lang="en-US" sz="2400" dirty="0" smtClean="0"/>
          </a:p>
          <a:p>
            <a:pPr marL="342900" indent="-342900">
              <a:buFont typeface="Arial" panose="020B0604020202020204" pitchFamily="34" charset="0"/>
              <a:buChar char="•"/>
            </a:pPr>
            <a:r>
              <a:rPr lang="en-US" sz="2400" dirty="0" smtClean="0"/>
              <a:t>global </a:t>
            </a:r>
            <a:r>
              <a:rPr lang="en-US" sz="2400" dirty="0"/>
              <a:t>offsetting (global reductions in subscription and </a:t>
            </a:r>
            <a:r>
              <a:rPr lang="en-US" sz="2400" dirty="0" err="1"/>
              <a:t>licence</a:t>
            </a:r>
            <a:r>
              <a:rPr lang="en-US" sz="2400" dirty="0"/>
              <a:t> fees). </a:t>
            </a:r>
            <a:endParaRPr lang="en-US" sz="2400" dirty="0" smtClean="0"/>
          </a:p>
          <a:p>
            <a:endParaRPr lang="en-US" sz="2400" dirty="0"/>
          </a:p>
          <a:p>
            <a:r>
              <a:rPr lang="en-US" sz="2400" dirty="0" smtClean="0"/>
              <a:t>As </a:t>
            </a:r>
            <a:r>
              <a:rPr lang="en-US" sz="2400" dirty="0"/>
              <a:t>the proportion of hybrid articles grows the balance moves on a sliding scale from 90% local and 10% global to 10% local and 90% global. The model takes income from hybrid APCs and allocates it in these proportions to reduce local and global costs. </a:t>
            </a:r>
            <a:endParaRPr lang="en-US" sz="2400" dirty="0" smtClean="0"/>
          </a:p>
          <a:p>
            <a:endParaRPr lang="en-US" sz="2400" dirty="0"/>
          </a:p>
          <a:p>
            <a:r>
              <a:rPr lang="en-US" sz="2400" dirty="0" smtClean="0"/>
              <a:t>Why? As </a:t>
            </a:r>
            <a:r>
              <a:rPr lang="en-US" sz="2400" dirty="0"/>
              <a:t>the proportion of hybrid open access articles grows in a journal or collection of journals, customers which do not themselves support gold open access will still demand reductions in subscription and </a:t>
            </a:r>
            <a:r>
              <a:rPr lang="en-US" sz="2400" dirty="0" err="1"/>
              <a:t>licence</a:t>
            </a:r>
            <a:r>
              <a:rPr lang="en-US" sz="2400" dirty="0"/>
              <a:t> fees in respect of open access content.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212" y="968556"/>
            <a:ext cx="1419225" cy="684398"/>
          </a:xfrm>
          <a:prstGeom prst="rect">
            <a:avLst/>
          </a:prstGeom>
        </p:spPr>
      </p:pic>
    </p:spTree>
    <p:extLst>
      <p:ext uri="{BB962C8B-B14F-4D97-AF65-F5344CB8AC3E}">
        <p14:creationId xmlns:p14="http://schemas.microsoft.com/office/powerpoint/2010/main" val="415550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762000"/>
            <a:ext cx="10363199" cy="3962400"/>
          </a:xfrm>
        </p:spPr>
        <p:txBody>
          <a:bodyPr>
            <a:normAutofit/>
          </a:bodyPr>
          <a:lstStyle/>
          <a:p>
            <a:r>
              <a:rPr lang="en-US" dirty="0" smtClean="0"/>
              <a:t>                                   </a:t>
            </a:r>
            <a:r>
              <a:rPr lang="en-US" dirty="0" smtClean="0">
                <a:solidFill>
                  <a:srgbClr val="FFC000"/>
                </a:solidFill>
              </a:rPr>
              <a:t>The                 Model</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t>At</a:t>
            </a:r>
            <a:r>
              <a:rPr lang="en-US" dirty="0" smtClean="0">
                <a:solidFill>
                  <a:srgbClr val="FFC000"/>
                </a:solidFill>
              </a:rPr>
              <a:t> </a:t>
            </a:r>
            <a:r>
              <a:rPr lang="en-US" dirty="0"/>
              <a:t>l</a:t>
            </a:r>
            <a:r>
              <a:rPr lang="en-US" dirty="0" smtClean="0"/>
              <a:t>ow level </a:t>
            </a:r>
            <a:r>
              <a:rPr lang="en-US" dirty="0"/>
              <a:t>of </a:t>
            </a:r>
            <a:r>
              <a:rPr lang="en-US" dirty="0" smtClean="0"/>
              <a:t>OA </a:t>
            </a:r>
            <a:r>
              <a:rPr lang="en-US" dirty="0"/>
              <a:t>publication </a:t>
            </a:r>
            <a:r>
              <a:rPr lang="en-US" dirty="0" smtClean="0"/>
              <a:t>most </a:t>
            </a:r>
            <a:r>
              <a:rPr lang="en-US" dirty="0"/>
              <a:t>of the </a:t>
            </a:r>
            <a:r>
              <a:rPr lang="en-US" dirty="0" smtClean="0"/>
              <a:t>cost is offset </a:t>
            </a:r>
            <a:r>
              <a:rPr lang="en-US" dirty="0" smtClean="0">
                <a:solidFill>
                  <a:srgbClr val="FFC000"/>
                </a:solidFill>
              </a:rPr>
              <a:t>locally</a:t>
            </a:r>
            <a:r>
              <a:rPr lang="en-US" dirty="0" smtClean="0"/>
              <a:t> to </a:t>
            </a:r>
            <a:r>
              <a:rPr lang="en-US" dirty="0"/>
              <a:t>the </a:t>
            </a:r>
            <a:r>
              <a:rPr lang="en-US" dirty="0" smtClean="0"/>
              <a:t>universities </a:t>
            </a:r>
            <a:br>
              <a:rPr lang="en-US" dirty="0" smtClean="0"/>
            </a:br>
            <a:r>
              <a:rPr lang="en-US" dirty="0"/>
              <a:t/>
            </a:r>
            <a:br>
              <a:rPr lang="en-US" dirty="0"/>
            </a:br>
            <a:r>
              <a:rPr lang="en-US" dirty="0" smtClean="0"/>
              <a:t>At high level of OA publication the </a:t>
            </a:r>
            <a:r>
              <a:rPr lang="en-US" dirty="0"/>
              <a:t>balance moves towards greater </a:t>
            </a:r>
            <a:r>
              <a:rPr lang="en-US" dirty="0">
                <a:solidFill>
                  <a:srgbClr val="FFC000"/>
                </a:solidFill>
              </a:rPr>
              <a:t>global</a:t>
            </a:r>
            <a:r>
              <a:rPr lang="en-US" dirty="0"/>
              <a:t> </a:t>
            </a:r>
            <a:r>
              <a:rPr lang="en-US" dirty="0" smtClean="0"/>
              <a:t>price reductions </a:t>
            </a:r>
            <a:r>
              <a:rPr lang="en-US" dirty="0"/>
              <a:t>in </a:t>
            </a:r>
            <a:r>
              <a:rPr lang="en-US" dirty="0" smtClean="0"/>
              <a:t>prices</a:t>
            </a:r>
            <a:r>
              <a:rPr lang="en-US" dirty="0"/>
              <a:t>.</a:t>
            </a:r>
            <a:endParaRPr lang="en-US" dirty="0">
              <a:solidFill>
                <a:srgbClr val="FFC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612" y="990600"/>
            <a:ext cx="1419225" cy="684398"/>
          </a:xfrm>
          <a:prstGeom prst="rect">
            <a:avLst/>
          </a:prstGeom>
        </p:spPr>
      </p:pic>
      <p:sp>
        <p:nvSpPr>
          <p:cNvPr id="3" name="TextBox 2"/>
          <p:cNvSpPr txBox="1"/>
          <p:nvPr/>
        </p:nvSpPr>
        <p:spPr>
          <a:xfrm>
            <a:off x="4951412"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238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Research addresses challenges </a:t>
            </a:r>
            <a:r>
              <a:rPr lang="en-US" dirty="0"/>
              <a:t>of global significance, in the areas of water, food, energy and the environment. </a:t>
            </a:r>
            <a:endParaRPr lang="en-US" dirty="0" smtClean="0"/>
          </a:p>
          <a:p>
            <a:pPr marL="0" indent="0">
              <a:buNone/>
            </a:pPr>
            <a:r>
              <a:rPr lang="en-US" dirty="0" smtClean="0"/>
              <a:t>KAUST </a:t>
            </a:r>
            <a:r>
              <a:rPr lang="en-US" dirty="0"/>
              <a:t>is </a:t>
            </a:r>
            <a:r>
              <a:rPr lang="en-US" dirty="0" smtClean="0"/>
              <a:t>committed to:</a:t>
            </a:r>
          </a:p>
          <a:p>
            <a:r>
              <a:rPr lang="en-US" dirty="0" smtClean="0"/>
              <a:t>the </a:t>
            </a:r>
            <a:r>
              <a:rPr lang="en-US" dirty="0"/>
              <a:t>highest standards of research and academic </a:t>
            </a:r>
            <a:r>
              <a:rPr lang="en-US" dirty="0" smtClean="0"/>
              <a:t>excellence</a:t>
            </a:r>
          </a:p>
          <a:p>
            <a:r>
              <a:rPr lang="en-US" dirty="0" smtClean="0"/>
              <a:t>attracting </a:t>
            </a:r>
            <a:r>
              <a:rPr lang="en-US" dirty="0"/>
              <a:t>and developing top global talents based on </a:t>
            </a:r>
            <a:r>
              <a:rPr lang="en-US" dirty="0" smtClean="0"/>
              <a:t>merit </a:t>
            </a:r>
          </a:p>
          <a:p>
            <a:r>
              <a:rPr lang="en-US" dirty="0" smtClean="0"/>
              <a:t>fostering </a:t>
            </a:r>
            <a:r>
              <a:rPr lang="en-US" dirty="0"/>
              <a:t>a spirit of enterprise encompassing innovation and opportunity to catalyze the </a:t>
            </a:r>
            <a:r>
              <a:rPr lang="en-US" dirty="0" smtClean="0"/>
              <a:t>economic development of Saudi Arabia</a:t>
            </a:r>
            <a:endParaRPr lang="en-US" dirty="0"/>
          </a:p>
          <a:p>
            <a:pPr marL="0" indent="0">
              <a:buNone/>
            </a:pPr>
            <a:r>
              <a:rPr lang="en-US" dirty="0"/>
              <a:t> </a:t>
            </a:r>
          </a:p>
          <a:p>
            <a:endParaRPr lang="en-US" dirty="0"/>
          </a:p>
        </p:txBody>
      </p:sp>
      <p:pic>
        <p:nvPicPr>
          <p:cNvPr id="4" name="Picture 3"/>
          <p:cNvPicPr/>
          <p:nvPr/>
        </p:nvPicPr>
        <p:blipFill>
          <a:blip r:embed="rId2"/>
          <a:stretch>
            <a:fillRect/>
          </a:stretch>
        </p:blipFill>
        <p:spPr>
          <a:xfrm>
            <a:off x="9523412" y="5257800"/>
            <a:ext cx="2305685" cy="10979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612" y="277585"/>
            <a:ext cx="2667000" cy="15784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612" y="262786"/>
            <a:ext cx="3276600" cy="1566014"/>
          </a:xfrm>
          <a:prstGeom prst="rect">
            <a:avLst/>
          </a:prstGeom>
        </p:spPr>
      </p:pic>
    </p:spTree>
    <p:extLst>
      <p:ext uri="{BB962C8B-B14F-4D97-AF65-F5344CB8AC3E}">
        <p14:creationId xmlns:p14="http://schemas.microsoft.com/office/powerpoint/2010/main" val="110884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169323205"/>
              </p:ext>
            </p:extLst>
          </p:nvPr>
        </p:nvGraphicFramePr>
        <p:xfrm>
          <a:off x="74612" y="76198"/>
          <a:ext cx="11963400" cy="6705601"/>
        </p:xfrm>
        <a:graphic>
          <a:graphicData uri="http://schemas.openxmlformats.org/drawingml/2006/table">
            <a:tbl>
              <a:tblPr firstRow="1" firstCol="1" bandRow="1">
                <a:tableStyleId>{5C22544A-7EE6-4342-B048-85BDC9FD1C3A}</a:tableStyleId>
              </a:tblPr>
              <a:tblGrid>
                <a:gridCol w="3896791"/>
                <a:gridCol w="4070535"/>
                <a:gridCol w="3996074"/>
              </a:tblGrid>
              <a:tr h="2351311">
                <a:tc>
                  <a:txBody>
                    <a:bodyPr/>
                    <a:lstStyle/>
                    <a:p>
                      <a:pPr marL="0" marR="0" algn="ctr">
                        <a:lnSpc>
                          <a:spcPct val="115000"/>
                        </a:lnSpc>
                        <a:spcBef>
                          <a:spcPts val="0"/>
                        </a:spcBef>
                        <a:spcAft>
                          <a:spcPts val="0"/>
                        </a:spcAft>
                      </a:pPr>
                      <a:r>
                        <a:rPr lang="en-GB" sz="2000" dirty="0">
                          <a:effectLst/>
                        </a:rPr>
                        <a:t>Proportion of articles in all relevant subscription journals published on an open access basis with payment of an APC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2000" dirty="0">
                          <a:effectLst/>
                        </a:rPr>
                        <a:t>Proportion of hybrid open access income offset locally against subscription and licence costs of those paying hybrid APCs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2000" dirty="0">
                          <a:effectLst/>
                        </a:rPr>
                        <a:t>Proportion of hybrid open access income offset globally through discounts on subscription and licence fees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a:effectLst/>
                        </a:rPr>
                        <a:t>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dirty="0">
                          <a:effectLst/>
                        </a:rPr>
                        <a:t>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a:effectLst/>
                        </a:rPr>
                        <a:t>1-4%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90%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10%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a:effectLst/>
                        </a:rPr>
                        <a:t>5-9%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80%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20%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a:effectLst/>
                        </a:rPr>
                        <a:t>10-14%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70%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dirty="0">
                          <a:effectLst/>
                        </a:rPr>
                        <a:t>30%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dirty="0">
                          <a:effectLst/>
                        </a:rPr>
                        <a:t>15-19%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dirty="0">
                          <a:effectLst/>
                        </a:rPr>
                        <a:t>60%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dirty="0">
                          <a:effectLst/>
                        </a:rPr>
                        <a:t>40%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a:effectLst/>
                        </a:rPr>
                        <a:t>20-24%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50%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dirty="0">
                          <a:effectLst/>
                        </a:rPr>
                        <a:t>50%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a:effectLst/>
                        </a:rPr>
                        <a:t>25-29%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40%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60%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a:effectLst/>
                        </a:rPr>
                        <a:t>30-34%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30%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70%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a:effectLst/>
                        </a:rPr>
                        <a:t>35-39%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20%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80%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429">
                <a:tc>
                  <a:txBody>
                    <a:bodyPr/>
                    <a:lstStyle/>
                    <a:p>
                      <a:pPr marL="0" marR="0">
                        <a:lnSpc>
                          <a:spcPct val="115000"/>
                        </a:lnSpc>
                        <a:spcBef>
                          <a:spcPts val="0"/>
                        </a:spcBef>
                        <a:spcAft>
                          <a:spcPts val="0"/>
                        </a:spcAft>
                      </a:pPr>
                      <a:r>
                        <a:rPr lang="en-GB" sz="1000">
                          <a:effectLst/>
                        </a:rPr>
                        <a:t>40%+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a:effectLst/>
                        </a:rPr>
                        <a:t>10%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000" dirty="0">
                          <a:effectLst/>
                        </a:rPr>
                        <a:t>90%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166029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381000"/>
            <a:ext cx="8839202" cy="1752600"/>
          </a:xfrm>
        </p:spPr>
        <p:txBody>
          <a:bodyPr>
            <a:normAutofit/>
          </a:bodyPr>
          <a:lstStyle/>
          <a:p>
            <a:r>
              <a:rPr lang="en-GB" dirty="0">
                <a:solidFill>
                  <a:srgbClr val="FFC000"/>
                </a:solidFill>
              </a:rPr>
              <a:t>IOP Publishing offsetting and library-funded </a:t>
            </a:r>
            <a:r>
              <a:rPr lang="en-GB" dirty="0" smtClean="0">
                <a:solidFill>
                  <a:srgbClr val="FFC000"/>
                </a:solidFill>
              </a:rPr>
              <a:t>APCs</a:t>
            </a:r>
            <a:r>
              <a:rPr lang="en-US" dirty="0"/>
              <a:t/>
            </a:r>
            <a:br>
              <a:rPr lang="en-US" dirty="0"/>
            </a:br>
            <a:endParaRPr lang="en-US" dirty="0"/>
          </a:p>
        </p:txBody>
      </p:sp>
      <p:sp>
        <p:nvSpPr>
          <p:cNvPr id="3" name="Content Placeholder 2"/>
          <p:cNvSpPr>
            <a:spLocks noGrp="1"/>
          </p:cNvSpPr>
          <p:nvPr>
            <p:ph idx="1"/>
          </p:nvPr>
        </p:nvSpPr>
        <p:spPr/>
        <p:txBody>
          <a:bodyPr/>
          <a:lstStyle/>
          <a:p>
            <a:r>
              <a:rPr lang="en-GB" dirty="0"/>
              <a:t>IOP offer an hybrid open access publishing option on the majority of </a:t>
            </a:r>
            <a:r>
              <a:rPr lang="en-GB" dirty="0" smtClean="0"/>
              <a:t>their subscription </a:t>
            </a:r>
            <a:r>
              <a:rPr lang="en-GB" dirty="0"/>
              <a:t>titles as well as three Gold open access journals. </a:t>
            </a:r>
            <a:endParaRPr lang="en-GB" dirty="0" smtClean="0"/>
          </a:p>
          <a:p>
            <a:r>
              <a:rPr lang="en-GB" dirty="0"/>
              <a:t>T</a:t>
            </a:r>
            <a:r>
              <a:rPr lang="en-GB" dirty="0" smtClean="0"/>
              <a:t>here are options </a:t>
            </a:r>
            <a:r>
              <a:rPr lang="en-GB" dirty="0"/>
              <a:t>to help institutions support their authors on the cost of open access, while recognising the additional spend on top of their license fee. </a:t>
            </a:r>
            <a:endParaRPr lang="en-GB" dirty="0" smtClean="0"/>
          </a:p>
          <a:p>
            <a:r>
              <a:rPr lang="en-GB" dirty="0" smtClean="0"/>
              <a:t>IOP identifies articles </a:t>
            </a:r>
            <a:r>
              <a:rPr lang="en-GB" dirty="0"/>
              <a:t>for institution validation for funding, and offset funds spent on hybrid open access with the institution’s license fee. </a:t>
            </a:r>
            <a:endParaRPr lang="en-US" dirty="0"/>
          </a:p>
          <a:p>
            <a:endParaRPr lang="en-US" dirty="0"/>
          </a:p>
        </p:txBody>
      </p:sp>
      <p:pic>
        <p:nvPicPr>
          <p:cNvPr id="4" name="Picture 3"/>
          <p:cNvPicPr/>
          <p:nvPr/>
        </p:nvPicPr>
        <p:blipFill>
          <a:blip r:embed="rId2"/>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382088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Offset Support</a:t>
            </a:r>
            <a:endParaRPr lang="en-US" dirty="0">
              <a:solidFill>
                <a:srgbClr val="FFC000"/>
              </a:solidFill>
            </a:endParaRPr>
          </a:p>
        </p:txBody>
      </p:sp>
      <p:sp>
        <p:nvSpPr>
          <p:cNvPr id="3" name="Content Placeholder 2"/>
          <p:cNvSpPr>
            <a:spLocks noGrp="1"/>
          </p:cNvSpPr>
          <p:nvPr>
            <p:ph idx="1"/>
          </p:nvPr>
        </p:nvSpPr>
        <p:spPr/>
        <p:txBody>
          <a:bodyPr>
            <a:normAutofit/>
          </a:bodyPr>
          <a:lstStyle/>
          <a:p>
            <a:pPr marL="0" indent="0">
              <a:buNone/>
            </a:pPr>
            <a:r>
              <a:rPr lang="en-GB" dirty="0" smtClean="0"/>
              <a:t>IOP </a:t>
            </a:r>
            <a:r>
              <a:rPr lang="en-GB" dirty="0"/>
              <a:t>rebate a portion of the hybrid </a:t>
            </a:r>
            <a:r>
              <a:rPr lang="en-GB" dirty="0" smtClean="0"/>
              <a:t>APCs </a:t>
            </a:r>
            <a:r>
              <a:rPr lang="en-GB" dirty="0"/>
              <a:t>spent with IOP over the previous year, up to the value of the institution’s license fee. </a:t>
            </a:r>
            <a:endParaRPr lang="en-GB" dirty="0" smtClean="0"/>
          </a:p>
          <a:p>
            <a:pPr marL="0" indent="0">
              <a:buNone/>
            </a:pPr>
            <a:r>
              <a:rPr lang="en-GB" dirty="0" smtClean="0"/>
              <a:t>The </a:t>
            </a:r>
            <a:r>
              <a:rPr lang="en-GB" dirty="0"/>
              <a:t>percentage rebate </a:t>
            </a:r>
            <a:r>
              <a:rPr lang="en-GB" dirty="0" smtClean="0"/>
              <a:t>applied </a:t>
            </a:r>
            <a:r>
              <a:rPr lang="en-GB" dirty="0"/>
              <a:t>depends on the proportion of open access articles in our subscription titles, as </a:t>
            </a:r>
            <a:r>
              <a:rPr lang="en-GB" dirty="0" smtClean="0"/>
              <a:t>IOP </a:t>
            </a:r>
            <a:r>
              <a:rPr lang="en-GB" dirty="0"/>
              <a:t>offset a portion locally (directly to the institution</a:t>
            </a:r>
            <a:r>
              <a:rPr lang="en-GB" dirty="0" smtClean="0"/>
              <a:t>).</a:t>
            </a:r>
          </a:p>
          <a:p>
            <a:pPr marL="0" indent="0">
              <a:buNone/>
            </a:pPr>
            <a:r>
              <a:rPr lang="en-GB" dirty="0" smtClean="0"/>
              <a:t>The </a:t>
            </a:r>
            <a:r>
              <a:rPr lang="en-GB" dirty="0"/>
              <a:t>remainder is offset globally (via a reduction to all customers). </a:t>
            </a:r>
            <a:endParaRPr lang="en-GB" dirty="0" smtClean="0"/>
          </a:p>
          <a:p>
            <a:pPr marL="0" indent="0">
              <a:buNone/>
            </a:pPr>
            <a:r>
              <a:rPr lang="en-GB" dirty="0" smtClean="0"/>
              <a:t>This </a:t>
            </a:r>
            <a:r>
              <a:rPr lang="en-GB" dirty="0"/>
              <a:t>ensures a fair process </a:t>
            </a:r>
            <a:r>
              <a:rPr lang="en-GB" dirty="0" smtClean="0"/>
              <a:t>and </a:t>
            </a:r>
            <a:r>
              <a:rPr lang="en-GB" dirty="0"/>
              <a:t>guarantees that no one is paying twice for </a:t>
            </a:r>
            <a:r>
              <a:rPr lang="en-GB" dirty="0" smtClean="0"/>
              <a:t>IOP </a:t>
            </a:r>
            <a:r>
              <a:rPr lang="en-GB" dirty="0"/>
              <a:t>content. In recent </a:t>
            </a:r>
            <a:r>
              <a:rPr lang="en-GB" dirty="0" smtClean="0"/>
              <a:t>years the </a:t>
            </a:r>
            <a:r>
              <a:rPr lang="en-GB" dirty="0"/>
              <a:t>local rebate has been 90% of charges paid, with the remaining 10% going towards a worldwide cost reduction.</a:t>
            </a:r>
            <a:endParaRPr lang="en-US" dirty="0"/>
          </a:p>
          <a:p>
            <a:endParaRPr lang="en-US" dirty="0"/>
          </a:p>
        </p:txBody>
      </p:sp>
    </p:spTree>
    <p:extLst>
      <p:ext uri="{BB962C8B-B14F-4D97-AF65-F5344CB8AC3E}">
        <p14:creationId xmlns:p14="http://schemas.microsoft.com/office/powerpoint/2010/main" val="283575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371600"/>
            <a:ext cx="9144002" cy="3352800"/>
          </a:xfrm>
        </p:spPr>
        <p:txBody>
          <a:bodyPr>
            <a:normAutofit fontScale="90000"/>
          </a:bodyPr>
          <a:lstStyle/>
          <a:p>
            <a:r>
              <a:rPr lang="en-US" dirty="0" smtClean="0"/>
              <a:t/>
            </a:r>
            <a:br>
              <a:rPr lang="en-US" dirty="0" smtClean="0"/>
            </a:br>
            <a:r>
              <a:rPr lang="en-US" dirty="0" smtClean="0"/>
              <a:t> </a:t>
            </a:r>
            <a:br>
              <a:rPr lang="en-US" dirty="0" smtClean="0"/>
            </a:br>
            <a:r>
              <a:rPr lang="en-US" dirty="0"/>
              <a:t/>
            </a:r>
            <a:br>
              <a:rPr lang="en-US" dirty="0"/>
            </a:br>
            <a:r>
              <a:rPr lang="en-US" dirty="0" smtClean="0"/>
              <a:t>      </a:t>
            </a:r>
            <a:r>
              <a:rPr lang="en-US" dirty="0" smtClean="0">
                <a:solidFill>
                  <a:srgbClr val="FFC000"/>
                </a:solidFill>
              </a:rPr>
              <a:t>This should avoid ‘double </a:t>
            </a:r>
            <a:r>
              <a:rPr lang="en-US" dirty="0">
                <a:solidFill>
                  <a:srgbClr val="FFC000"/>
                </a:solidFill>
              </a:rPr>
              <a:t>d</a:t>
            </a:r>
            <a:r>
              <a:rPr lang="en-US" dirty="0" smtClean="0">
                <a:solidFill>
                  <a:srgbClr val="FFC000"/>
                </a:solidFill>
              </a:rPr>
              <a:t>ipping’ </a:t>
            </a:r>
            <a:br>
              <a:rPr lang="en-US" dirty="0" smtClean="0">
                <a:solidFill>
                  <a:srgbClr val="FFC000"/>
                </a:solidFill>
              </a:rPr>
            </a:br>
            <a:r>
              <a:rPr lang="en-US" dirty="0">
                <a:solidFill>
                  <a:srgbClr val="FFC000"/>
                </a:solidFill>
              </a:rPr>
              <a:t/>
            </a:r>
            <a:br>
              <a:rPr lang="en-US" dirty="0">
                <a:solidFill>
                  <a:srgbClr val="FFC000"/>
                </a:solidFill>
              </a:rPr>
            </a:br>
            <a:r>
              <a:rPr lang="en-US" dirty="0" smtClean="0"/>
              <a:t/>
            </a:r>
            <a:br>
              <a:rPr lang="en-US" dirty="0" smtClean="0"/>
            </a:br>
            <a:r>
              <a:rPr lang="en-US" dirty="0" smtClean="0"/>
              <a:t>paying the subscription</a:t>
            </a:r>
            <a:br>
              <a:rPr lang="en-US" dirty="0" smtClean="0"/>
            </a:br>
            <a:r>
              <a:rPr lang="en-US" dirty="0" smtClean="0"/>
              <a:t/>
            </a:r>
            <a:br>
              <a:rPr lang="en-US" dirty="0" smtClean="0"/>
            </a:br>
            <a:r>
              <a:rPr lang="en-US" dirty="0" smtClean="0"/>
              <a:t/>
            </a:r>
            <a:br>
              <a:rPr lang="en-US" dirty="0" smtClean="0"/>
            </a:br>
            <a:r>
              <a:rPr lang="en-US" dirty="0" smtClean="0"/>
              <a:t>                      paying the APC</a:t>
            </a:r>
            <a:br>
              <a:rPr lang="en-US" dirty="0" smtClean="0"/>
            </a:br>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913" y="1897307"/>
            <a:ext cx="2705100" cy="169545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612" y="3270739"/>
            <a:ext cx="2705100" cy="1695450"/>
          </a:xfrm>
          <a:prstGeom prst="rect">
            <a:avLst/>
          </a:prstGeom>
        </p:spPr>
      </p:pic>
      <p:pic>
        <p:nvPicPr>
          <p:cNvPr id="5" name="Picture 4"/>
          <p:cNvPicPr/>
          <p:nvPr/>
        </p:nvPicPr>
        <p:blipFill>
          <a:blip r:embed="rId3"/>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38378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905999" cy="1371600"/>
          </a:xfrm>
        </p:spPr>
        <p:txBody>
          <a:bodyPr/>
          <a:lstStyle/>
          <a:p>
            <a:r>
              <a:rPr lang="en-US" dirty="0" smtClean="0"/>
              <a:t>                          </a:t>
            </a:r>
            <a:r>
              <a:rPr lang="en-US" dirty="0" smtClean="0">
                <a:solidFill>
                  <a:srgbClr val="FFC000"/>
                </a:solidFill>
              </a:rPr>
              <a:t>KAUST</a:t>
            </a:r>
            <a:r>
              <a:rPr lang="en-US" dirty="0" smtClean="0"/>
              <a:t> </a:t>
            </a:r>
            <a:r>
              <a:rPr lang="en-US" dirty="0" smtClean="0">
                <a:solidFill>
                  <a:srgbClr val="FFC000"/>
                </a:solidFill>
              </a:rPr>
              <a:t>workflow for Open Access</a:t>
            </a:r>
            <a:endParaRPr lang="en-US" dirty="0">
              <a:solidFill>
                <a:srgbClr val="FFC000"/>
              </a:solidFill>
            </a:endParaRPr>
          </a:p>
        </p:txBody>
      </p:sp>
      <p:sp>
        <p:nvSpPr>
          <p:cNvPr id="3" name="Content Placeholder 2"/>
          <p:cNvSpPr>
            <a:spLocks noGrp="1"/>
          </p:cNvSpPr>
          <p:nvPr>
            <p:ph idx="1"/>
          </p:nvPr>
        </p:nvSpPr>
        <p:spPr/>
        <p:txBody>
          <a:bodyPr>
            <a:normAutofit fontScale="85000" lnSpcReduction="20000"/>
          </a:bodyPr>
          <a:lstStyle/>
          <a:p>
            <a:pPr lvl="0"/>
            <a:r>
              <a:rPr lang="en-GB" dirty="0"/>
              <a:t>Articles from KAUST authors are automatically identified for this arrangement based on the corresponding (submitting) authors’ email domain. The authors are notified of possible OA funding.</a:t>
            </a:r>
            <a:endParaRPr lang="en-US" dirty="0"/>
          </a:p>
          <a:p>
            <a:pPr lvl="0"/>
            <a:r>
              <a:rPr lang="en-GB" dirty="0"/>
              <a:t>Once an article is accepted, a validation email is sent to KAUST to confirm inclusion in the arrangement. This includes an attached PDF of the article. </a:t>
            </a:r>
            <a:endParaRPr lang="en-US" dirty="0"/>
          </a:p>
          <a:p>
            <a:pPr lvl="0"/>
            <a:r>
              <a:rPr lang="en-GB" dirty="0"/>
              <a:t>KAUST confirm / deny funding for the article by email within 3 working days. If no response, the article will revert to non-OA.</a:t>
            </a:r>
            <a:endParaRPr lang="en-US" dirty="0"/>
          </a:p>
          <a:p>
            <a:pPr lvl="0"/>
            <a:r>
              <a:rPr lang="en-GB" dirty="0"/>
              <a:t>If KAUST approve funding, the article is made open access and published, with the charge applied to KAUST’s institutional OA account.</a:t>
            </a:r>
            <a:endParaRPr lang="en-US" dirty="0"/>
          </a:p>
          <a:p>
            <a:pPr lvl="0"/>
            <a:r>
              <a:rPr lang="en-GB" dirty="0"/>
              <a:t>Every quarter, </a:t>
            </a:r>
            <a:r>
              <a:rPr lang="en-GB" dirty="0" smtClean="0"/>
              <a:t>IOP invoices </a:t>
            </a:r>
            <a:r>
              <a:rPr lang="en-GB" dirty="0"/>
              <a:t>KAUST for the relevant amount and </a:t>
            </a:r>
            <a:r>
              <a:rPr lang="en-GB" dirty="0" smtClean="0"/>
              <a:t>includes </a:t>
            </a:r>
            <a:r>
              <a:rPr lang="en-GB" dirty="0"/>
              <a:t>a list of published articles.</a:t>
            </a:r>
            <a:endParaRPr lang="en-US" dirty="0"/>
          </a:p>
          <a:p>
            <a:pPr lvl="0"/>
            <a:r>
              <a:rPr lang="en-GB" dirty="0"/>
              <a:t>At the end of the year, Offset calculations will be done based on the qualifying number of open access articles published.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762000"/>
            <a:ext cx="1876425" cy="904875"/>
          </a:xfrm>
          <a:prstGeom prst="rect">
            <a:avLst/>
          </a:prstGeom>
        </p:spPr>
      </p:pic>
    </p:spTree>
    <p:extLst>
      <p:ext uri="{BB962C8B-B14F-4D97-AF65-F5344CB8AC3E}">
        <p14:creationId xmlns:p14="http://schemas.microsoft.com/office/powerpoint/2010/main" val="32307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612" y="76200"/>
            <a:ext cx="12039600" cy="6705600"/>
          </a:xfrm>
          <a:prstGeom prst="rect">
            <a:avLst/>
          </a:prstGeom>
        </p:spPr>
      </p:pic>
    </p:spTree>
    <p:extLst>
      <p:ext uri="{BB962C8B-B14F-4D97-AF65-F5344CB8AC3E}">
        <p14:creationId xmlns:p14="http://schemas.microsoft.com/office/powerpoint/2010/main" val="405213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What IOP needs from us</a:t>
            </a:r>
            <a:endParaRPr lang="en-US" dirty="0">
              <a:solidFill>
                <a:srgbClr val="FFC000"/>
              </a:solidFill>
            </a:endParaRPr>
          </a:p>
        </p:txBody>
      </p:sp>
      <p:sp>
        <p:nvSpPr>
          <p:cNvPr id="3" name="Content Placeholder 2"/>
          <p:cNvSpPr>
            <a:spLocks noGrp="1"/>
          </p:cNvSpPr>
          <p:nvPr>
            <p:ph idx="1"/>
          </p:nvPr>
        </p:nvSpPr>
        <p:spPr/>
        <p:txBody>
          <a:bodyPr/>
          <a:lstStyle/>
          <a:p>
            <a:pPr lvl="0"/>
            <a:r>
              <a:rPr lang="en-GB" dirty="0" smtClean="0"/>
              <a:t>Confirm </a:t>
            </a:r>
            <a:r>
              <a:rPr lang="en-GB" dirty="0"/>
              <a:t>email domain(s) and institution(s) that qualify for funding.</a:t>
            </a:r>
            <a:endParaRPr lang="en-US" dirty="0"/>
          </a:p>
          <a:p>
            <a:pPr lvl="0"/>
            <a:r>
              <a:rPr lang="en-GB" dirty="0"/>
              <a:t>Confirm contact address for validation emails, and ability to respond within 3 working days.</a:t>
            </a:r>
            <a:endParaRPr lang="en-US" dirty="0"/>
          </a:p>
          <a:p>
            <a:pPr lvl="0"/>
            <a:r>
              <a:rPr lang="en-GB" dirty="0"/>
              <a:t>Pay quarterly invoices as appropriate.</a:t>
            </a:r>
            <a:endParaRPr lang="en-US" dirty="0"/>
          </a:p>
          <a:p>
            <a:pPr lvl="0"/>
            <a:r>
              <a:rPr lang="en-GB" dirty="0"/>
              <a:t>Provide any additional information for our Open Access web pages.</a:t>
            </a:r>
            <a:endParaRPr lang="en-US" dirty="0"/>
          </a:p>
          <a:p>
            <a:endParaRPr lang="en-US" dirty="0"/>
          </a:p>
        </p:txBody>
      </p:sp>
      <p:pic>
        <p:nvPicPr>
          <p:cNvPr id="4" name="Picture 3"/>
          <p:cNvPicPr/>
          <p:nvPr/>
        </p:nvPicPr>
        <p:blipFill>
          <a:blip r:embed="rId2"/>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423963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Licence</a:t>
            </a:r>
            <a:r>
              <a:rPr lang="en-US" dirty="0" smtClean="0"/>
              <a:t> Terms: Wild west</a:t>
            </a:r>
            <a:br>
              <a:rPr lang="en-US" dirty="0" smtClean="0"/>
            </a:br>
            <a:endParaRPr lang="en-US" dirty="0"/>
          </a:p>
        </p:txBody>
      </p:sp>
      <p:sp>
        <p:nvSpPr>
          <p:cNvPr id="3" name="Content Placeholder 2"/>
          <p:cNvSpPr>
            <a:spLocks noGrp="1"/>
          </p:cNvSpPr>
          <p:nvPr>
            <p:ph idx="1"/>
          </p:nvPr>
        </p:nvSpPr>
        <p:spPr>
          <a:xfrm>
            <a:off x="1522413" y="1447801"/>
            <a:ext cx="9134391" cy="4572000"/>
          </a:xfrm>
        </p:spPr>
        <p:txBody>
          <a:bodyPr/>
          <a:lstStyle/>
          <a:p>
            <a:pPr marL="0" indent="0">
              <a:buNone/>
            </a:pPr>
            <a:r>
              <a:rPr lang="en-US" dirty="0" smtClean="0"/>
              <a:t>In our experience:</a:t>
            </a:r>
          </a:p>
          <a:p>
            <a:r>
              <a:rPr lang="en-US" dirty="0" smtClean="0"/>
              <a:t>Offset agreements usually not disclosed</a:t>
            </a:r>
          </a:p>
          <a:p>
            <a:r>
              <a:rPr lang="en-US" dirty="0" smtClean="0"/>
              <a:t>Increased Competition should reduce costs</a:t>
            </a:r>
          </a:p>
          <a:p>
            <a:r>
              <a:rPr lang="en-US" dirty="0" smtClean="0"/>
              <a:t>No individual institution models yet</a:t>
            </a:r>
          </a:p>
          <a:p>
            <a:r>
              <a:rPr lang="en-US" dirty="0" smtClean="0"/>
              <a:t>We started negotiating with others to have an institutional level off-set model agreed and signed via subscription </a:t>
            </a:r>
            <a:r>
              <a:rPr lang="en-US" dirty="0" err="1" smtClean="0"/>
              <a:t>licences</a:t>
            </a:r>
            <a:endParaRPr lang="en-US" dirty="0" smtClean="0"/>
          </a:p>
          <a:p>
            <a:pPr lvl="1"/>
            <a:r>
              <a:rPr lang="en-US" dirty="0" smtClean="0"/>
              <a:t>The RSC gold-for-gold model</a:t>
            </a:r>
          </a:p>
          <a:p>
            <a:endParaRPr lang="en-US" dirty="0"/>
          </a:p>
        </p:txBody>
      </p:sp>
    </p:spTree>
    <p:extLst>
      <p:ext uri="{BB962C8B-B14F-4D97-AF65-F5344CB8AC3E}">
        <p14:creationId xmlns:p14="http://schemas.microsoft.com/office/powerpoint/2010/main" val="61669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677399" cy="1371600"/>
          </a:xfrm>
        </p:spPr>
        <p:txBody>
          <a:bodyPr>
            <a:normAutofit fontScale="90000"/>
          </a:bodyPr>
          <a:lstStyle/>
          <a:p>
            <a:r>
              <a:rPr lang="en-US" dirty="0" smtClean="0"/>
              <a:t>ESAC </a:t>
            </a:r>
            <a:br>
              <a:rPr lang="en-US" dirty="0" smtClean="0"/>
            </a:br>
            <a:r>
              <a:rPr lang="en-US" sz="2400" dirty="0" smtClean="0"/>
              <a:t>Intact (transparent infrastructure for article charges)aims at establishing transparent and efficient procedures to manage APCs for OA publications</a:t>
            </a:r>
            <a:br>
              <a:rPr lang="en-US" sz="2400" dirty="0" smtClean="0"/>
            </a:br>
            <a:endParaRPr lang="en-US" sz="2400" dirty="0"/>
          </a:p>
        </p:txBody>
      </p:sp>
      <p:sp>
        <p:nvSpPr>
          <p:cNvPr id="3" name="Content Placeholder 2"/>
          <p:cNvSpPr>
            <a:spLocks noGrp="1"/>
          </p:cNvSpPr>
          <p:nvPr>
            <p:ph idx="1"/>
          </p:nvPr>
        </p:nvSpPr>
        <p:spPr>
          <a:xfrm>
            <a:off x="1522413" y="1447801"/>
            <a:ext cx="9134391" cy="4572000"/>
          </a:xfrm>
        </p:spPr>
        <p:txBody>
          <a:bodyPr>
            <a:normAutofit/>
          </a:bodyPr>
          <a:lstStyle/>
          <a:p>
            <a:pPr marL="0" indent="0">
              <a:buNone/>
            </a:pPr>
            <a:r>
              <a:rPr lang="en-US" dirty="0" smtClean="0"/>
              <a:t>Joint understanding of offsetting (March 2016)</a:t>
            </a:r>
          </a:p>
          <a:p>
            <a:r>
              <a:rPr lang="en-US" dirty="0" smtClean="0"/>
              <a:t>Offset deals are pilot models (in transition)and should therefore lead to a proper OA model (agreement between publishers and institutions) </a:t>
            </a:r>
          </a:p>
          <a:p>
            <a:r>
              <a:rPr lang="en-US" dirty="0" smtClean="0"/>
              <a:t>Opportunity to overcome DYSFUNCTIONALITIES experiences in the current subscription system and to improve the business of scholarly publishing</a:t>
            </a:r>
          </a:p>
          <a:p>
            <a:r>
              <a:rPr lang="en-US" dirty="0" smtClean="0"/>
              <a:t>Need mechanisms for offsetting agreements, reduce workloads etc.</a:t>
            </a:r>
          </a:p>
          <a:p>
            <a:r>
              <a:rPr lang="en-US" dirty="0" smtClean="0"/>
              <a:t>Tools and infrastructure should be in place</a:t>
            </a:r>
          </a:p>
          <a:p>
            <a:endParaRPr lang="en-US" dirty="0"/>
          </a:p>
        </p:txBody>
      </p:sp>
    </p:spTree>
    <p:extLst>
      <p:ext uri="{BB962C8B-B14F-4D97-AF65-F5344CB8AC3E}">
        <p14:creationId xmlns:p14="http://schemas.microsoft.com/office/powerpoint/2010/main" val="35080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677399" cy="1371600"/>
          </a:xfrm>
        </p:spPr>
        <p:txBody>
          <a:bodyPr>
            <a:normAutofit fontScale="90000"/>
          </a:bodyPr>
          <a:lstStyle/>
          <a:p>
            <a:r>
              <a:rPr lang="en-US" dirty="0" smtClean="0"/>
              <a:t>ESAC </a:t>
            </a:r>
            <a:br>
              <a:rPr lang="en-US" dirty="0" smtClean="0"/>
            </a:br>
            <a:r>
              <a:rPr lang="en-US" sz="2400" dirty="0" smtClean="0"/>
              <a:t>Intact (transparent infrastructure for article charges)aims at establishing transparent and efficient procedures to manage APCs for OA publications</a:t>
            </a:r>
            <a:br>
              <a:rPr lang="en-US" sz="2400" dirty="0" smtClean="0"/>
            </a:br>
            <a:endParaRPr lang="en-US" sz="2400" dirty="0"/>
          </a:p>
        </p:txBody>
      </p:sp>
      <p:sp>
        <p:nvSpPr>
          <p:cNvPr id="3" name="Content Placeholder 2"/>
          <p:cNvSpPr>
            <a:spLocks noGrp="1"/>
          </p:cNvSpPr>
          <p:nvPr>
            <p:ph idx="1"/>
          </p:nvPr>
        </p:nvSpPr>
        <p:spPr>
          <a:xfrm>
            <a:off x="1522413" y="1447801"/>
            <a:ext cx="9134391" cy="4572000"/>
          </a:xfrm>
        </p:spPr>
        <p:txBody>
          <a:bodyPr>
            <a:normAutofit/>
          </a:bodyPr>
          <a:lstStyle/>
          <a:p>
            <a:pPr marL="0" indent="0">
              <a:buNone/>
            </a:pPr>
            <a:r>
              <a:rPr lang="en-US" dirty="0" smtClean="0"/>
              <a:t>Joint understanding of offsetting (March 2016)</a:t>
            </a:r>
          </a:p>
          <a:p>
            <a:r>
              <a:rPr lang="en-US" dirty="0" smtClean="0"/>
              <a:t>Offset deals are pilot models (in transition)and should therefore lead to a proper OA model (agreement between publishers and institutions) </a:t>
            </a:r>
          </a:p>
          <a:p>
            <a:r>
              <a:rPr lang="en-US" dirty="0" smtClean="0"/>
              <a:t>Opportunity to overcome DYSFUNCTIONALITIES experiences in the current subscription system and to improve the business of scholarly publishing</a:t>
            </a:r>
          </a:p>
          <a:p>
            <a:r>
              <a:rPr lang="en-US" dirty="0" smtClean="0"/>
              <a:t>Need mechanisms for offsetting agreements, reduce workloads etc.</a:t>
            </a:r>
          </a:p>
          <a:p>
            <a:r>
              <a:rPr lang="en-US" dirty="0" smtClean="0"/>
              <a:t>Tools and infrastructure should be in place</a:t>
            </a:r>
          </a:p>
          <a:p>
            <a:endParaRPr lang="en-US" dirty="0"/>
          </a:p>
        </p:txBody>
      </p:sp>
    </p:spTree>
    <p:extLst>
      <p:ext uri="{BB962C8B-B14F-4D97-AF65-F5344CB8AC3E}">
        <p14:creationId xmlns:p14="http://schemas.microsoft.com/office/powerpoint/2010/main" val="40549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3212" y="152400"/>
            <a:ext cx="11506199" cy="6477000"/>
          </a:xfrm>
          <a:prstGeom prst="rect">
            <a:avLst/>
          </a:prstGeom>
        </p:spPr>
      </p:pic>
      <p:sp>
        <p:nvSpPr>
          <p:cNvPr id="3" name="TextBox 2"/>
          <p:cNvSpPr txBox="1"/>
          <p:nvPr/>
        </p:nvSpPr>
        <p:spPr>
          <a:xfrm>
            <a:off x="9066213" y="457200"/>
            <a:ext cx="2666999" cy="646331"/>
          </a:xfrm>
          <a:prstGeom prst="rect">
            <a:avLst/>
          </a:prstGeom>
          <a:noFill/>
        </p:spPr>
        <p:txBody>
          <a:bodyPr wrap="square" rtlCol="0">
            <a:spAutoFit/>
          </a:bodyPr>
          <a:lstStyle/>
          <a:p>
            <a:r>
              <a:rPr lang="en-US" sz="3600" dirty="0" smtClean="0">
                <a:solidFill>
                  <a:srgbClr val="0070C0"/>
                </a:solidFill>
                <a:latin typeface="Arial" panose="020B0604020202020204" pitchFamily="34" charset="0"/>
                <a:cs typeface="Arial" panose="020B0604020202020204" pitchFamily="34" charset="0"/>
              </a:rPr>
              <a:t>March 2017</a:t>
            </a:r>
            <a:endParaRPr lang="en-US"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6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COAR-UNESCO Statement on OA</a:t>
            </a:r>
            <a:endParaRPr lang="en-US" dirty="0"/>
          </a:p>
        </p:txBody>
      </p:sp>
      <p:sp>
        <p:nvSpPr>
          <p:cNvPr id="3" name="Content Placeholder 2"/>
          <p:cNvSpPr>
            <a:spLocks noGrp="1"/>
          </p:cNvSpPr>
          <p:nvPr>
            <p:ph idx="1"/>
          </p:nvPr>
        </p:nvSpPr>
        <p:spPr/>
        <p:txBody>
          <a:bodyPr/>
          <a:lstStyle/>
          <a:p>
            <a:r>
              <a:rPr lang="en-US" dirty="0" smtClean="0"/>
              <a:t>There is no “one size fits all” solution to implementing OA</a:t>
            </a:r>
          </a:p>
          <a:p>
            <a:r>
              <a:rPr lang="en-US" dirty="0" smtClean="0"/>
              <a:t>Consider developing countries</a:t>
            </a:r>
          </a:p>
          <a:p>
            <a:r>
              <a:rPr lang="en-US" dirty="0" smtClean="0"/>
              <a:t>Consider institutions with small budgets</a:t>
            </a:r>
          </a:p>
          <a:p>
            <a:r>
              <a:rPr lang="en-US" dirty="0" smtClean="0"/>
              <a:t>Avoid large scale monopoly and concentration on the international publishing industry</a:t>
            </a:r>
          </a:p>
          <a:p>
            <a:r>
              <a:rPr lang="en-US" dirty="0" smtClean="0"/>
              <a:t>Encourage non-APC based journals that support OA and enhance the repositories with innovative systems</a:t>
            </a:r>
            <a:endParaRPr lang="en-US" dirty="0"/>
          </a:p>
        </p:txBody>
      </p:sp>
    </p:spTree>
    <p:extLst>
      <p:ext uri="{BB962C8B-B14F-4D97-AF65-F5344CB8AC3E}">
        <p14:creationId xmlns:p14="http://schemas.microsoft.com/office/powerpoint/2010/main" val="92502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12787" y="252412"/>
            <a:ext cx="10763250" cy="6353175"/>
          </a:xfrm>
          <a:prstGeom prst="rect">
            <a:avLst/>
          </a:prstGeom>
        </p:spPr>
      </p:pic>
    </p:spTree>
    <p:extLst>
      <p:ext uri="{BB962C8B-B14F-4D97-AF65-F5344CB8AC3E}">
        <p14:creationId xmlns:p14="http://schemas.microsoft.com/office/powerpoint/2010/main" val="317348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2774" y="147637"/>
            <a:ext cx="10963275" cy="6562725"/>
          </a:xfrm>
          <a:prstGeom prst="rect">
            <a:avLst/>
          </a:prstGeom>
        </p:spPr>
      </p:pic>
    </p:spTree>
    <p:extLst>
      <p:ext uri="{BB962C8B-B14F-4D97-AF65-F5344CB8AC3E}">
        <p14:creationId xmlns:p14="http://schemas.microsoft.com/office/powerpoint/2010/main" val="49506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Why is this important?</a:t>
            </a:r>
            <a:endParaRPr lang="en-US" dirty="0">
              <a:solidFill>
                <a:srgbClr val="FFC000"/>
              </a:solidFill>
            </a:endParaRPr>
          </a:p>
        </p:txBody>
      </p:sp>
      <p:sp>
        <p:nvSpPr>
          <p:cNvPr id="3" name="TextBox 2"/>
          <p:cNvSpPr txBox="1"/>
          <p:nvPr/>
        </p:nvSpPr>
        <p:spPr>
          <a:xfrm>
            <a:off x="1751012" y="2362200"/>
            <a:ext cx="6400800" cy="2246769"/>
          </a:xfrm>
          <a:prstGeom prst="rect">
            <a:avLst/>
          </a:prstGeom>
          <a:noFill/>
        </p:spPr>
        <p:txBody>
          <a:bodyPr wrap="square" rtlCol="0">
            <a:spAutoFit/>
          </a:bodyPr>
          <a:lstStyle/>
          <a:p>
            <a:r>
              <a:rPr lang="en-US" sz="2800" dirty="0" smtClean="0"/>
              <a:t>For librarians – it will save:</a:t>
            </a:r>
          </a:p>
          <a:p>
            <a:endParaRPr lang="en-US" sz="2800" dirty="0"/>
          </a:p>
          <a:p>
            <a:pPr marL="457200" indent="-457200">
              <a:buFont typeface="Arial" panose="020B0604020202020204" pitchFamily="34" charset="0"/>
              <a:buChar char="•"/>
            </a:pPr>
            <a:r>
              <a:rPr lang="en-US" sz="2800" dirty="0" smtClean="0"/>
              <a:t>money</a:t>
            </a:r>
          </a:p>
          <a:p>
            <a:pPr marL="457200" indent="-457200">
              <a:buFont typeface="Arial" panose="020B0604020202020204" pitchFamily="34" charset="0"/>
              <a:buChar char="•"/>
            </a:pPr>
            <a:r>
              <a:rPr lang="en-US" sz="2800" dirty="0"/>
              <a:t>t</a:t>
            </a:r>
            <a:r>
              <a:rPr lang="en-US" sz="2800" dirty="0" smtClean="0"/>
              <a:t>ime</a:t>
            </a:r>
          </a:p>
          <a:p>
            <a:pPr marL="457200" indent="-457200">
              <a:buFont typeface="Arial" panose="020B0604020202020204" pitchFamily="34" charset="0"/>
              <a:buChar char="•"/>
            </a:pPr>
            <a:r>
              <a:rPr lang="en-US" sz="2800" dirty="0" smtClean="0"/>
              <a:t>stress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012" y="3048000"/>
            <a:ext cx="2628900" cy="1743075"/>
          </a:xfrm>
          <a:prstGeom prst="rect">
            <a:avLst/>
          </a:prstGeom>
        </p:spPr>
      </p:pic>
      <p:pic>
        <p:nvPicPr>
          <p:cNvPr id="5" name="Picture 4"/>
          <p:cNvPicPr/>
          <p:nvPr/>
        </p:nvPicPr>
        <p:blipFill>
          <a:blip r:embed="rId3"/>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207841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Why is this important?</a:t>
            </a:r>
            <a:endParaRPr lang="en-US" dirty="0">
              <a:solidFill>
                <a:srgbClr val="FFC000"/>
              </a:solidFill>
            </a:endParaRPr>
          </a:p>
        </p:txBody>
      </p:sp>
      <p:sp>
        <p:nvSpPr>
          <p:cNvPr id="3" name="TextBox 2"/>
          <p:cNvSpPr txBox="1"/>
          <p:nvPr/>
        </p:nvSpPr>
        <p:spPr>
          <a:xfrm>
            <a:off x="1751012" y="2362200"/>
            <a:ext cx="7239000" cy="3539430"/>
          </a:xfrm>
          <a:prstGeom prst="rect">
            <a:avLst/>
          </a:prstGeom>
          <a:noFill/>
        </p:spPr>
        <p:txBody>
          <a:bodyPr wrap="square" rtlCol="0">
            <a:spAutoFit/>
          </a:bodyPr>
          <a:lstStyle/>
          <a:p>
            <a:r>
              <a:rPr lang="en-US" sz="2800" dirty="0" smtClean="0"/>
              <a:t>For faculty/researchers – </a:t>
            </a:r>
          </a:p>
          <a:p>
            <a:r>
              <a:rPr lang="en-US" sz="2800" dirty="0" smtClean="0"/>
              <a:t>it will save:</a:t>
            </a:r>
          </a:p>
          <a:p>
            <a:endParaRPr lang="en-US" sz="2800" dirty="0" smtClean="0"/>
          </a:p>
          <a:p>
            <a:pPr marL="457200" indent="-457200">
              <a:buFont typeface="Arial" panose="020B0604020202020204" pitchFamily="34" charset="0"/>
              <a:buChar char="•"/>
            </a:pPr>
            <a:r>
              <a:rPr lang="en-US" sz="2800" dirty="0" smtClean="0"/>
              <a:t>time</a:t>
            </a:r>
          </a:p>
          <a:p>
            <a:pPr marL="457200" indent="-457200">
              <a:buFont typeface="Arial" panose="020B0604020202020204" pitchFamily="34" charset="0"/>
              <a:buChar char="•"/>
            </a:pPr>
            <a:r>
              <a:rPr lang="en-US" sz="2800" dirty="0" smtClean="0"/>
              <a:t>anxiety</a:t>
            </a:r>
          </a:p>
          <a:p>
            <a:pPr marL="457200" indent="-457200">
              <a:buFont typeface="Arial" panose="020B0604020202020204" pitchFamily="34" charset="0"/>
              <a:buChar char="•"/>
            </a:pPr>
            <a:r>
              <a:rPr lang="en-US" sz="2800" dirty="0" smtClean="0"/>
              <a:t>stress</a:t>
            </a:r>
          </a:p>
          <a:p>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812" y="2514600"/>
            <a:ext cx="2619375" cy="1743075"/>
          </a:xfrm>
          <a:prstGeom prst="rect">
            <a:avLst/>
          </a:prstGeom>
        </p:spPr>
      </p:pic>
      <p:pic>
        <p:nvPicPr>
          <p:cNvPr id="5" name="Picture 4"/>
          <p:cNvPicPr/>
          <p:nvPr/>
        </p:nvPicPr>
        <p:blipFill>
          <a:blip r:embed="rId3"/>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4945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Why is this important?</a:t>
            </a:r>
            <a:endParaRPr lang="en-US" dirty="0">
              <a:solidFill>
                <a:srgbClr val="FFC000"/>
              </a:solidFill>
            </a:endParaRPr>
          </a:p>
        </p:txBody>
      </p:sp>
      <p:sp>
        <p:nvSpPr>
          <p:cNvPr id="3" name="TextBox 2"/>
          <p:cNvSpPr txBox="1"/>
          <p:nvPr/>
        </p:nvSpPr>
        <p:spPr>
          <a:xfrm>
            <a:off x="1751012" y="2362200"/>
            <a:ext cx="7772400" cy="1815882"/>
          </a:xfrm>
          <a:prstGeom prst="rect">
            <a:avLst/>
          </a:prstGeom>
          <a:noFill/>
        </p:spPr>
        <p:txBody>
          <a:bodyPr wrap="square" rtlCol="0">
            <a:spAutoFit/>
          </a:bodyPr>
          <a:lstStyle/>
          <a:p>
            <a:r>
              <a:rPr lang="en-US" sz="2800" dirty="0" smtClean="0"/>
              <a:t>      For our Institutional Repository it will bring</a:t>
            </a:r>
          </a:p>
          <a:p>
            <a:endParaRPr lang="en-US" sz="2800" dirty="0"/>
          </a:p>
          <a:p>
            <a:pPr marL="457200" indent="-457200">
              <a:buFont typeface="Arial" panose="020B0604020202020204" pitchFamily="34" charset="0"/>
              <a:buChar char="•"/>
            </a:pPr>
            <a:r>
              <a:rPr lang="en-US" sz="2800" dirty="0" smtClean="0"/>
              <a:t>clarity</a:t>
            </a:r>
            <a:endParaRPr lang="en-US" sz="2800" dirty="0"/>
          </a:p>
          <a:p>
            <a:pPr marL="457200" indent="-457200">
              <a:buFont typeface="Arial" panose="020B0604020202020204" pitchFamily="34" charset="0"/>
              <a:buChar char="•"/>
            </a:pPr>
            <a:r>
              <a:rPr lang="en-US" sz="2800" dirty="0" smtClean="0"/>
              <a:t>transparency</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812" y="3200400"/>
            <a:ext cx="2828925" cy="1619250"/>
          </a:xfrm>
          <a:prstGeom prst="rect">
            <a:avLst/>
          </a:prstGeom>
        </p:spPr>
      </p:pic>
      <p:pic>
        <p:nvPicPr>
          <p:cNvPr id="6" name="Picture 5"/>
          <p:cNvPicPr/>
          <p:nvPr/>
        </p:nvPicPr>
        <p:blipFill>
          <a:blip r:embed="rId3"/>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301663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Where to publish?</a:t>
            </a:r>
            <a:endParaRPr lang="en-US" dirty="0"/>
          </a:p>
        </p:txBody>
      </p:sp>
      <p:sp>
        <p:nvSpPr>
          <p:cNvPr id="3" name="Rectangle 2"/>
          <p:cNvSpPr/>
          <p:nvPr/>
        </p:nvSpPr>
        <p:spPr>
          <a:xfrm>
            <a:off x="1598612" y="2672074"/>
            <a:ext cx="9601200" cy="2554545"/>
          </a:xfrm>
          <a:prstGeom prst="rect">
            <a:avLst/>
          </a:prstGeom>
        </p:spPr>
        <p:txBody>
          <a:bodyPr wrap="square">
            <a:spAutoFit/>
          </a:bodyPr>
          <a:lstStyle/>
          <a:p>
            <a:r>
              <a:rPr lang="en-GB" sz="3200" dirty="0" smtClean="0">
                <a:solidFill>
                  <a:srgbClr val="FFC000"/>
                </a:solidFill>
                <a:latin typeface="Arial" panose="020B0604020202020204" pitchFamily="34" charset="0"/>
                <a:ea typeface="Calibri" panose="020F0502020204030204" pitchFamily="34" charset="0"/>
              </a:rPr>
              <a:t>The university library cannot </a:t>
            </a:r>
            <a:r>
              <a:rPr lang="en-GB" sz="3200" dirty="0">
                <a:solidFill>
                  <a:srgbClr val="FFC000"/>
                </a:solidFill>
                <a:latin typeface="Arial" panose="020B0604020202020204" pitchFamily="34" charset="0"/>
                <a:ea typeface="Calibri" panose="020F0502020204030204" pitchFamily="34" charset="0"/>
              </a:rPr>
              <a:t>and should not tell </a:t>
            </a:r>
            <a:r>
              <a:rPr lang="en-GB" sz="3200" dirty="0" smtClean="0">
                <a:solidFill>
                  <a:srgbClr val="FFC000"/>
                </a:solidFill>
                <a:latin typeface="Arial" panose="020B0604020202020204" pitchFamily="34" charset="0"/>
                <a:ea typeface="Calibri" panose="020F0502020204030204" pitchFamily="34" charset="0"/>
              </a:rPr>
              <a:t>researchers where to publish.  </a:t>
            </a:r>
          </a:p>
          <a:p>
            <a:endParaRPr lang="en-GB" sz="3200" dirty="0" smtClean="0">
              <a:solidFill>
                <a:srgbClr val="FFC000"/>
              </a:solidFill>
              <a:latin typeface="Arial" panose="020B0604020202020204" pitchFamily="34" charset="0"/>
              <a:ea typeface="Calibri" panose="020F0502020204030204" pitchFamily="34" charset="0"/>
            </a:endParaRPr>
          </a:p>
          <a:p>
            <a:r>
              <a:rPr lang="en-GB" sz="3200" dirty="0" smtClean="0">
                <a:solidFill>
                  <a:srgbClr val="FFC000"/>
                </a:solidFill>
                <a:latin typeface="Arial" panose="020B0604020202020204" pitchFamily="34" charset="0"/>
                <a:ea typeface="Calibri" panose="020F0502020204030204" pitchFamily="34" charset="0"/>
              </a:rPr>
              <a:t>We are promoting this pilot model by IOP to </a:t>
            </a:r>
            <a:r>
              <a:rPr lang="en-GB" sz="3200" dirty="0">
                <a:solidFill>
                  <a:srgbClr val="FFC000"/>
                </a:solidFill>
                <a:latin typeface="Arial" panose="020B0604020202020204" pitchFamily="34" charset="0"/>
                <a:ea typeface="Calibri" panose="020F0502020204030204" pitchFamily="34" charset="0"/>
              </a:rPr>
              <a:t>offset the costs of hybrid open access </a:t>
            </a:r>
            <a:r>
              <a:rPr lang="en-GB" sz="3200" dirty="0" smtClean="0">
                <a:solidFill>
                  <a:srgbClr val="FFC000"/>
                </a:solidFill>
                <a:latin typeface="Arial" panose="020B0604020202020204" pitchFamily="34" charset="0"/>
                <a:ea typeface="Calibri" panose="020F0502020204030204" pitchFamily="34" charset="0"/>
              </a:rPr>
              <a:t>publishing. </a:t>
            </a:r>
            <a:endParaRPr lang="en-US" sz="3200" dirty="0">
              <a:solidFill>
                <a:srgbClr val="FFC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612" y="609600"/>
            <a:ext cx="3067050" cy="1485900"/>
          </a:xfrm>
          <a:prstGeom prst="rect">
            <a:avLst/>
          </a:prstGeom>
        </p:spPr>
      </p:pic>
      <p:pic>
        <p:nvPicPr>
          <p:cNvPr id="5" name="Picture 4"/>
          <p:cNvPicPr/>
          <p:nvPr/>
        </p:nvPicPr>
        <p:blipFill>
          <a:blip r:embed="rId3"/>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141771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04800"/>
            <a:ext cx="9144001" cy="1371600"/>
          </a:xfrm>
        </p:spPr>
        <p:txBody>
          <a:bodyPr/>
          <a:lstStyle/>
          <a:p>
            <a:r>
              <a:rPr lang="en-US" dirty="0" smtClean="0"/>
              <a:t>                </a:t>
            </a:r>
            <a:r>
              <a:rPr lang="en-US" dirty="0" smtClean="0">
                <a:solidFill>
                  <a:srgbClr val="FFC000"/>
                </a:solidFill>
              </a:rPr>
              <a:t>The Future of Off Set Pricing   </a:t>
            </a:r>
            <a:endParaRPr lang="en-US" dirty="0">
              <a:solidFill>
                <a:srgbClr val="FFC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878" y="2046757"/>
            <a:ext cx="3439643" cy="2971800"/>
          </a:xfrm>
          <a:prstGeom prst="rect">
            <a:avLst/>
          </a:prstGeom>
        </p:spPr>
      </p:pic>
      <p:sp>
        <p:nvSpPr>
          <p:cNvPr id="4" name="TextBox 3"/>
          <p:cNvSpPr txBox="1"/>
          <p:nvPr/>
        </p:nvSpPr>
        <p:spPr>
          <a:xfrm>
            <a:off x="1141412" y="2286000"/>
            <a:ext cx="6716369"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It will not exist</a:t>
            </a:r>
          </a:p>
          <a:p>
            <a:pPr marL="457200" indent="-457200">
              <a:buFont typeface="Arial" panose="020B0604020202020204" pitchFamily="34" charset="0"/>
              <a:buChar char="•"/>
            </a:pPr>
            <a:r>
              <a:rPr lang="en-US" sz="3200" dirty="0" smtClean="0"/>
              <a:t>Nobody will remember what it is</a:t>
            </a:r>
          </a:p>
          <a:p>
            <a:pPr marL="457200" indent="-457200">
              <a:buFont typeface="Arial" panose="020B0604020202020204" pitchFamily="34" charset="0"/>
              <a:buChar char="•"/>
            </a:pPr>
            <a:r>
              <a:rPr lang="en-US" sz="3200" dirty="0" smtClean="0"/>
              <a:t>It will only be bad dream</a:t>
            </a:r>
          </a:p>
          <a:p>
            <a:endParaRPr lang="en-US" sz="3200" dirty="0"/>
          </a:p>
          <a:p>
            <a:endParaRPr lang="en-US" sz="3200" dirty="0" smtClean="0"/>
          </a:p>
          <a:p>
            <a:endParaRPr lang="en-US" sz="3200" dirty="0"/>
          </a:p>
          <a:p>
            <a:endParaRPr lang="en-US" sz="3200" dirty="0" smtClean="0"/>
          </a:p>
          <a:p>
            <a:r>
              <a:rPr lang="en-US" sz="3200" dirty="0" smtClean="0"/>
              <a:t>      This will be a good thing</a:t>
            </a:r>
            <a:endParaRPr lang="en-US" sz="3200" dirty="0"/>
          </a:p>
        </p:txBody>
      </p:sp>
      <p:pic>
        <p:nvPicPr>
          <p:cNvPr id="6" name="Picture 5"/>
          <p:cNvPicPr/>
          <p:nvPr/>
        </p:nvPicPr>
        <p:blipFill>
          <a:blip r:embed="rId3"/>
          <a:stretch>
            <a:fillRect/>
          </a:stretch>
        </p:blipFill>
        <p:spPr>
          <a:xfrm>
            <a:off x="9523412" y="5226619"/>
            <a:ext cx="2305685" cy="10979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812" y="3794409"/>
            <a:ext cx="3482278" cy="1981200"/>
          </a:xfrm>
          <a:prstGeom prst="rect">
            <a:avLst/>
          </a:prstGeom>
        </p:spPr>
      </p:pic>
    </p:spTree>
    <p:extLst>
      <p:ext uri="{BB962C8B-B14F-4D97-AF65-F5344CB8AC3E}">
        <p14:creationId xmlns:p14="http://schemas.microsoft.com/office/powerpoint/2010/main" val="4539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9067802" cy="838200"/>
          </a:xfrm>
        </p:spPr>
        <p:txBody>
          <a:bodyPr/>
          <a:lstStyle/>
          <a:p>
            <a:r>
              <a:rPr lang="en-US" dirty="0" smtClean="0"/>
              <a:t>                   Article Deposit Terms</a:t>
            </a:r>
            <a:endParaRPr lang="en-US" dirty="0"/>
          </a:p>
        </p:txBody>
      </p:sp>
      <p:sp>
        <p:nvSpPr>
          <p:cNvPr id="4" name="Rectangle 3"/>
          <p:cNvSpPr/>
          <p:nvPr/>
        </p:nvSpPr>
        <p:spPr>
          <a:xfrm>
            <a:off x="379411" y="1219200"/>
            <a:ext cx="11534165" cy="5816977"/>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KAUST University Library is contacting all its vendors/publishers as we attempt, through a process started last year, to standardize processes in relation to Open Access (OA), Article Processing Charges (APCs) and Text and Data Mining (TDM). Please can you fill in the fields below where relevant/possible?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Open Access: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Following on from last year’s discussions we would like to propose the text below (relating to Green Open Access) for inclusion in all future licensing agreements.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i="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i="1" dirty="0">
                <a:latin typeface="Times New Roman" panose="02020603050405020304" pitchFamily="18" charset="0"/>
                <a:ea typeface="Calibri" panose="020F0502020204030204" pitchFamily="34" charset="0"/>
                <a:cs typeface="Times New Roman" panose="02020603050405020304" pitchFamily="18" charset="0"/>
              </a:rPr>
              <a:t>The subscriber (KAUST) has adopted an open access policy pursuant to which its affiliated researchers, faculty, students and staff grant to the University a non-exclusive permission to make available their scholarly research articles for the purpose of open dissemination. In connection therewith, and with </a:t>
            </a:r>
            <a:r>
              <a:rPr lang="en-US" i="1" dirty="0">
                <a:solidFill>
                  <a:schemeClr val="bg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publisher name</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and the partner publishers’ committed support towards Green Open Access, the parties hereby agree that final versions of articles authored by KAUST affiliated researchers, faculty, students and staff can be deposited in KAUST research repository immediately after acceptance of the work (or 6 months after publication).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i="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We do not believe that the inclusion of the above will compromise </a:t>
            </a:r>
            <a:r>
              <a:rPr lang="en-US" dirty="0">
                <a:solidFill>
                  <a:schemeClr val="bg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publisher</a:t>
            </a:r>
            <a:r>
              <a:rPr lang="en-US"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bg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name</a:t>
            </a:r>
            <a:r>
              <a:rPr lang="en-US" dirty="0">
                <a:latin typeface="Times New Roman" panose="02020603050405020304" pitchFamily="18" charset="0"/>
                <a:ea typeface="Calibri" panose="020F0502020204030204" pitchFamily="34" charset="0"/>
                <a:cs typeface="Times New Roman" panose="02020603050405020304" pitchFamily="18" charset="0"/>
              </a:rPr>
              <a:t> or place it at any commercial disadvantage. Please can you:</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a/ indicate acceptance of wording above for inclusion in future license agreements.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b/ propose alternative wording for inclusion on future license agreements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c/ offer alternative proposal</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06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9067802" cy="762000"/>
          </a:xfrm>
        </p:spPr>
        <p:txBody>
          <a:bodyPr/>
          <a:lstStyle/>
          <a:p>
            <a:r>
              <a:rPr lang="en-US" dirty="0" smtClean="0"/>
              <a:t>                  Article Deposit Terms</a:t>
            </a:r>
            <a:endParaRPr lang="en-US" dirty="0"/>
          </a:p>
        </p:txBody>
      </p:sp>
      <p:sp>
        <p:nvSpPr>
          <p:cNvPr id="3" name="Rectangle 2"/>
          <p:cNvSpPr/>
          <p:nvPr/>
        </p:nvSpPr>
        <p:spPr>
          <a:xfrm>
            <a:off x="989012" y="1295400"/>
            <a:ext cx="10591800" cy="5201424"/>
          </a:xfrm>
          <a:prstGeom prst="rect">
            <a:avLst/>
          </a:prstGeom>
        </p:spPr>
        <p:txBody>
          <a:bodyPr wrap="square">
            <a:spAutoFit/>
          </a:bodyPr>
          <a:lstStyle/>
          <a:p>
            <a:pPr lvl="0"/>
            <a:r>
              <a:rPr lang="en-US" sz="20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Article Processing Charges:</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Do you have a system of APCs? Yes or No. If Yes please can you provide an explanation of:</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  how your system works</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b/  specifically what workflows are involved for the library?</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Text and Data Mining:</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Finally, we are attempting to clarify various publisher policies on TDM and specifically whether these polices can be included in forthcoming license agreements. Please can you let me know:</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Do you have TDM policies? Yes or No. If Yes </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 what they are? </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b/ are they included in your license agreements?</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 are they included in your policies online or elsewhere?</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 information above is of great importance to KAUST University Library as we attempt to provide accurate, clear and concise information to our research community around issues of Scholarly Communication.</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7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381000"/>
            <a:ext cx="8991602" cy="914400"/>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03212" y="228600"/>
            <a:ext cx="11582400" cy="6423746"/>
          </a:xfrm>
          <a:prstGeom prst="rect">
            <a:avLst/>
          </a:prstGeom>
        </p:spPr>
      </p:pic>
    </p:spTree>
    <p:extLst>
      <p:ext uri="{BB962C8B-B14F-4D97-AF65-F5344CB8AC3E}">
        <p14:creationId xmlns:p14="http://schemas.microsoft.com/office/powerpoint/2010/main" val="29319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381000"/>
            <a:ext cx="10515600" cy="5867400"/>
          </a:xfrm>
        </p:spPr>
        <p:txBody>
          <a:bodyPr>
            <a:normAutofit/>
          </a:bodyPr>
          <a:lstStyle/>
          <a:p>
            <a:r>
              <a:rPr lang="en-US" dirty="0" smtClean="0"/>
              <a:t>   OA2020  Transformation</a:t>
            </a:r>
            <a:r>
              <a:rPr lang="en-US" dirty="0"/>
              <a:t/>
            </a:r>
            <a:br>
              <a:rPr lang="en-US" dirty="0"/>
            </a:br>
            <a:r>
              <a:rPr lang="en-US" dirty="0" smtClean="0"/>
              <a:t/>
            </a:r>
            <a:br>
              <a:rPr lang="en-US" dirty="0" smtClean="0"/>
            </a:br>
            <a:r>
              <a:rPr lang="en-US" sz="2700" dirty="0" smtClean="0">
                <a:latin typeface="+mn-lt"/>
              </a:rPr>
              <a:t>A </a:t>
            </a:r>
            <a:r>
              <a:rPr lang="en-US" sz="2700" dirty="0">
                <a:latin typeface="+mn-lt"/>
              </a:rPr>
              <a:t>growing number of research organizations want to establish an international initiative which aims to convert the majority of today’s scholarly journals from subscription to Open Access (OA) publishing. This is the result of the 12th Berlin Open Access </a:t>
            </a:r>
            <a:r>
              <a:rPr lang="en-US" sz="2700" dirty="0" smtClean="0">
                <a:latin typeface="+mn-lt"/>
              </a:rPr>
              <a:t>Conference hosted </a:t>
            </a:r>
            <a:r>
              <a:rPr lang="en-US" sz="2700" dirty="0">
                <a:latin typeface="+mn-lt"/>
              </a:rPr>
              <a:t>by the Max Planck Society </a:t>
            </a:r>
            <a:r>
              <a:rPr lang="en-US" sz="2700" dirty="0" smtClean="0">
                <a:latin typeface="+mn-lt"/>
              </a:rPr>
              <a:t>(Dec. </a:t>
            </a:r>
            <a:r>
              <a:rPr lang="en-US" sz="2700" dirty="0">
                <a:latin typeface="+mn-lt"/>
              </a:rPr>
              <a:t>2015</a:t>
            </a:r>
            <a:r>
              <a:rPr lang="en-US" sz="2700" dirty="0" smtClean="0">
                <a:latin typeface="+mn-lt"/>
              </a:rPr>
              <a:t>.) </a:t>
            </a:r>
            <a:r>
              <a:rPr lang="en-US" sz="2700" dirty="0">
                <a:latin typeface="+mn-lt"/>
              </a:rPr>
              <a:t>An Expression of </a:t>
            </a:r>
            <a:r>
              <a:rPr lang="en-US" sz="2700" dirty="0" smtClean="0">
                <a:latin typeface="+mn-lt"/>
              </a:rPr>
              <a:t>Interest invites </a:t>
            </a:r>
            <a:r>
              <a:rPr lang="en-US" sz="2700" dirty="0">
                <a:latin typeface="+mn-lt"/>
              </a:rPr>
              <a:t>all parties involved in scholarly publishing to collaborate on a swift and efficient transition for the benefit of scholarship and society at large</a:t>
            </a:r>
            <a:r>
              <a:rPr lang="en-US" sz="2700" dirty="0" smtClean="0">
                <a:latin typeface="+mn-lt"/>
              </a:rPr>
              <a:t>.</a:t>
            </a:r>
            <a:br>
              <a:rPr lang="en-US" sz="2700" dirty="0" smtClean="0">
                <a:latin typeface="+mn-lt"/>
              </a:rPr>
            </a:br>
            <a:r>
              <a:rPr lang="en-US" sz="2700">
                <a:latin typeface="+mn-lt"/>
              </a:rPr>
              <a:t/>
            </a:r>
            <a:br>
              <a:rPr lang="en-US" sz="2700">
                <a:latin typeface="+mn-lt"/>
              </a:rPr>
            </a:br>
            <a:r>
              <a:rPr lang="en-US" sz="2700" smtClean="0">
                <a:latin typeface="+mn-lt"/>
              </a:rPr>
              <a:t>      </a:t>
            </a:r>
            <a:r>
              <a:rPr lang="en-US" sz="2700" i="1" smtClean="0">
                <a:solidFill>
                  <a:srgbClr val="FFC000"/>
                </a:solidFill>
                <a:latin typeface="+mn-lt"/>
              </a:rPr>
              <a:t>By </a:t>
            </a:r>
            <a:r>
              <a:rPr lang="en-US" sz="2700" i="1" dirty="0" smtClean="0">
                <a:solidFill>
                  <a:srgbClr val="FFC000"/>
                </a:solidFill>
                <a:latin typeface="+mn-lt"/>
              </a:rPr>
              <a:t>cooperating at international level we can affect change</a:t>
            </a:r>
            <a:endParaRPr lang="en-US" sz="2700" i="1" dirty="0">
              <a:solidFill>
                <a:srgbClr val="FFC000"/>
              </a:solidFill>
              <a:latin typeface="+mn-lt"/>
            </a:endParaRPr>
          </a:p>
        </p:txBody>
      </p:sp>
      <p:sp>
        <p:nvSpPr>
          <p:cNvPr id="3" name="TextBox 2"/>
          <p:cNvSpPr txBox="1"/>
          <p:nvPr/>
        </p:nvSpPr>
        <p:spPr>
          <a:xfrm>
            <a:off x="5637212" y="3429000"/>
            <a:ext cx="184731" cy="369332"/>
          </a:xfrm>
          <a:prstGeom prst="rect">
            <a:avLst/>
          </a:prstGeom>
          <a:noFill/>
        </p:spPr>
        <p:txBody>
          <a:bodyPr wrap="none" rtlCol="0">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012" y="762000"/>
            <a:ext cx="3381375" cy="1352550"/>
          </a:xfrm>
          <a:prstGeom prst="rect">
            <a:avLst/>
          </a:prstGeom>
        </p:spPr>
      </p:pic>
    </p:spTree>
    <p:extLst>
      <p:ext uri="{BB962C8B-B14F-4D97-AF65-F5344CB8AC3E}">
        <p14:creationId xmlns:p14="http://schemas.microsoft.com/office/powerpoint/2010/main" val="19367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3429000"/>
            <a:ext cx="10515600" cy="6172200"/>
          </a:xfrm>
        </p:spPr>
        <p:txBody>
          <a:bodyPr>
            <a:normAutofit/>
          </a:bodyPr>
          <a:lstStyle/>
          <a:p>
            <a:r>
              <a:rPr lang="en-US" dirty="0" smtClean="0"/>
              <a:t>        OA2020  Transformation-  Risk</a:t>
            </a:r>
            <a:r>
              <a:rPr lang="en-US" dirty="0"/>
              <a:t/>
            </a:r>
            <a:br>
              <a:rPr lang="en-US" dirty="0"/>
            </a:br>
            <a:r>
              <a:rPr lang="en-US" dirty="0" smtClean="0"/>
              <a:t/>
            </a:r>
            <a:br>
              <a:rPr lang="en-US" dirty="0" smtClean="0"/>
            </a:br>
            <a:r>
              <a:rPr lang="en-US" sz="2700" dirty="0" smtClean="0">
                <a:latin typeface="+mn-lt"/>
              </a:rPr>
              <a:t/>
            </a:r>
            <a:br>
              <a:rPr lang="en-US" sz="2700" dirty="0" smtClean="0">
                <a:latin typeface="+mn-lt"/>
              </a:rPr>
            </a:br>
            <a:r>
              <a:rPr lang="en-US" sz="2700" dirty="0">
                <a:latin typeface="+mn-lt"/>
              </a:rPr>
              <a:t/>
            </a:r>
            <a:br>
              <a:rPr lang="en-US" sz="2700" dirty="0">
                <a:latin typeface="+mn-lt"/>
              </a:rPr>
            </a:br>
            <a:endParaRPr lang="en-US" sz="2700" i="1" dirty="0">
              <a:solidFill>
                <a:srgbClr val="FFC000"/>
              </a:solidFill>
              <a:latin typeface="+mn-lt"/>
            </a:endParaRPr>
          </a:p>
        </p:txBody>
      </p:sp>
      <p:sp>
        <p:nvSpPr>
          <p:cNvPr id="3" name="TextBox 2"/>
          <p:cNvSpPr txBox="1"/>
          <p:nvPr/>
        </p:nvSpPr>
        <p:spPr>
          <a:xfrm>
            <a:off x="5637212" y="3429000"/>
            <a:ext cx="184731" cy="369332"/>
          </a:xfrm>
          <a:prstGeom prst="rect">
            <a:avLst/>
          </a:prstGeom>
          <a:noFill/>
        </p:spPr>
        <p:txBody>
          <a:bodyPr wrap="none" rtlCol="0">
            <a:spAutoFit/>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216" y="2133600"/>
            <a:ext cx="6291453" cy="2800350"/>
          </a:xfrm>
          <a:prstGeom prst="rect">
            <a:avLst/>
          </a:prstGeom>
        </p:spPr>
      </p:pic>
      <p:pic>
        <p:nvPicPr>
          <p:cNvPr id="7" name="Picture 6"/>
          <p:cNvPicPr/>
          <p:nvPr/>
        </p:nvPicPr>
        <p:blipFill>
          <a:blip r:embed="rId3"/>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153661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Alchemy</a:t>
            </a:r>
            <a:endParaRPr lang="en-US" dirty="0">
              <a:solidFill>
                <a:srgbClr val="FFC000"/>
              </a:solidFill>
            </a:endParaRPr>
          </a:p>
        </p:txBody>
      </p:sp>
      <p:sp>
        <p:nvSpPr>
          <p:cNvPr id="3" name="TextBox 2"/>
          <p:cNvSpPr txBox="1"/>
          <p:nvPr/>
        </p:nvSpPr>
        <p:spPr>
          <a:xfrm>
            <a:off x="1789112" y="1742303"/>
            <a:ext cx="10039985" cy="2462213"/>
          </a:xfrm>
          <a:prstGeom prst="rect">
            <a:avLst/>
          </a:prstGeom>
          <a:noFill/>
        </p:spPr>
        <p:txBody>
          <a:bodyPr wrap="square" rtlCol="0">
            <a:spAutoFit/>
          </a:bodyPr>
          <a:lstStyle/>
          <a:p>
            <a:endParaRPr lang="en-US" dirty="0" smtClean="0"/>
          </a:p>
          <a:p>
            <a:endParaRPr lang="en-US" dirty="0"/>
          </a:p>
          <a:p>
            <a:r>
              <a:rPr lang="en-US" sz="3200" dirty="0">
                <a:solidFill>
                  <a:srgbClr val="FFC000"/>
                </a:solidFill>
              </a:rPr>
              <a:t>All offset models are works in </a:t>
            </a:r>
            <a:r>
              <a:rPr lang="en-US" sz="3200" dirty="0" smtClean="0">
                <a:solidFill>
                  <a:srgbClr val="FFC000"/>
                </a:solidFill>
              </a:rPr>
              <a:t>progress. </a:t>
            </a:r>
            <a:r>
              <a:rPr lang="en-US" sz="3200" dirty="0" smtClean="0"/>
              <a:t>Let us  turn the subscription money into publishing money</a:t>
            </a:r>
          </a:p>
          <a:p>
            <a:endParaRPr lang="en-US" dirty="0"/>
          </a:p>
          <a:p>
            <a:endParaRPr lang="en-US" dirty="0" smtClean="0"/>
          </a:p>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039" y="3480486"/>
            <a:ext cx="3152775" cy="1447800"/>
          </a:xfrm>
          <a:prstGeom prst="rect">
            <a:avLst/>
          </a:prstGeom>
        </p:spPr>
      </p:pic>
      <p:sp>
        <p:nvSpPr>
          <p:cNvPr id="6" name="Right Arrow 5"/>
          <p:cNvSpPr/>
          <p:nvPr/>
        </p:nvSpPr>
        <p:spPr>
          <a:xfrm>
            <a:off x="5605209" y="39867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3"/>
          <a:stretch>
            <a:fillRect/>
          </a:stretch>
        </p:blipFill>
        <p:spPr>
          <a:xfrm>
            <a:off x="9523412" y="5226619"/>
            <a:ext cx="2305685" cy="10979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012" y="3444601"/>
            <a:ext cx="2800350" cy="150839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3012" y="607629"/>
            <a:ext cx="1891412" cy="1253060"/>
          </a:xfrm>
          <a:prstGeom prst="rect">
            <a:avLst/>
          </a:prstGeom>
        </p:spPr>
      </p:pic>
    </p:spTree>
    <p:extLst>
      <p:ext uri="{BB962C8B-B14F-4D97-AF65-F5344CB8AC3E}">
        <p14:creationId xmlns:p14="http://schemas.microsoft.com/office/powerpoint/2010/main" val="23060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spcBef>
                <a:spcPts val="200"/>
              </a:spcBef>
            </a:pPr>
            <a:r>
              <a:rPr lang="en-GB" sz="2400" b="1" spc="0" dirty="0">
                <a:solidFill>
                  <a:srgbClr val="606060"/>
                </a:solidFill>
                <a:latin typeface="Arial"/>
                <a:ea typeface="+mn-ea"/>
                <a:cs typeface="+mn-cs"/>
              </a:rPr>
              <a:t>Map your position</a:t>
            </a:r>
            <a:r>
              <a:rPr lang="en-US" sz="2400" b="1" spc="0" dirty="0">
                <a:solidFill>
                  <a:srgbClr val="606060"/>
                </a:solidFill>
                <a:latin typeface="Arial"/>
                <a:ea typeface="+mn-ea"/>
                <a:cs typeface="+mn-cs"/>
              </a:rPr>
              <a:t> </a:t>
            </a:r>
            <a:br>
              <a:rPr lang="en-US" sz="2400" b="1" spc="0" dirty="0">
                <a:solidFill>
                  <a:srgbClr val="606060"/>
                </a:solidFill>
                <a:latin typeface="Arial"/>
                <a:ea typeface="+mn-ea"/>
                <a:cs typeface="+mn-cs"/>
              </a:rPr>
            </a:br>
            <a:r>
              <a:rPr lang="en-US" sz="2400" spc="0" dirty="0">
                <a:solidFill>
                  <a:srgbClr val="606060"/>
                </a:solidFill>
                <a:latin typeface="Arial"/>
                <a:ea typeface="+mn-ea"/>
                <a:cs typeface="+mn-cs"/>
              </a:rPr>
              <a:t>Policies, Infrastructure, Procedures, Stakeholders</a:t>
            </a:r>
            <a:r>
              <a:rPr lang="de-DE" sz="2400" spc="0" dirty="0">
                <a:solidFill>
                  <a:srgbClr val="606060"/>
                </a:solidFill>
                <a:latin typeface="Arial"/>
                <a:ea typeface="+mn-ea"/>
                <a:cs typeface="+mn-cs"/>
              </a:rPr>
              <a:t/>
            </a:r>
            <a:br>
              <a:rPr lang="de-DE" sz="2400" spc="0" dirty="0">
                <a:solidFill>
                  <a:srgbClr val="606060"/>
                </a:solidFill>
                <a:latin typeface="Arial"/>
                <a:ea typeface="+mn-ea"/>
                <a:cs typeface="+mn-cs"/>
              </a:rPr>
            </a:br>
            <a:endParaRPr lang="en-US" dirty="0"/>
          </a:p>
        </p:txBody>
      </p:sp>
      <p:sp>
        <p:nvSpPr>
          <p:cNvPr id="3" name="Rectangle 2"/>
          <p:cNvSpPr/>
          <p:nvPr/>
        </p:nvSpPr>
        <p:spPr>
          <a:xfrm>
            <a:off x="836612" y="2057400"/>
            <a:ext cx="10896600" cy="4247317"/>
          </a:xfrm>
          <a:prstGeom prst="rect">
            <a:avLst/>
          </a:prstGeom>
        </p:spPr>
        <p:txBody>
          <a:bodyPr wrap="square">
            <a:spAutoFit/>
          </a:bodyPr>
          <a:lstStyle/>
          <a:p>
            <a:pPr lvl="1">
              <a:spcBef>
                <a:spcPts val="1200"/>
              </a:spcBef>
            </a:pPr>
            <a:r>
              <a:rPr lang="en-US" sz="2000" dirty="0"/>
              <a:t>Where are decisions regarding distribution of funds that cover subscriptions made and what steps are necessary to reorganize their flow?</a:t>
            </a:r>
          </a:p>
          <a:p>
            <a:pPr lvl="1">
              <a:spcBef>
                <a:spcPts val="1200"/>
              </a:spcBef>
            </a:pPr>
            <a:r>
              <a:rPr lang="en-US" sz="2000" dirty="0"/>
              <a:t>Are you part of a consortium that can coordinate and streamline processes and negotiations for maximum impact?</a:t>
            </a:r>
            <a:endParaRPr lang="de-DE" sz="2000" dirty="0"/>
          </a:p>
          <a:p>
            <a:pPr lvl="1">
              <a:spcBef>
                <a:spcPts val="1200"/>
              </a:spcBef>
            </a:pPr>
            <a:r>
              <a:rPr lang="en-US" sz="2000" dirty="0"/>
              <a:t>Does your library have an acquisitions strategy that that aims to leverage opportunities for open access?</a:t>
            </a:r>
          </a:p>
          <a:p>
            <a:pPr lvl="1">
              <a:spcBef>
                <a:spcPts val="1200"/>
              </a:spcBef>
            </a:pPr>
            <a:r>
              <a:rPr lang="en-US" sz="2000" dirty="0"/>
              <a:t>Does your institution have an Open Access Policy that supports the transition of scholarly communications to Open Access?</a:t>
            </a:r>
          </a:p>
          <a:p>
            <a:pPr lvl="1">
              <a:spcBef>
                <a:spcPts val="1200"/>
              </a:spcBef>
            </a:pPr>
            <a:r>
              <a:rPr lang="en-US" sz="2000" dirty="0"/>
              <a:t>What channels can be used to achieve consensus with faculty and administration?</a:t>
            </a:r>
          </a:p>
          <a:p>
            <a:pPr lvl="1">
              <a:spcBef>
                <a:spcPts val="1200"/>
              </a:spcBef>
            </a:pPr>
            <a:r>
              <a:rPr lang="en-US" sz="2000" dirty="0"/>
              <a:t>What steps, resources and authorizations are necessary to re-organize library support of new OA workflows.</a:t>
            </a:r>
            <a:endParaRPr lang="de-DE" sz="2000" dirty="0"/>
          </a:p>
        </p:txBody>
      </p:sp>
    </p:spTree>
    <p:extLst>
      <p:ext uri="{BB962C8B-B14F-4D97-AF65-F5344CB8AC3E}">
        <p14:creationId xmlns:p14="http://schemas.microsoft.com/office/powerpoint/2010/main" val="376643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Analyze and Assess your leveraging power </a:t>
            </a:r>
            <a:br>
              <a:rPr lang="en-US" dirty="0"/>
            </a:br>
            <a:r>
              <a:rPr lang="en-US" dirty="0"/>
              <a:t>Financial and Publication Data</a:t>
            </a:r>
            <a:br>
              <a:rPr lang="en-US" dirty="0"/>
            </a:br>
            <a:endParaRPr lang="en-US" dirty="0"/>
          </a:p>
        </p:txBody>
      </p:sp>
      <p:sp>
        <p:nvSpPr>
          <p:cNvPr id="3" name="Rectangle 2"/>
          <p:cNvSpPr/>
          <p:nvPr/>
        </p:nvSpPr>
        <p:spPr>
          <a:xfrm>
            <a:off x="608012" y="1905000"/>
            <a:ext cx="11353800" cy="4739759"/>
          </a:xfrm>
          <a:prstGeom prst="rect">
            <a:avLst/>
          </a:prstGeom>
        </p:spPr>
        <p:txBody>
          <a:bodyPr wrap="square">
            <a:spAutoFit/>
          </a:bodyPr>
          <a:lstStyle/>
          <a:p>
            <a:pPr marL="285750" indent="-285750">
              <a:lnSpc>
                <a:spcPct val="100000"/>
              </a:lnSpc>
              <a:spcBef>
                <a:spcPts val="1200"/>
              </a:spcBef>
              <a:buFont typeface="Arial" panose="020B0604020202020204" pitchFamily="34" charset="0"/>
              <a:buChar char="•"/>
            </a:pPr>
            <a:r>
              <a:rPr lang="en-US" dirty="0"/>
              <a:t>Gather data on the publishing trends of your institution’s researchers:</a:t>
            </a:r>
            <a:br>
              <a:rPr lang="en-US" dirty="0"/>
            </a:br>
            <a:r>
              <a:rPr lang="en-US" dirty="0"/>
              <a:t>- Publisher and journal distribution,</a:t>
            </a:r>
            <a:r>
              <a:rPr lang="de-DE" dirty="0"/>
              <a:t/>
            </a:r>
            <a:br>
              <a:rPr lang="de-DE" dirty="0"/>
            </a:br>
            <a:r>
              <a:rPr lang="de-DE" dirty="0"/>
              <a:t>- </a:t>
            </a:r>
            <a:r>
              <a:rPr lang="en-US" dirty="0"/>
              <a:t>Share of Open Access publication vs </a:t>
            </a:r>
            <a:r>
              <a:rPr lang="en-US" dirty="0" err="1"/>
              <a:t>paywalled</a:t>
            </a:r>
            <a:r>
              <a:rPr lang="en-US" dirty="0"/>
              <a:t> publication,</a:t>
            </a:r>
            <a:r>
              <a:rPr lang="de-DE" dirty="0"/>
              <a:t/>
            </a:r>
            <a:br>
              <a:rPr lang="de-DE" dirty="0"/>
            </a:br>
            <a:r>
              <a:rPr lang="de-DE" dirty="0"/>
              <a:t>- </a:t>
            </a:r>
            <a:r>
              <a:rPr lang="en-US" dirty="0"/>
              <a:t>Share of corresponding authorship.</a:t>
            </a:r>
            <a:endParaRPr lang="de-DE" dirty="0"/>
          </a:p>
          <a:p>
            <a:pPr marL="285750" lvl="0" indent="-285750">
              <a:lnSpc>
                <a:spcPct val="100000"/>
              </a:lnSpc>
              <a:spcBef>
                <a:spcPts val="1200"/>
              </a:spcBef>
              <a:buFont typeface="Arial" panose="020B0604020202020204" pitchFamily="34" charset="0"/>
              <a:buChar char="•"/>
            </a:pPr>
            <a:r>
              <a:rPr lang="en-US" dirty="0"/>
              <a:t>Gather data on the financial transactions behind your researchers’ OA publications and your subscription expenditures at the publisher and, if possible, journal level.</a:t>
            </a:r>
            <a:endParaRPr lang="de-DE" dirty="0"/>
          </a:p>
          <a:p>
            <a:pPr marL="285750" lvl="0" indent="-285750">
              <a:lnSpc>
                <a:spcPct val="100000"/>
              </a:lnSpc>
              <a:spcBef>
                <a:spcPts val="1200"/>
              </a:spcBef>
              <a:buFont typeface="Arial" panose="020B0604020202020204" pitchFamily="34" charset="0"/>
              <a:buChar char="•"/>
            </a:pPr>
            <a:r>
              <a:rPr lang="en-US" dirty="0"/>
              <a:t>Analyze and compare your subscription costs with OA publication costs.</a:t>
            </a:r>
            <a:endParaRPr lang="de-DE" dirty="0"/>
          </a:p>
          <a:p>
            <a:pPr marL="285750" lvl="0" indent="-285750">
              <a:lnSpc>
                <a:spcPct val="100000"/>
              </a:lnSpc>
              <a:spcBef>
                <a:spcPts val="1200"/>
              </a:spcBef>
              <a:buFont typeface="Arial" panose="020B0604020202020204" pitchFamily="34" charset="0"/>
              <a:buChar char="•"/>
            </a:pPr>
            <a:r>
              <a:rPr lang="en-US" dirty="0"/>
              <a:t>Establish more robust criteria for assessing the value of your current subscriptions by incorporating citation data (</a:t>
            </a:r>
            <a:r>
              <a:rPr lang="en-US" dirty="0" err="1"/>
              <a:t>ie</a:t>
            </a:r>
            <a:r>
              <a:rPr lang="en-US" dirty="0"/>
              <a:t> what journals are your researchers citing in their own publications), publication data (in which journals do your researchers publish) into COUNTER JR5 reports and other criteria relevant to your institution.</a:t>
            </a:r>
            <a:endParaRPr lang="de-DE" dirty="0"/>
          </a:p>
          <a:p>
            <a:pPr marL="285750" lvl="0" indent="-285750">
              <a:lnSpc>
                <a:spcPct val="100000"/>
              </a:lnSpc>
              <a:spcBef>
                <a:spcPts val="1200"/>
              </a:spcBef>
              <a:buFont typeface="Arial" panose="020B0604020202020204" pitchFamily="34" charset="0"/>
              <a:buChar char="•"/>
            </a:pPr>
            <a:r>
              <a:rPr lang="en-US" dirty="0"/>
              <a:t>Gain an understanding of how much of the content currently subscribed is available open access through alternative sources.</a:t>
            </a:r>
            <a:endParaRPr lang="de-DE" dirty="0"/>
          </a:p>
          <a:p>
            <a:pPr marL="285750" lvl="0" indent="-285750">
              <a:lnSpc>
                <a:spcPct val="100000"/>
              </a:lnSpc>
              <a:spcBef>
                <a:spcPts val="1200"/>
              </a:spcBef>
              <a:buFont typeface="Arial" panose="020B0604020202020204" pitchFamily="34" charset="0"/>
              <a:buChar char="•"/>
            </a:pPr>
            <a:r>
              <a:rPr lang="en-US" dirty="0"/>
              <a:t>Build a business case to support your transformation plan (divesting of subscriptions and investing in open access) based on the evidence gathered in your analysis and assessment exercises.</a:t>
            </a:r>
            <a:endParaRPr lang="de-DE" dirty="0"/>
          </a:p>
        </p:txBody>
      </p:sp>
    </p:spTree>
    <p:extLst>
      <p:ext uri="{BB962C8B-B14F-4D97-AF65-F5344CB8AC3E}">
        <p14:creationId xmlns:p14="http://schemas.microsoft.com/office/powerpoint/2010/main" val="67634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762000"/>
            <a:ext cx="9144002" cy="990600"/>
          </a:xfrm>
        </p:spPr>
        <p:txBody>
          <a:bodyPr>
            <a:normAutofit fontScale="90000"/>
          </a:bodyPr>
          <a:lstStyle/>
          <a:p>
            <a:r>
              <a:rPr lang="en-US" dirty="0" smtClean="0"/>
              <a:t>      </a:t>
            </a:r>
            <a:r>
              <a:rPr lang="en-US" sz="5400" dirty="0" smtClean="0"/>
              <a:t>Fog of Data</a:t>
            </a:r>
            <a:r>
              <a:rPr lang="en-US" dirty="0" smtClean="0"/>
              <a:t/>
            </a:r>
            <a:br>
              <a:rPr lang="en-US" dirty="0" smtClean="0"/>
            </a:br>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012" y="440670"/>
            <a:ext cx="2895600" cy="1621536"/>
          </a:xfrm>
          <a:prstGeom prst="rect">
            <a:avLst/>
          </a:prstGeom>
        </p:spPr>
      </p:pic>
      <p:sp>
        <p:nvSpPr>
          <p:cNvPr id="4" name="TextBox 3"/>
          <p:cNvSpPr txBox="1"/>
          <p:nvPr/>
        </p:nvSpPr>
        <p:spPr>
          <a:xfrm>
            <a:off x="2208212" y="2667000"/>
            <a:ext cx="3770908" cy="2308324"/>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Web of Science</a:t>
            </a:r>
          </a:p>
          <a:p>
            <a:pPr marL="571500" indent="-571500">
              <a:buFont typeface="Arial" panose="020B0604020202020204" pitchFamily="34" charset="0"/>
              <a:buChar char="•"/>
            </a:pPr>
            <a:r>
              <a:rPr lang="en-US" sz="3600" dirty="0" smtClean="0"/>
              <a:t>Scopus</a:t>
            </a:r>
          </a:p>
          <a:p>
            <a:pPr marL="571500" indent="-571500">
              <a:buFont typeface="Arial" panose="020B0604020202020204" pitchFamily="34" charset="0"/>
              <a:buChar char="•"/>
            </a:pPr>
            <a:r>
              <a:rPr lang="en-US" sz="3600" dirty="0" smtClean="0"/>
              <a:t>Repository</a:t>
            </a:r>
          </a:p>
          <a:p>
            <a:pPr marL="571500" indent="-571500">
              <a:buFont typeface="Arial" panose="020B0604020202020204" pitchFamily="34" charset="0"/>
              <a:buChar char="•"/>
            </a:pPr>
            <a:r>
              <a:rPr lang="en-US" sz="3600" dirty="0" smtClean="0"/>
              <a:t>Others</a:t>
            </a:r>
            <a:endParaRPr lang="en-US" sz="3600" dirty="0"/>
          </a:p>
        </p:txBody>
      </p:sp>
      <p:pic>
        <p:nvPicPr>
          <p:cNvPr id="5" name="Picture 4"/>
          <p:cNvPicPr/>
          <p:nvPr/>
        </p:nvPicPr>
        <p:blipFill>
          <a:blip r:embed="rId3"/>
          <a:stretch>
            <a:fillRect/>
          </a:stretch>
        </p:blipFill>
        <p:spPr>
          <a:xfrm>
            <a:off x="9523412" y="5226619"/>
            <a:ext cx="2305685" cy="1097981"/>
          </a:xfrm>
          <a:prstGeom prst="rect">
            <a:avLst/>
          </a:prstGeom>
        </p:spPr>
      </p:pic>
    </p:spTree>
    <p:extLst>
      <p:ext uri="{BB962C8B-B14F-4D97-AF65-F5344CB8AC3E}">
        <p14:creationId xmlns:p14="http://schemas.microsoft.com/office/powerpoint/2010/main" val="272463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505" y="931527"/>
            <a:ext cx="9685175" cy="4215441"/>
          </a:xfrm>
          <a:prstGeom prst="rect">
            <a:avLst/>
          </a:prstGeom>
        </p:spPr>
        <p:txBody>
          <a:bodyPr wrap="square">
            <a:spAutoFit/>
          </a:bodyPr>
          <a:lstStyle/>
          <a:p>
            <a:r>
              <a:rPr lang="en-GB"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GB" sz="2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Uncovering the relevance of OA in KAUST</a:t>
            </a:r>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Number of articles published in a given year:</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L="342797" indent="-342797">
              <a:buFont typeface="Symbol" panose="05050102010706020507" pitchFamily="18" charset="2"/>
              <a:buChar char=""/>
            </a:pPr>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which publisher?</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L="342797" indent="-342797">
              <a:buFont typeface="Symbol" panose="05050102010706020507" pitchFamily="18" charset="2"/>
              <a:buChar char=""/>
            </a:pPr>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which journals?</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L="342797" indent="-342797">
              <a:buFont typeface="Symbol" panose="05050102010706020507" pitchFamily="18" charset="2"/>
              <a:buChar char=""/>
            </a:pPr>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behind paywall?</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L="342797" indent="-342797">
              <a:buFont typeface="Symbol" panose="05050102010706020507" pitchFamily="18" charset="2"/>
              <a:buChar char=""/>
            </a:pPr>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in OA (hybrid journals)?</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L="342797" indent="-342797">
              <a:buFont typeface="Symbol" panose="05050102010706020507" pitchFamily="18" charset="2"/>
              <a:buChar char=""/>
            </a:pPr>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in fully OA journal?</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How much is being paid in APCs for OA publication with a given publisher?</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GB" sz="2399" dirty="0">
                <a:solidFill>
                  <a:srgbClr val="FFC000"/>
                </a:solidFill>
                <a:latin typeface="Calibri" panose="020F0502020204030204" pitchFamily="34" charset="0"/>
                <a:ea typeface="Calibri" panose="020F0502020204030204" pitchFamily="34" charset="0"/>
                <a:cs typeface="Times New Roman" panose="02020603050405020304" pitchFamily="18" charset="0"/>
              </a:rPr>
              <a:t>How much is being spent on subscriptions? </a:t>
            </a:r>
            <a:endParaRPr lang="en-US" sz="23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84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683" y="613579"/>
            <a:ext cx="10591101" cy="4738525"/>
          </a:xfrm>
          <a:prstGeom prst="rect">
            <a:avLst/>
          </a:prstGeom>
        </p:spPr>
        <p:txBody>
          <a:bodyPr wrap="square">
            <a:spAutoFit/>
          </a:bodyPr>
          <a:lstStyle/>
          <a:p>
            <a:r>
              <a:rPr lang="en-US" sz="3199">
                <a:latin typeface="Calibri" panose="020F0502020204030204" pitchFamily="34" charset="0"/>
                <a:ea typeface="Calibri" panose="020F0502020204030204" pitchFamily="34" charset="0"/>
                <a:cs typeface="Times New Roman" panose="02020603050405020304" pitchFamily="18" charset="0"/>
              </a:rPr>
              <a:t>                  </a:t>
            </a:r>
            <a:r>
              <a:rPr lang="en-US" sz="3199">
                <a:solidFill>
                  <a:srgbClr val="FFC000"/>
                </a:solidFill>
                <a:latin typeface="Calibri" panose="020F0502020204030204" pitchFamily="34" charset="0"/>
                <a:ea typeface="Calibri" panose="020F0502020204030204" pitchFamily="34" charset="0"/>
                <a:cs typeface="Times New Roman" panose="02020603050405020304" pitchFamily="18" charset="0"/>
              </a:rPr>
              <a:t>How </a:t>
            </a:r>
            <a:r>
              <a:rPr lang="en-US" sz="3199" dirty="0">
                <a:solidFill>
                  <a:srgbClr val="FFC000"/>
                </a:solidFill>
                <a:latin typeface="Calibri" panose="020F0502020204030204" pitchFamily="34" charset="0"/>
                <a:ea typeface="Calibri" panose="020F0502020204030204" pitchFamily="34" charset="0"/>
                <a:cs typeface="Times New Roman" panose="02020603050405020304" pitchFamily="18" charset="0"/>
              </a:rPr>
              <a:t>to find the </a:t>
            </a:r>
            <a:r>
              <a:rPr lang="en-US" sz="3199">
                <a:solidFill>
                  <a:srgbClr val="FFC000"/>
                </a:solidFill>
                <a:latin typeface="Calibri" panose="020F0502020204030204" pitchFamily="34" charset="0"/>
                <a:ea typeface="Calibri" panose="020F0502020204030204" pitchFamily="34" charset="0"/>
                <a:cs typeface="Times New Roman" panose="02020603050405020304" pitchFamily="18" charset="0"/>
              </a:rPr>
              <a:t>necessary information</a:t>
            </a:r>
            <a:endParaRPr lang="en-US" sz="31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US" sz="1799" dirty="0">
                <a:latin typeface="Calibri" panose="020F0502020204030204" pitchFamily="34" charset="0"/>
                <a:ea typeface="Calibri" panose="020F0502020204030204" pitchFamily="34" charset="0"/>
                <a:cs typeface="Times New Roman" panose="02020603050405020304" pitchFamily="18" charset="0"/>
              </a:rPr>
              <a:t> </a:t>
            </a:r>
          </a:p>
          <a:p>
            <a:r>
              <a:rPr lang="en-US" sz="1799"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Search WOS:</a:t>
            </a:r>
          </a:p>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paste in Advanced Search Box: </a:t>
            </a:r>
          </a:p>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OG=(King Abdullah University of Science &amp; Technology) or OO=(King Abdullah University of Science &amp; Technology OR King Abdullah University of Science and Technology OR KAUST OR king </a:t>
            </a:r>
            <a:r>
              <a:rPr lang="en-US" sz="1799"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abdullah</a:t>
            </a:r>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1799"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univ</a:t>
            </a:r>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1799"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sci</a:t>
            </a:r>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1799"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technol</a:t>
            </a:r>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OR king </a:t>
            </a:r>
            <a:r>
              <a:rPr lang="en-US" sz="1799"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abdullah</a:t>
            </a:r>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1799"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univ</a:t>
            </a:r>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1799"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sci</a:t>
            </a:r>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&amp; </a:t>
            </a:r>
            <a:r>
              <a:rPr lang="en-US" sz="1799"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technol</a:t>
            </a:r>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OR 4700 KING ABDULLAH UNIV SCI TECHNOL OR 4700 KING ABDULLAH UNIV SCI TECHNOL KAUST OR KAUST) OR AD=(</a:t>
            </a:r>
            <a:r>
              <a:rPr lang="en-US" sz="1799"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Thuwal</a:t>
            </a:r>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OR KAUST)</a:t>
            </a:r>
          </a:p>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p>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For publisher, journals, use Analyze Results.</a:t>
            </a:r>
          </a:p>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For OA, use the filters on the left</a:t>
            </a:r>
          </a:p>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p>
          <a:p>
            <a:r>
              <a:rPr lang="en-US" sz="1799"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Search Scopus:</a:t>
            </a:r>
          </a:p>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Use affiliation search.  </a:t>
            </a:r>
          </a:p>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For publisher, journals, use Analyze search results.</a:t>
            </a:r>
          </a:p>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For OA, use the filters on the left</a:t>
            </a:r>
          </a:p>
        </p:txBody>
      </p:sp>
    </p:spTree>
    <p:extLst>
      <p:ext uri="{BB962C8B-B14F-4D97-AF65-F5344CB8AC3E}">
        <p14:creationId xmlns:p14="http://schemas.microsoft.com/office/powerpoint/2010/main" val="145995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454" y="1219776"/>
            <a:ext cx="9932246" cy="4246211"/>
          </a:xfrm>
          <a:prstGeom prst="rect">
            <a:avLst/>
          </a:prstGeom>
          <a:noFill/>
        </p:spPr>
        <p:txBody>
          <a:bodyPr wrap="square" rtlCol="0">
            <a:spAutoFit/>
          </a:bodyPr>
          <a:lstStyle/>
          <a:p>
            <a:r>
              <a:rPr lang="en-US" sz="1799" dirty="0"/>
              <a:t>                          </a:t>
            </a:r>
            <a:r>
              <a:rPr lang="en-US" sz="3599" dirty="0"/>
              <a:t>From our Institutional Repository</a:t>
            </a:r>
          </a:p>
          <a:p>
            <a:endParaRPr lang="en-US" sz="1799" dirty="0"/>
          </a:p>
          <a:p>
            <a:endParaRPr lang="en-US" sz="1799" dirty="0"/>
          </a:p>
          <a:p>
            <a:r>
              <a:rPr lang="en-US" sz="2399" dirty="0">
                <a:latin typeface="Calibri" panose="020F0502020204030204" pitchFamily="34" charset="0"/>
                <a:ea typeface="Calibri" panose="020F0502020204030204" pitchFamily="34" charset="0"/>
              </a:rPr>
              <a:t>The answers to:</a:t>
            </a:r>
          </a:p>
          <a:p>
            <a:r>
              <a:rPr lang="en-US" sz="2399" dirty="0">
                <a:latin typeface="Calibri" panose="020F0502020204030204" pitchFamily="34" charset="0"/>
                <a:ea typeface="Calibri" panose="020F0502020204030204" pitchFamily="34" charset="0"/>
              </a:rPr>
              <a:t>	which publisher?</a:t>
            </a:r>
          </a:p>
          <a:p>
            <a:r>
              <a:rPr lang="en-US" sz="2399" dirty="0">
                <a:latin typeface="Calibri" panose="020F0502020204030204" pitchFamily="34" charset="0"/>
                <a:ea typeface="Calibri" panose="020F0502020204030204" pitchFamily="34" charset="0"/>
              </a:rPr>
              <a:t>	which journals?</a:t>
            </a:r>
          </a:p>
          <a:p>
            <a:r>
              <a:rPr lang="en-US" sz="2399" dirty="0">
                <a:latin typeface="Calibri" panose="020F0502020204030204" pitchFamily="34" charset="0"/>
                <a:ea typeface="Calibri" panose="020F0502020204030204" pitchFamily="34" charset="0"/>
              </a:rPr>
              <a:t>can be partially seen in the repository search results. </a:t>
            </a:r>
          </a:p>
          <a:p>
            <a:r>
              <a:rPr lang="en-US" sz="2399" dirty="0">
                <a:latin typeface="Calibri" panose="020F0502020204030204" pitchFamily="34" charset="0"/>
                <a:ea typeface="Calibri" panose="020F0502020204030204" pitchFamily="34" charset="0"/>
              </a:rPr>
              <a:t>For example, if we look at the advanced search facets in the research articles collection and select a year like 2017 </a:t>
            </a:r>
          </a:p>
          <a:p>
            <a:r>
              <a:rPr lang="en-US" sz="1799" u="sng" dirty="0">
                <a:solidFill>
                  <a:schemeClr val="bg1"/>
                </a:solidFill>
                <a:latin typeface="Calibri" panose="020F0502020204030204" pitchFamily="34" charset="0"/>
                <a:ea typeface="Calibri" panose="020F0502020204030204" pitchFamily="34" charset="0"/>
                <a:hlinkClick r:id="rId2"/>
              </a:rPr>
              <a:t>http://repository.kaust.edu.sa/kaust/handle/10754/324603/simple-search?query=&amp;resource_type=2&amp;filter_field_0=year&amp;filter_type_0=equals&amp;filter_value_0=2017</a:t>
            </a:r>
            <a:r>
              <a:rPr lang="en-US" sz="1799" dirty="0">
                <a:solidFill>
                  <a:schemeClr val="bg1"/>
                </a:solidFill>
                <a:latin typeface="Calibri" panose="020F0502020204030204" pitchFamily="34" charset="0"/>
                <a:ea typeface="Calibri" panose="020F0502020204030204" pitchFamily="34" charset="0"/>
              </a:rPr>
              <a:t>) </a:t>
            </a:r>
          </a:p>
          <a:p>
            <a:endParaRPr lang="en-US" sz="1799" dirty="0">
              <a:solidFill>
                <a:srgbClr val="FFC000"/>
              </a:solidFill>
            </a:endParaRPr>
          </a:p>
        </p:txBody>
      </p:sp>
    </p:spTree>
    <p:extLst>
      <p:ext uri="{BB962C8B-B14F-4D97-AF65-F5344CB8AC3E}">
        <p14:creationId xmlns:p14="http://schemas.microsoft.com/office/powerpoint/2010/main" val="369576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7111" y="939763"/>
            <a:ext cx="10154609" cy="3476969"/>
          </a:xfrm>
          <a:prstGeom prst="rect">
            <a:avLst/>
          </a:prstGeom>
        </p:spPr>
        <p:txBody>
          <a:bodyPr wrap="square">
            <a:spAutoFit/>
          </a:bodyPr>
          <a:lstStyle/>
          <a:p>
            <a:r>
              <a:rPr lang="en-US" sz="1799" dirty="0">
                <a:solidFill>
                  <a:schemeClr val="bg1"/>
                </a:solidFill>
                <a:latin typeface="Calibri" panose="020F0502020204030204" pitchFamily="34" charset="0"/>
                <a:ea typeface="Calibri" panose="020F0502020204030204" pitchFamily="34" charset="0"/>
              </a:rPr>
              <a:t>		           </a:t>
            </a:r>
            <a:r>
              <a:rPr lang="en-US" sz="3999" dirty="0">
                <a:solidFill>
                  <a:srgbClr val="FFC000"/>
                </a:solidFill>
                <a:latin typeface="Calibri" panose="020F0502020204030204" pitchFamily="34" charset="0"/>
                <a:ea typeface="Calibri" panose="020F0502020204030204" pitchFamily="34" charset="0"/>
              </a:rPr>
              <a:t>We see the following:</a:t>
            </a:r>
          </a:p>
          <a:p>
            <a:endParaRPr lang="en-US" sz="1799" dirty="0">
              <a:solidFill>
                <a:schemeClr val="bg1"/>
              </a:solidFill>
              <a:latin typeface="Calibri" panose="020F0502020204030204" pitchFamily="34" charset="0"/>
              <a:ea typeface="Calibri" panose="020F0502020204030204" pitchFamily="34" charset="0"/>
            </a:endParaRPr>
          </a:p>
          <a:p>
            <a:r>
              <a:rPr lang="en-US" sz="1799" dirty="0">
                <a:solidFill>
                  <a:schemeClr val="bg1"/>
                </a:solidFill>
              </a:rPr>
              <a:t>		</a:t>
            </a:r>
            <a:endParaRPr lang="en-US" sz="1799" dirty="0"/>
          </a:p>
          <a:p>
            <a:endParaRPr lang="en-US" sz="1799" dirty="0"/>
          </a:p>
          <a:p>
            <a:r>
              <a:rPr lang="en-US" sz="1799" dirty="0"/>
              <a:t>		Top five publishers:</a:t>
            </a:r>
            <a:r>
              <a:rPr lang="en-US" sz="1799" b="1" dirty="0"/>
              <a:t> </a:t>
            </a:r>
            <a:r>
              <a:rPr lang="en-US" sz="1799" dirty="0"/>
              <a:t/>
            </a:r>
            <a:br>
              <a:rPr lang="en-US" sz="1799" dirty="0"/>
            </a:br>
            <a:r>
              <a:rPr lang="en-US" sz="1799" dirty="0">
                <a:solidFill>
                  <a:schemeClr val="bg1"/>
                </a:solidFill>
              </a:rPr>
              <a:t>		</a:t>
            </a:r>
            <a:r>
              <a:rPr lang="en-US" sz="1799" dirty="0">
                <a:solidFill>
                  <a:schemeClr val="bg1"/>
                </a:solidFill>
                <a:hlinkClick r:id="rId2"/>
              </a:rPr>
              <a:t>Elsevier BV (341)</a:t>
            </a:r>
            <a:r>
              <a:rPr lang="en-US" sz="1799" dirty="0">
                <a:solidFill>
                  <a:schemeClr val="bg1"/>
                </a:solidFill>
              </a:rPr>
              <a:t> </a:t>
            </a:r>
            <a:br>
              <a:rPr lang="en-US" sz="1799" dirty="0">
                <a:solidFill>
                  <a:schemeClr val="bg1"/>
                </a:solidFill>
              </a:rPr>
            </a:br>
            <a:r>
              <a:rPr lang="en-US" sz="1799" dirty="0">
                <a:solidFill>
                  <a:schemeClr val="bg1"/>
                </a:solidFill>
              </a:rPr>
              <a:t>		</a:t>
            </a:r>
            <a:r>
              <a:rPr lang="en-US" sz="1799" dirty="0">
                <a:solidFill>
                  <a:schemeClr val="bg1"/>
                </a:solidFill>
                <a:hlinkClick r:id="rId3"/>
              </a:rPr>
              <a:t>Wiley-Blackwell (229)</a:t>
            </a:r>
            <a:r>
              <a:rPr lang="en-US" sz="1799" dirty="0">
                <a:solidFill>
                  <a:schemeClr val="bg1"/>
                </a:solidFill>
              </a:rPr>
              <a:t> </a:t>
            </a:r>
            <a:br>
              <a:rPr lang="en-US" sz="1799" dirty="0">
                <a:solidFill>
                  <a:schemeClr val="bg1"/>
                </a:solidFill>
              </a:rPr>
            </a:br>
            <a:r>
              <a:rPr lang="en-US" sz="1799" dirty="0">
                <a:solidFill>
                  <a:schemeClr val="bg1"/>
                </a:solidFill>
              </a:rPr>
              <a:t>		</a:t>
            </a:r>
            <a:r>
              <a:rPr lang="en-US" sz="1799" dirty="0">
                <a:solidFill>
                  <a:schemeClr val="bg1"/>
                </a:solidFill>
                <a:hlinkClick r:id="rId4"/>
              </a:rPr>
              <a:t>Springer Nature (220)</a:t>
            </a:r>
            <a:r>
              <a:rPr lang="en-US" sz="1799" dirty="0">
                <a:solidFill>
                  <a:schemeClr val="bg1"/>
                </a:solidFill>
              </a:rPr>
              <a:t> </a:t>
            </a:r>
            <a:br>
              <a:rPr lang="en-US" sz="1799" dirty="0">
                <a:solidFill>
                  <a:schemeClr val="bg1"/>
                </a:solidFill>
              </a:rPr>
            </a:br>
            <a:r>
              <a:rPr lang="en-US" sz="1799" dirty="0">
                <a:solidFill>
                  <a:schemeClr val="bg1"/>
                </a:solidFill>
              </a:rPr>
              <a:t>		</a:t>
            </a:r>
            <a:r>
              <a:rPr lang="en-US" sz="1799" dirty="0">
                <a:solidFill>
                  <a:schemeClr val="bg1"/>
                </a:solidFill>
                <a:hlinkClick r:id="rId5"/>
              </a:rPr>
              <a:t>American Chemical Society (ACS) (208)</a:t>
            </a:r>
            <a:r>
              <a:rPr lang="en-US" sz="1799" dirty="0">
                <a:solidFill>
                  <a:schemeClr val="bg1"/>
                </a:solidFill>
              </a:rPr>
              <a:t> </a:t>
            </a:r>
            <a:br>
              <a:rPr lang="en-US" sz="1799" dirty="0">
                <a:solidFill>
                  <a:schemeClr val="bg1"/>
                </a:solidFill>
              </a:rPr>
            </a:br>
            <a:r>
              <a:rPr lang="en-US" sz="1799" dirty="0">
                <a:solidFill>
                  <a:schemeClr val="bg1"/>
                </a:solidFill>
              </a:rPr>
              <a:t>		</a:t>
            </a:r>
            <a:r>
              <a:rPr lang="en-US" sz="1799" dirty="0">
                <a:solidFill>
                  <a:schemeClr val="bg1"/>
                </a:solidFill>
                <a:hlinkClick r:id="rId6"/>
              </a:rPr>
              <a:t>Institute of Electrical and Electronics Engineers (IEEE) (135)</a:t>
            </a:r>
            <a:endParaRPr lang="en-US" sz="1799" dirty="0">
              <a:solidFill>
                <a:schemeClr val="bg1"/>
              </a:solidFill>
            </a:endParaRPr>
          </a:p>
          <a:p>
            <a:endParaRPr lang="en-US" sz="1799"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8562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0812" y="152400"/>
            <a:ext cx="11811000" cy="6495670"/>
          </a:xfrm>
          <a:prstGeom prst="rect">
            <a:avLst/>
          </a:prstGeom>
        </p:spPr>
      </p:pic>
    </p:spTree>
    <p:extLst>
      <p:ext uri="{BB962C8B-B14F-4D97-AF65-F5344CB8AC3E}">
        <p14:creationId xmlns:p14="http://schemas.microsoft.com/office/powerpoint/2010/main" val="262692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6594" y="2026873"/>
            <a:ext cx="6596790" cy="1784639"/>
          </a:xfrm>
          <a:prstGeom prst="rect">
            <a:avLst/>
          </a:prstGeom>
        </p:spPr>
        <p:txBody>
          <a:bodyPr wrap="square">
            <a:spAutoFit/>
          </a:bodyPr>
          <a:lstStyle/>
          <a:p>
            <a:r>
              <a:rPr lang="en-US" sz="1999" dirty="0">
                <a:latin typeface="Calibri" panose="020F0502020204030204" pitchFamily="34" charset="0"/>
                <a:ea typeface="Calibri" panose="020F0502020204030204" pitchFamily="34" charset="0"/>
                <a:cs typeface="Times New Roman" panose="02020603050405020304" pitchFamily="18" charset="0"/>
              </a:rPr>
              <a:t>Top five journals:</a:t>
            </a:r>
            <a: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t/>
            </a:r>
            <a:b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br>
            <a:r>
              <a:rPr lang="en-US" sz="1799"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2"/>
              </a:rPr>
              <a:t>Scientific Reports (51)</a:t>
            </a:r>
            <a: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t> </a:t>
            </a:r>
            <a:b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br>
            <a:r>
              <a:rPr lang="en-US" sz="1799"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3"/>
              </a:rPr>
              <a:t>ACS Applied Materials &amp; Interfaces (30)</a:t>
            </a:r>
            <a: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t> </a:t>
            </a:r>
            <a:b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br>
            <a:r>
              <a:rPr lang="en-US" sz="1799"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4"/>
              </a:rPr>
              <a:t>Combustion and Flame (25)</a:t>
            </a:r>
            <a: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t> </a:t>
            </a:r>
            <a:b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br>
            <a:r>
              <a:rPr lang="en-US" sz="1799"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5"/>
              </a:rPr>
              <a:t>Applied Physics Letters (22)</a:t>
            </a:r>
            <a: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t> </a:t>
            </a:r>
            <a:br>
              <a:rPr lang="en-US" sz="1799" dirty="0">
                <a:solidFill>
                  <a:srgbClr val="005050"/>
                </a:solidFill>
                <a:latin typeface="Arial" panose="020B0604020202020204" pitchFamily="34" charset="0"/>
                <a:ea typeface="Calibri" panose="020F0502020204030204" pitchFamily="34" charset="0"/>
                <a:cs typeface="Times New Roman" panose="02020603050405020304" pitchFamily="18" charset="0"/>
              </a:rPr>
            </a:br>
            <a:r>
              <a:rPr lang="en-US" sz="1799"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6"/>
              </a:rPr>
              <a:t>Advanced Materials (22)</a:t>
            </a:r>
            <a:endParaRPr lang="en-US" sz="1799"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6148" y="2154175"/>
            <a:ext cx="2229246" cy="1530036"/>
          </a:xfrm>
          <a:prstGeom prst="rect">
            <a:avLst/>
          </a:prstGeom>
        </p:spPr>
      </p:pic>
    </p:spTree>
    <p:extLst>
      <p:ext uri="{BB962C8B-B14F-4D97-AF65-F5344CB8AC3E}">
        <p14:creationId xmlns:p14="http://schemas.microsoft.com/office/powerpoint/2010/main" val="254619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775" y="1195068"/>
            <a:ext cx="8902784" cy="2030796"/>
          </a:xfrm>
          <a:prstGeom prst="rect">
            <a:avLst/>
          </a:prstGeom>
        </p:spPr>
        <p:txBody>
          <a:bodyPr wrap="square">
            <a:spAutoFit/>
          </a:bodyPr>
          <a:lstStyle/>
          <a:p>
            <a:r>
              <a:rPr lang="en-US" sz="1799" dirty="0">
                <a:solidFill>
                  <a:srgbClr val="FFC000"/>
                </a:solidFill>
                <a:latin typeface="Calibri" panose="020F0502020204030204" pitchFamily="34" charset="0"/>
                <a:ea typeface="Calibri" panose="020F0502020204030204" pitchFamily="34" charset="0"/>
                <a:cs typeface="Times New Roman" panose="02020603050405020304" pitchFamily="18" charset="0"/>
              </a:rPr>
              <a:t>We have more comprehensive information in the attached Excel files, though we will have to combine them to see the full info for any given publisher. There may also be some mismatch due to the Springer Nature merger as some items still have Nature Publishing Group as the publisher.</a:t>
            </a:r>
          </a:p>
          <a:p>
            <a:endParaRPr lang="en-US" sz="1799"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1799"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799"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1799"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53711" y="3048000"/>
            <a:ext cx="9644912" cy="1981200"/>
          </a:xfrm>
          <a:prstGeom prst="rect">
            <a:avLst/>
          </a:prstGeom>
        </p:spPr>
      </p:pic>
    </p:spTree>
    <p:extLst>
      <p:ext uri="{BB962C8B-B14F-4D97-AF65-F5344CB8AC3E}">
        <p14:creationId xmlns:p14="http://schemas.microsoft.com/office/powerpoint/2010/main" val="261632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5966" y="1862159"/>
            <a:ext cx="8178043" cy="1630791"/>
          </a:xfrm>
          <a:prstGeom prst="rect">
            <a:avLst/>
          </a:prstGeom>
        </p:spPr>
        <p:txBody>
          <a:bodyPr wrap="square">
            <a:spAutoFit/>
          </a:bodyPr>
          <a:lstStyle/>
          <a:p>
            <a:r>
              <a:rPr lang="en-GB" sz="1999" dirty="0">
                <a:solidFill>
                  <a:srgbClr val="FFC000"/>
                </a:solidFill>
                <a:latin typeface="Calibri" panose="020F0502020204030204" pitchFamily="34" charset="0"/>
                <a:ea typeface="Calibri" panose="020F0502020204030204" pitchFamily="34" charset="0"/>
                <a:cs typeface="Times New Roman" panose="02020603050405020304" pitchFamily="18" charset="0"/>
              </a:rPr>
              <a:t>How much is being paid in APCs for OA publication with a given publisher?</a:t>
            </a:r>
          </a:p>
          <a:p>
            <a:r>
              <a:rPr lang="en-GB" sz="19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GB" sz="1999"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GB" sz="1999" dirty="0">
                <a:solidFill>
                  <a:srgbClr val="FFC000"/>
                </a:solidFill>
                <a:latin typeface="Calibri" panose="020F0502020204030204" pitchFamily="34" charset="0"/>
                <a:ea typeface="Calibri" panose="020F0502020204030204" pitchFamily="34" charset="0"/>
                <a:cs typeface="Times New Roman" panose="02020603050405020304" pitchFamily="18" charset="0"/>
              </a:rPr>
              <a:t>Unsure how to get figure for this</a:t>
            </a:r>
            <a:r>
              <a:rPr lang="en-GB" sz="1999"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endParaRPr lang="en-US" sz="19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GB" sz="1999" dirty="0">
                <a:solidFill>
                  <a:srgbClr val="FFC000"/>
                </a:solidFill>
                <a:latin typeface="Calibri" panose="020F0502020204030204" pitchFamily="34" charset="0"/>
                <a:ea typeface="Calibri" panose="020F0502020204030204" pitchFamily="34" charset="0"/>
                <a:cs typeface="Times New Roman" panose="02020603050405020304" pitchFamily="18" charset="0"/>
              </a:rPr>
              <a:t>How much is being spent on subscriptions? </a:t>
            </a:r>
          </a:p>
          <a:p>
            <a:r>
              <a:rPr lang="en-GB" sz="1999" dirty="0">
                <a:solidFill>
                  <a:srgbClr val="FFC000"/>
                </a:solidFill>
                <a:latin typeface="Calibri" panose="020F0502020204030204" pitchFamily="34" charset="0"/>
                <a:ea typeface="Calibri" panose="020F0502020204030204" pitchFamily="34" charset="0"/>
                <a:cs typeface="Times New Roman" panose="02020603050405020304" pitchFamily="18" charset="0"/>
              </a:rPr>
              <a:t>	We can ascertain this from our budget records</a:t>
            </a:r>
            <a:endParaRPr lang="en-US" sz="1999"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2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your Author Communities</a:t>
            </a:r>
          </a:p>
        </p:txBody>
      </p:sp>
      <p:sp>
        <p:nvSpPr>
          <p:cNvPr id="3" name="Rectangle 2"/>
          <p:cNvSpPr/>
          <p:nvPr/>
        </p:nvSpPr>
        <p:spPr>
          <a:xfrm>
            <a:off x="1141412" y="2133600"/>
            <a:ext cx="10363200" cy="2062103"/>
          </a:xfrm>
          <a:prstGeom prst="rect">
            <a:avLst/>
          </a:prstGeom>
        </p:spPr>
        <p:txBody>
          <a:bodyPr wrap="square">
            <a:spAutoFit/>
          </a:bodyPr>
          <a:lstStyle/>
          <a:p>
            <a:pPr lvl="1">
              <a:lnSpc>
                <a:spcPct val="100000"/>
              </a:lnSpc>
              <a:spcBef>
                <a:spcPts val="1200"/>
              </a:spcBef>
            </a:pPr>
            <a:r>
              <a:rPr lang="en-US" dirty="0"/>
              <a:t>Survey your author communities to assess their understanding of the benefits of Open Access publishing and gather insight into their discipline-specific and contextual publishing support needs.</a:t>
            </a:r>
            <a:endParaRPr lang="de-DE" dirty="0"/>
          </a:p>
          <a:p>
            <a:pPr lvl="1">
              <a:lnSpc>
                <a:spcPct val="100000"/>
              </a:lnSpc>
              <a:spcBef>
                <a:spcPts val="1200"/>
              </a:spcBef>
            </a:pPr>
            <a:r>
              <a:rPr lang="en-US" dirty="0"/>
              <a:t>Conduct outreach campaigns to advise faculty and researchers of their rights, options, impact opportunities, local policies and the publishing support services available to them.</a:t>
            </a:r>
            <a:endParaRPr lang="de-DE" dirty="0"/>
          </a:p>
          <a:p>
            <a:pPr lvl="1">
              <a:lnSpc>
                <a:spcPct val="100000"/>
              </a:lnSpc>
              <a:spcBef>
                <a:spcPts val="1200"/>
              </a:spcBef>
            </a:pPr>
            <a:r>
              <a:rPr lang="en-US" dirty="0"/>
              <a:t>Present your business case to faculty and administration, consulting and advising with them as you create your transformation plan.</a:t>
            </a:r>
            <a:endParaRPr lang="de-DE" dirty="0"/>
          </a:p>
        </p:txBody>
      </p:sp>
    </p:spTree>
    <p:extLst>
      <p:ext uri="{BB962C8B-B14F-4D97-AF65-F5344CB8AC3E}">
        <p14:creationId xmlns:p14="http://schemas.microsoft.com/office/powerpoint/2010/main" val="34614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Prepare and execute your transformation plan</a:t>
            </a:r>
            <a:br>
              <a:rPr lang="en-US"/>
            </a:br>
            <a:endParaRPr lang="en-US" dirty="0"/>
          </a:p>
        </p:txBody>
      </p:sp>
      <p:sp>
        <p:nvSpPr>
          <p:cNvPr id="3" name="Rectangle 2"/>
          <p:cNvSpPr/>
          <p:nvPr/>
        </p:nvSpPr>
        <p:spPr>
          <a:xfrm>
            <a:off x="1522412" y="2743199"/>
            <a:ext cx="9296399" cy="2646878"/>
          </a:xfrm>
          <a:prstGeom prst="rect">
            <a:avLst/>
          </a:prstGeom>
        </p:spPr>
        <p:txBody>
          <a:bodyPr wrap="square">
            <a:spAutoFit/>
          </a:bodyPr>
          <a:lstStyle/>
          <a:p>
            <a:pPr marL="285750" lvl="0" indent="-285750">
              <a:lnSpc>
                <a:spcPct val="100000"/>
              </a:lnSpc>
              <a:spcBef>
                <a:spcPts val="1200"/>
              </a:spcBef>
              <a:buFont typeface="Arial" panose="020B0604020202020204" pitchFamily="34" charset="0"/>
              <a:buChar char="•"/>
            </a:pPr>
            <a:r>
              <a:rPr lang="en-US" dirty="0"/>
              <a:t>Introduce OA funds (where not already established) and merge subscription and publication funds to a single budget.</a:t>
            </a:r>
            <a:endParaRPr lang="de-DE" dirty="0"/>
          </a:p>
          <a:p>
            <a:pPr marL="285750" lvl="0" indent="-285750">
              <a:lnSpc>
                <a:spcPct val="100000"/>
              </a:lnSpc>
              <a:spcBef>
                <a:spcPts val="1200"/>
              </a:spcBef>
              <a:buFont typeface="Arial" panose="020B0604020202020204" pitchFamily="34" charset="0"/>
              <a:buChar char="•"/>
            </a:pPr>
            <a:r>
              <a:rPr lang="en-US" dirty="0"/>
              <a:t>Determine criteria for “fair” publishing costs, develop discipline-based price caps and co-funding schemes.</a:t>
            </a:r>
            <a:endParaRPr lang="de-DE" dirty="0"/>
          </a:p>
          <a:p>
            <a:pPr marL="285750" lvl="0" indent="-285750">
              <a:lnSpc>
                <a:spcPct val="100000"/>
              </a:lnSpc>
              <a:spcBef>
                <a:spcPts val="1200"/>
              </a:spcBef>
              <a:buFont typeface="Arial" panose="020B0604020202020204" pitchFamily="34" charset="0"/>
              <a:buChar char="•"/>
            </a:pPr>
            <a:r>
              <a:rPr lang="en-US" dirty="0"/>
              <a:t>Establish funds to support local and regional OA publishing initiatives.</a:t>
            </a:r>
            <a:endParaRPr lang="de-DE" dirty="0"/>
          </a:p>
          <a:p>
            <a:pPr marL="285750" lvl="0" indent="-285750">
              <a:lnSpc>
                <a:spcPct val="100000"/>
              </a:lnSpc>
              <a:spcBef>
                <a:spcPts val="1200"/>
              </a:spcBef>
              <a:buFont typeface="Arial" panose="020B0604020202020204" pitchFamily="34" charset="0"/>
              <a:buChar char="•"/>
            </a:pPr>
            <a:r>
              <a:rPr lang="en-US" dirty="0"/>
              <a:t>Set in place mechanisms to monitor costs and ensure transparency.</a:t>
            </a:r>
            <a:endParaRPr lang="de-DE" dirty="0"/>
          </a:p>
          <a:p>
            <a:pPr marL="285750" lvl="0" indent="-285750">
              <a:lnSpc>
                <a:spcPct val="100000"/>
              </a:lnSpc>
              <a:spcBef>
                <a:spcPts val="1200"/>
              </a:spcBef>
              <a:buFont typeface="Arial" panose="020B0604020202020204" pitchFamily="34" charset="0"/>
              <a:buChar char="•"/>
            </a:pPr>
            <a:r>
              <a:rPr lang="en-US" dirty="0"/>
              <a:t>Calculate and allocate (or secure) resources to cover transition costs.</a:t>
            </a:r>
            <a:endParaRPr lang="de-DE" dirty="0"/>
          </a:p>
        </p:txBody>
      </p:sp>
    </p:spTree>
    <p:extLst>
      <p:ext uri="{BB962C8B-B14F-4D97-AF65-F5344CB8AC3E}">
        <p14:creationId xmlns:p14="http://schemas.microsoft.com/office/powerpoint/2010/main" val="11033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703262" y="214312"/>
            <a:ext cx="10782300" cy="6429375"/>
          </a:xfrm>
          <a:prstGeom prst="rect">
            <a:avLst/>
          </a:prstGeom>
        </p:spPr>
      </p:pic>
    </p:spTree>
    <p:extLst>
      <p:ext uri="{BB962C8B-B14F-4D97-AF65-F5344CB8AC3E}">
        <p14:creationId xmlns:p14="http://schemas.microsoft.com/office/powerpoint/2010/main" val="228650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012" y="76200"/>
            <a:ext cx="7924801" cy="3048000"/>
          </a:xfrm>
        </p:spPr>
        <p:txBody>
          <a:bodyPr/>
          <a:lstStyle/>
          <a:p>
            <a:r>
              <a:rPr lang="en-US" dirty="0" smtClean="0">
                <a:solidFill>
                  <a:srgbClr val="FFC000"/>
                </a:solidFill>
              </a:rPr>
              <a:t>The future of academic publishing</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4" name="Picture 3"/>
          <p:cNvPicPr/>
          <p:nvPr/>
        </p:nvPicPr>
        <p:blipFill>
          <a:blip r:embed="rId2"/>
          <a:stretch>
            <a:fillRect/>
          </a:stretch>
        </p:blipFill>
        <p:spPr>
          <a:xfrm>
            <a:off x="9523412" y="5226619"/>
            <a:ext cx="2305685" cy="1097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212" y="1828800"/>
            <a:ext cx="8382000" cy="3657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812" y="4175409"/>
            <a:ext cx="1205423" cy="4821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457" y="2618119"/>
            <a:ext cx="1205423" cy="48216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211" y="3582046"/>
            <a:ext cx="1205423" cy="4821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144" y="2366454"/>
            <a:ext cx="1205423" cy="4821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9645" y="3934325"/>
            <a:ext cx="1205423" cy="4821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3350" y="2258116"/>
            <a:ext cx="1205423" cy="48216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037" y="3214177"/>
            <a:ext cx="1205423" cy="48216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303" y="2928104"/>
            <a:ext cx="1205423" cy="48216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6365" y="2070298"/>
            <a:ext cx="1205423" cy="48216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5013" y="3408720"/>
            <a:ext cx="1205423" cy="482169"/>
          </a:xfrm>
          <a:prstGeom prst="rect">
            <a:avLst/>
          </a:prstGeom>
        </p:spPr>
      </p:pic>
    </p:spTree>
    <p:extLst>
      <p:ext uri="{BB962C8B-B14F-4D97-AF65-F5344CB8AC3E}">
        <p14:creationId xmlns:p14="http://schemas.microsoft.com/office/powerpoint/2010/main" val="238672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7012" y="304800"/>
            <a:ext cx="11811000" cy="5257800"/>
          </a:xfrm>
        </p:spPr>
        <p:txBody>
          <a:bodyPr>
            <a:normAutofit fontScale="90000"/>
          </a:bodyPr>
          <a:lstStyle/>
          <a:p>
            <a:r>
              <a:rPr lang="en-US" dirty="0" smtClean="0">
                <a:solidFill>
                  <a:srgbClr val="FFC000"/>
                </a:solidFill>
              </a:rPr>
              <a:t/>
            </a:r>
            <a:br>
              <a:rPr lang="en-US" dirty="0" smtClean="0">
                <a:solidFill>
                  <a:srgbClr val="FFC000"/>
                </a:solidFill>
              </a:rPr>
            </a:br>
            <a:r>
              <a:rPr lang="en-US" dirty="0">
                <a:solidFill>
                  <a:srgbClr val="FFC000"/>
                </a:solidFill>
              </a:rPr>
              <a:t/>
            </a:r>
            <a:br>
              <a:rPr lang="en-US" dirty="0">
                <a:solidFill>
                  <a:srgbClr val="FFC000"/>
                </a:solidFill>
              </a:rPr>
            </a:br>
            <a:r>
              <a:rPr lang="en-US" dirty="0" smtClean="0">
                <a:solidFill>
                  <a:srgbClr val="FFC000"/>
                </a:solidFill>
              </a:rPr>
              <a:t/>
            </a:r>
            <a:br>
              <a:rPr lang="en-US" dirty="0" smtClean="0">
                <a:solidFill>
                  <a:srgbClr val="FFC000"/>
                </a:solidFill>
              </a:rPr>
            </a:br>
            <a:r>
              <a:rPr lang="en-US" dirty="0">
                <a:solidFill>
                  <a:srgbClr val="FFC000"/>
                </a:solidFill>
              </a:rPr>
              <a:t/>
            </a:r>
            <a:br>
              <a:rPr lang="en-US" dirty="0">
                <a:solidFill>
                  <a:srgbClr val="FFC000"/>
                </a:solidFill>
              </a:rPr>
            </a:br>
            <a:r>
              <a:rPr lang="en-US" dirty="0" smtClean="0">
                <a:solidFill>
                  <a:srgbClr val="FFC000"/>
                </a:solidFill>
              </a:rPr>
              <a:t/>
            </a:r>
            <a:br>
              <a:rPr lang="en-US" dirty="0" smtClean="0">
                <a:solidFill>
                  <a:srgbClr val="FFC000"/>
                </a:solidFill>
              </a:rPr>
            </a:br>
            <a:r>
              <a:rPr lang="en-US" dirty="0">
                <a:solidFill>
                  <a:srgbClr val="FFC000"/>
                </a:solidFill>
              </a:rPr>
              <a:t/>
            </a:r>
            <a:br>
              <a:rPr lang="en-US" dirty="0">
                <a:solidFill>
                  <a:srgbClr val="FFC000"/>
                </a:solidFill>
              </a:rPr>
            </a:br>
            <a:r>
              <a:rPr lang="en-US" dirty="0" smtClean="0">
                <a:solidFill>
                  <a:srgbClr val="FFC000"/>
                </a:solidFill>
              </a:rPr>
              <a:t>                         Thank you </a:t>
            </a:r>
            <a:br>
              <a:rPr lang="en-US" dirty="0" smtClean="0">
                <a:solidFill>
                  <a:srgbClr val="FFC000"/>
                </a:solidFill>
              </a:rPr>
            </a:br>
            <a:r>
              <a:rPr lang="en-US" dirty="0">
                <a:solidFill>
                  <a:srgbClr val="FFC000"/>
                </a:solidFill>
              </a:rPr>
              <a:t> </a:t>
            </a:r>
            <a:r>
              <a:rPr lang="en-US" dirty="0" smtClean="0">
                <a:solidFill>
                  <a:srgbClr val="FFC000"/>
                </a:solidFill>
              </a:rPr>
              <a:t>                  </a:t>
            </a:r>
            <a:r>
              <a:rPr lang="en-US" sz="2700" dirty="0" smtClean="0">
                <a:solidFill>
                  <a:srgbClr val="FFC000"/>
                </a:solidFill>
              </a:rPr>
              <a:t>Dr</a:t>
            </a:r>
            <a:r>
              <a:rPr lang="en-US" sz="2700" dirty="0">
                <a:solidFill>
                  <a:srgbClr val="FFC000"/>
                </a:solidFill>
              </a:rPr>
              <a:t>. J. K. </a:t>
            </a:r>
            <a:r>
              <a:rPr lang="en-US" sz="2700" dirty="0" smtClean="0">
                <a:solidFill>
                  <a:srgbClr val="FFC000"/>
                </a:solidFill>
              </a:rPr>
              <a:t>Vijayakumar (Library </a:t>
            </a:r>
            <a:r>
              <a:rPr lang="en-US" sz="2700" dirty="0">
                <a:solidFill>
                  <a:srgbClr val="FFC000"/>
                </a:solidFill>
              </a:rPr>
              <a:t>D</a:t>
            </a:r>
            <a:r>
              <a:rPr lang="en-US" sz="2700" dirty="0" smtClean="0">
                <a:solidFill>
                  <a:srgbClr val="FFC000"/>
                </a:solidFill>
              </a:rPr>
              <a:t>irector)</a:t>
            </a:r>
            <a:r>
              <a:rPr lang="en-US" sz="2700" dirty="0">
                <a:solidFill>
                  <a:srgbClr val="FFC000"/>
                </a:solidFill>
              </a:rPr>
              <a:t/>
            </a:r>
            <a:br>
              <a:rPr lang="en-US" sz="2700" dirty="0">
                <a:solidFill>
                  <a:srgbClr val="FFC000"/>
                </a:solidFill>
              </a:rPr>
            </a:br>
            <a:r>
              <a:rPr lang="en-US" sz="2700" dirty="0" smtClean="0">
                <a:solidFill>
                  <a:srgbClr val="FFC000"/>
                </a:solidFill>
              </a:rPr>
              <a:t>                                    </a:t>
            </a:r>
            <a:r>
              <a:rPr lang="en-US" sz="2700" dirty="0">
                <a:solidFill>
                  <a:srgbClr val="FFC000"/>
                </a:solidFill>
              </a:rPr>
              <a:t> </a:t>
            </a:r>
            <a:r>
              <a:rPr lang="en-US" sz="2700" dirty="0" smtClean="0">
                <a:solidFill>
                  <a:srgbClr val="FFC000"/>
                </a:solidFill>
              </a:rPr>
              <a:t>  </a:t>
            </a:r>
            <a:r>
              <a:rPr lang="en-US" sz="2700" dirty="0" smtClean="0">
                <a:solidFill>
                  <a:srgbClr val="FFC000"/>
                </a:solidFill>
                <a:hlinkClick r:id="rId2"/>
              </a:rPr>
              <a:t>janardhanan.vijayakumar@kaust.edu.sa</a:t>
            </a:r>
            <a:r>
              <a:rPr lang="en-US" sz="2700" dirty="0" smtClean="0">
                <a:solidFill>
                  <a:srgbClr val="FFC000"/>
                </a:solidFill>
              </a:rPr>
              <a:t/>
            </a:r>
            <a:br>
              <a:rPr lang="en-US" sz="2700" dirty="0" smtClean="0">
                <a:solidFill>
                  <a:srgbClr val="FFC000"/>
                </a:solidFill>
              </a:rPr>
            </a:br>
            <a:r>
              <a:rPr lang="en-US" sz="2700" dirty="0" smtClean="0">
                <a:solidFill>
                  <a:srgbClr val="FFC000"/>
                </a:solidFill>
              </a:rPr>
              <a:t/>
            </a:r>
            <a:br>
              <a:rPr lang="en-US" sz="2700" dirty="0" smtClean="0">
                <a:solidFill>
                  <a:srgbClr val="FFC000"/>
                </a:solidFill>
              </a:rPr>
            </a:br>
            <a:r>
              <a:rPr lang="en-US" dirty="0">
                <a:solidFill>
                  <a:srgbClr val="FFC000"/>
                </a:solidFill>
              </a:rPr>
              <a:t>	</a:t>
            </a:r>
            <a:r>
              <a:rPr lang="en-US" dirty="0" smtClean="0">
                <a:solidFill>
                  <a:srgbClr val="FFC000"/>
                </a:solidFill>
              </a:rPr>
              <a:t>		    </a:t>
            </a:r>
            <a:r>
              <a:rPr lang="en-US" sz="2400" dirty="0" smtClean="0">
                <a:solidFill>
                  <a:srgbClr val="FFC000"/>
                </a:solidFill>
              </a:rPr>
              <a:t>Stephen Buck. PSE Subject Specialist</a:t>
            </a:r>
            <a:br>
              <a:rPr lang="en-US" sz="2400" dirty="0" smtClean="0">
                <a:solidFill>
                  <a:srgbClr val="FFC000"/>
                </a:solidFill>
              </a:rPr>
            </a:br>
            <a:r>
              <a:rPr lang="en-US" sz="2400" dirty="0" smtClean="0">
                <a:solidFill>
                  <a:srgbClr val="FFC000"/>
                </a:solidFill>
              </a:rPr>
              <a:t>                                                   </a:t>
            </a:r>
            <a:r>
              <a:rPr lang="en-US" sz="2400" dirty="0">
                <a:solidFill>
                  <a:srgbClr val="FFC000"/>
                </a:solidFill>
              </a:rPr>
              <a:t> </a:t>
            </a:r>
            <a:r>
              <a:rPr lang="en-US" sz="2400" dirty="0" smtClean="0">
                <a:solidFill>
                  <a:srgbClr val="FFC000"/>
                </a:solidFill>
              </a:rPr>
              <a:t> </a:t>
            </a:r>
            <a:r>
              <a:rPr lang="en-US" sz="2400" dirty="0" smtClean="0">
                <a:solidFill>
                  <a:srgbClr val="FFC000"/>
                </a:solidFill>
                <a:hlinkClick r:id="rId3"/>
              </a:rPr>
              <a:t>stephen.buck@kaust.edu.sa</a:t>
            </a:r>
            <a:r>
              <a:rPr lang="en-US" sz="2400" dirty="0" smtClean="0">
                <a:solidFill>
                  <a:srgbClr val="FFC000"/>
                </a:solidFill>
              </a:rPr>
              <a:t/>
            </a:r>
            <a:br>
              <a:rPr lang="en-US" sz="2400" dirty="0" smtClean="0">
                <a:solidFill>
                  <a:srgbClr val="FFC000"/>
                </a:solidFill>
              </a:rPr>
            </a:br>
            <a:r>
              <a:rPr lang="en-US" sz="2400" dirty="0" smtClean="0">
                <a:solidFill>
                  <a:srgbClr val="FFC000"/>
                </a:solidFill>
              </a:rPr>
              <a:t/>
            </a:r>
            <a:br>
              <a:rPr lang="en-US" sz="2400" dirty="0" smtClean="0">
                <a:solidFill>
                  <a:srgbClr val="FFC000"/>
                </a:solidFill>
              </a:rPr>
            </a:br>
            <a:r>
              <a:rPr lang="en-US" dirty="0" smtClean="0">
                <a:solidFill>
                  <a:srgbClr val="FFC000"/>
                </a:solidFill>
              </a:rPr>
              <a:t/>
            </a:r>
            <a:br>
              <a:rPr lang="en-US" dirty="0" smtClean="0">
                <a:solidFill>
                  <a:srgbClr val="FFC000"/>
                </a:solidFill>
              </a:rPr>
            </a:br>
            <a:endParaRPr lang="en-US" dirty="0">
              <a:solidFill>
                <a:srgbClr val="FFC000"/>
              </a:solidFill>
            </a:endParaRPr>
          </a:p>
        </p:txBody>
      </p:sp>
      <p:pic>
        <p:nvPicPr>
          <p:cNvPr id="6" name="Picture 5"/>
          <p:cNvPicPr/>
          <p:nvPr/>
        </p:nvPicPr>
        <p:blipFill>
          <a:blip r:embed="rId4"/>
          <a:stretch>
            <a:fillRect/>
          </a:stretch>
        </p:blipFill>
        <p:spPr>
          <a:xfrm>
            <a:off x="9523412" y="5226619"/>
            <a:ext cx="2305685" cy="1097981"/>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3" y="4419600"/>
            <a:ext cx="3581399"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59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8412" y="990600"/>
            <a:ext cx="7848600" cy="3693319"/>
          </a:xfrm>
          <a:prstGeom prst="rect">
            <a:avLst/>
          </a:prstGeom>
          <a:noFill/>
        </p:spPr>
        <p:txBody>
          <a:bodyPr wrap="square" rtlCol="0">
            <a:spAutoFit/>
          </a:bodyPr>
          <a:lstStyle/>
          <a:p>
            <a:endParaRPr lang="en-US" sz="2400" dirty="0" smtClean="0">
              <a:solidFill>
                <a:srgbClr val="FFC000"/>
              </a:solidFill>
            </a:endParaRPr>
          </a:p>
          <a:p>
            <a:endParaRPr lang="en-US" sz="2400" dirty="0">
              <a:solidFill>
                <a:srgbClr val="FFC000"/>
              </a:solidFill>
            </a:endParaRPr>
          </a:p>
          <a:p>
            <a:r>
              <a:rPr lang="en-US" sz="2400" dirty="0" smtClean="0">
                <a:solidFill>
                  <a:srgbClr val="FFC000"/>
                </a:solidFill>
              </a:rPr>
              <a:t>Mohamed Eddaoudi 	Chemistry</a:t>
            </a:r>
          </a:p>
          <a:p>
            <a:r>
              <a:rPr lang="en-US" sz="2400" dirty="0" smtClean="0">
                <a:solidFill>
                  <a:srgbClr val="FFC000"/>
                </a:solidFill>
              </a:rPr>
              <a:t>Iain McCulloch             	Chemistry/Materials Science</a:t>
            </a:r>
          </a:p>
          <a:p>
            <a:r>
              <a:rPr lang="en-US" sz="2400" dirty="0" smtClean="0">
                <a:solidFill>
                  <a:srgbClr val="FFC000"/>
                </a:solidFill>
              </a:rPr>
              <a:t>Magnus Rueping         	Chemistry</a:t>
            </a:r>
          </a:p>
          <a:p>
            <a:r>
              <a:rPr lang="en-US" sz="2400" dirty="0" smtClean="0">
                <a:solidFill>
                  <a:srgbClr val="FFC000"/>
                </a:solidFill>
              </a:rPr>
              <a:t>S Mani </a:t>
            </a:r>
            <a:r>
              <a:rPr lang="en-US" sz="2400" dirty="0" err="1" smtClean="0">
                <a:solidFill>
                  <a:srgbClr val="FFC000"/>
                </a:solidFill>
              </a:rPr>
              <a:t>Sarathy</a:t>
            </a:r>
            <a:r>
              <a:rPr lang="en-US" sz="2400" dirty="0" smtClean="0">
                <a:solidFill>
                  <a:srgbClr val="FFC000"/>
                </a:solidFill>
              </a:rPr>
              <a:t>             	Engineering</a:t>
            </a:r>
          </a:p>
          <a:p>
            <a:r>
              <a:rPr lang="en-US" sz="2400" dirty="0" smtClean="0">
                <a:solidFill>
                  <a:srgbClr val="FFC000"/>
                </a:solidFill>
              </a:rPr>
              <a:t>Carlos M Duarte           	Environment/Ecology</a:t>
            </a:r>
          </a:p>
          <a:p>
            <a:r>
              <a:rPr lang="en-US" sz="2400" dirty="0" smtClean="0">
                <a:solidFill>
                  <a:srgbClr val="FFC000"/>
                </a:solidFill>
              </a:rPr>
              <a:t>Jean MJ </a:t>
            </a:r>
            <a:r>
              <a:rPr lang="en-US" sz="2400" dirty="0" err="1" smtClean="0">
                <a:solidFill>
                  <a:srgbClr val="FFC000"/>
                </a:solidFill>
              </a:rPr>
              <a:t>Frechet</a:t>
            </a:r>
            <a:r>
              <a:rPr lang="en-US" sz="2400" dirty="0" smtClean="0">
                <a:solidFill>
                  <a:srgbClr val="FFC000"/>
                </a:solidFill>
              </a:rPr>
              <a:t>           	Materials Science</a:t>
            </a:r>
          </a:p>
          <a:p>
            <a:r>
              <a:rPr lang="en-US" sz="2400" dirty="0" smtClean="0">
                <a:solidFill>
                  <a:srgbClr val="FFC000"/>
                </a:solidFill>
              </a:rPr>
              <a:t>Hiroaki </a:t>
            </a:r>
            <a:r>
              <a:rPr lang="en-US" sz="2400" dirty="0" err="1" smtClean="0">
                <a:solidFill>
                  <a:srgbClr val="FFC000"/>
                </a:solidFill>
              </a:rPr>
              <a:t>Fujii</a:t>
            </a:r>
            <a:r>
              <a:rPr lang="en-US" sz="2400" dirty="0" smtClean="0">
                <a:solidFill>
                  <a:srgbClr val="FFC000"/>
                </a:solidFill>
              </a:rPr>
              <a:t>                    	Plant &amp; Animal Science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2" y="1828800"/>
            <a:ext cx="2133600" cy="1600200"/>
          </a:xfrm>
          <a:prstGeom prst="rect">
            <a:avLst/>
          </a:prstGeom>
        </p:spPr>
      </p:pic>
      <p:sp>
        <p:nvSpPr>
          <p:cNvPr id="6" name="TextBox 5"/>
          <p:cNvSpPr txBox="1"/>
          <p:nvPr/>
        </p:nvSpPr>
        <p:spPr>
          <a:xfrm flipH="1">
            <a:off x="379412" y="838200"/>
            <a:ext cx="9372600" cy="646331"/>
          </a:xfrm>
          <a:prstGeom prst="rect">
            <a:avLst/>
          </a:prstGeom>
          <a:noFill/>
        </p:spPr>
        <p:txBody>
          <a:bodyPr wrap="square" rtlCol="0">
            <a:spAutoFit/>
          </a:bodyPr>
          <a:lstStyle/>
          <a:p>
            <a:r>
              <a:rPr lang="en-US" sz="3600" dirty="0" smtClean="0"/>
              <a:t>                       KAUST faculty - highly cited 2017</a:t>
            </a:r>
            <a:endParaRPr lang="en-US" sz="3600" dirty="0"/>
          </a:p>
        </p:txBody>
      </p:sp>
    </p:spTree>
    <p:extLst>
      <p:ext uri="{BB962C8B-B14F-4D97-AF65-F5344CB8AC3E}">
        <p14:creationId xmlns:p14="http://schemas.microsoft.com/office/powerpoint/2010/main" val="165297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            The pricing of library resources    </a:t>
            </a:r>
            <a:endParaRPr lang="en-US" dirty="0">
              <a:solidFill>
                <a:srgbClr val="FFC000"/>
              </a:solidFill>
            </a:endParaRPr>
          </a:p>
        </p:txBody>
      </p:sp>
      <p:sp>
        <p:nvSpPr>
          <p:cNvPr id="3" name="Content Placeholder 2"/>
          <p:cNvSpPr>
            <a:spLocks noGrp="1"/>
          </p:cNvSpPr>
          <p:nvPr>
            <p:ph idx="1"/>
          </p:nvPr>
        </p:nvSpPr>
        <p:spPr/>
        <p:txBody>
          <a:bodyPr/>
          <a:lstStyle/>
          <a:p>
            <a:pPr marL="0" indent="0">
              <a:buNone/>
            </a:pPr>
            <a:r>
              <a:rPr lang="en-US" dirty="0" smtClean="0"/>
              <a:t>                               </a:t>
            </a:r>
          </a:p>
          <a:p>
            <a:pPr marL="0" indent="0">
              <a:buNone/>
            </a:pPr>
            <a:r>
              <a:rPr lang="en-US" dirty="0"/>
              <a:t>	</a:t>
            </a:r>
            <a:r>
              <a:rPr lang="en-US" dirty="0" smtClean="0"/>
              <a:t>	      Normal pricing             </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Library journal pricing</a:t>
            </a:r>
            <a:endParaRPr lang="en-US" dirty="0"/>
          </a:p>
          <a:p>
            <a:pPr marL="0" indent="0">
              <a:buNone/>
            </a:pPr>
            <a:endParaRPr lang="en-US" dirty="0">
              <a:solidFill>
                <a:srgbClr val="FFC000"/>
              </a:solidFill>
            </a:endParaRPr>
          </a:p>
        </p:txBody>
      </p:sp>
      <p:pic>
        <p:nvPicPr>
          <p:cNvPr id="4" name="Picture 3"/>
          <p:cNvPicPr/>
          <p:nvPr/>
        </p:nvPicPr>
        <p:blipFill>
          <a:blip r:embed="rId2"/>
          <a:stretch>
            <a:fillRect/>
          </a:stretch>
        </p:blipFill>
        <p:spPr>
          <a:xfrm>
            <a:off x="9523412" y="5226619"/>
            <a:ext cx="2305685" cy="1097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473" y="1919415"/>
            <a:ext cx="3276600" cy="17196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473" y="4038600"/>
            <a:ext cx="3276129" cy="1676400"/>
          </a:xfrm>
          <a:prstGeom prst="rect">
            <a:avLst/>
          </a:prstGeom>
        </p:spPr>
      </p:pic>
    </p:spTree>
    <p:extLst>
      <p:ext uri="{BB962C8B-B14F-4D97-AF65-F5344CB8AC3E}">
        <p14:creationId xmlns:p14="http://schemas.microsoft.com/office/powerpoint/2010/main" val="397049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2673</Words>
  <Application>Microsoft Office PowerPoint</Application>
  <PresentationFormat>Custom</PresentationFormat>
  <Paragraphs>385</Paragraphs>
  <Slides>77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Arial Rounded MT Bold</vt:lpstr>
      <vt:lpstr>Calibri</vt:lpstr>
      <vt:lpstr>Corbel</vt:lpstr>
      <vt:lpstr>Secca Std</vt:lpstr>
      <vt:lpstr>Stag Sans Light</vt:lpstr>
      <vt:lpstr>Symbol</vt:lpstr>
      <vt:lpstr>Times New Roman</vt:lpstr>
      <vt:lpstr>Digital Blue Tunnel 16x9</vt:lpstr>
      <vt:lpstr>     Exploring off-set pricing models and article deposit terms at King Abdullah University of Science &amp; Technology (KAUST)   </vt:lpstr>
      <vt:lpstr>                              KAUST </vt:lpstr>
      <vt:lpstr>PowerPoint Presentation</vt:lpstr>
      <vt:lpstr>PowerPoint Presentation</vt:lpstr>
      <vt:lpstr>PowerPoint Presentation</vt:lpstr>
      <vt:lpstr>PowerPoint Presentation</vt:lpstr>
      <vt:lpstr>PowerPoint Presentation</vt:lpstr>
      <vt:lpstr>PowerPoint Presentation</vt:lpstr>
      <vt:lpstr>            The pricing of library resources    </vt:lpstr>
      <vt:lpstr>                           Offset Pricing</vt:lpstr>
      <vt:lpstr>                     Defining the Problem</vt:lpstr>
      <vt:lpstr>        Open Access Types</vt:lpstr>
      <vt:lpstr>Principles of offsetting systems (JISC 2015)</vt:lpstr>
      <vt:lpstr>More principles of offsetting systems (JISC 2015)</vt:lpstr>
      <vt:lpstr>Even more principles of offsetting systems (JISC 2015)</vt:lpstr>
      <vt:lpstr>                          Some APC models</vt:lpstr>
      <vt:lpstr>Rising prices</vt:lpstr>
      <vt:lpstr>How do we get the OA terms we want into our license agreements?</vt:lpstr>
      <vt:lpstr>How do we get the OA terms we want into our license agreements?</vt:lpstr>
      <vt:lpstr>                  Article Processing Charges (APCs)?</vt:lpstr>
      <vt:lpstr>                Extra Costs of Open Access</vt:lpstr>
      <vt:lpstr>                              Offset Pricing </vt:lpstr>
      <vt:lpstr>             Consequences of no offsetting</vt:lpstr>
      <vt:lpstr>PowerPoint Presentation</vt:lpstr>
      <vt:lpstr>PowerPoint Presentation</vt:lpstr>
      <vt:lpstr>PowerPoint Presentation</vt:lpstr>
      <vt:lpstr>PowerPoint Presentation</vt:lpstr>
      <vt:lpstr>PowerPoint Presentation</vt:lpstr>
      <vt:lpstr>PowerPoint Presentation</vt:lpstr>
      <vt:lpstr>                           Different models of offset pricing   American Chemical Society ACS  Royal Society of Chemistry RSC  Springer  National/Disciplinary Offset Models  Institute of Physics IOP       </vt:lpstr>
      <vt:lpstr>PowerPoint Presentation</vt:lpstr>
      <vt:lpstr>Offset Models – Royal Society of Chemistry (RSC)</vt:lpstr>
      <vt:lpstr>Offset Models – American Chemical Society (ACS)</vt:lpstr>
      <vt:lpstr>                 An Institutional Model?</vt:lpstr>
      <vt:lpstr>            KAUST and                (the Open Access workflow)                      </vt:lpstr>
      <vt:lpstr>       IOP Facts and Figures</vt:lpstr>
      <vt:lpstr>                          The                 Model</vt:lpstr>
      <vt:lpstr>                          The                 Model</vt:lpstr>
      <vt:lpstr>                                   The                 Model  At low level of OA publication most of the cost is offset locally to the universities   At high level of OA publication the balance moves towards greater global price reductions in prices.</vt:lpstr>
      <vt:lpstr>PowerPoint Presentation</vt:lpstr>
      <vt:lpstr>IOP Publishing offsetting and library-funded APCs </vt:lpstr>
      <vt:lpstr>                             Offset Support</vt:lpstr>
      <vt:lpstr>          This should avoid ‘double dipping’    paying the subscription                         paying the APC  </vt:lpstr>
      <vt:lpstr>                          KAUST workflow for Open Access</vt:lpstr>
      <vt:lpstr>PowerPoint Presentation</vt:lpstr>
      <vt:lpstr>                What IOP needs from us</vt:lpstr>
      <vt:lpstr>New Licence Terms: Wild west </vt:lpstr>
      <vt:lpstr>ESAC  Intact (transparent infrastructure for article charges)aims at establishing transparent and efficient procedures to manage APCs for OA publications </vt:lpstr>
      <vt:lpstr>ESAC  Intact (transparent infrastructure for article charges)aims at establishing transparent and efficient procedures to manage APCs for OA publications </vt:lpstr>
      <vt:lpstr>Joint COAR-UNESCO Statement on OA</vt:lpstr>
      <vt:lpstr>PowerPoint Presentation</vt:lpstr>
      <vt:lpstr>PowerPoint Presentation</vt:lpstr>
      <vt:lpstr>                  Why is this important?</vt:lpstr>
      <vt:lpstr>                     Why is this important?</vt:lpstr>
      <vt:lpstr>                    Why is this important?</vt:lpstr>
      <vt:lpstr>            Where to publish?</vt:lpstr>
      <vt:lpstr>                The Future of Off Set Pricing   </vt:lpstr>
      <vt:lpstr>                   Article Deposit Terms</vt:lpstr>
      <vt:lpstr>                  Article Deposit Terms</vt:lpstr>
      <vt:lpstr>   OA2020  Transformation  A growing number of research organizations want to establish an international initiative which aims to convert the majority of today’s scholarly journals from subscription to Open Access (OA) publishing. This is the result of the 12th Berlin Open Access Conference hosted by the Max Planck Society (Dec. 2015.) An Expression of Interest invites all parties involved in scholarly publishing to collaborate on a swift and efficient transition for the benefit of scholarship and society at large.        By cooperating at international level we can affect change</vt:lpstr>
      <vt:lpstr>        OA2020  Transformation-  Risk    </vt:lpstr>
      <vt:lpstr>                 Alchemy</vt:lpstr>
      <vt:lpstr>Map your position  Policies, Infrastructure, Procedures, Stakeholders </vt:lpstr>
      <vt:lpstr>Analyze and Assess your leveraging power  Financial and Publication Data </vt:lpstr>
      <vt:lpstr>      Fog of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Engage your Author Communities</vt:lpstr>
      <vt:lpstr>Prepare and execute your transformation plan </vt:lpstr>
      <vt:lpstr>PowerPoint Presentation</vt:lpstr>
      <vt:lpstr>The future of academic publishing    </vt:lpstr>
      <vt:lpstr>                               Thank you                     Dr. J. K. Vijayakumar (Library Director)                                        janardhanan.vijayakumar@kaust.edu.sa         Stephen Buck. PSE Subject Specialist                                                      stephen.buck@kaust.edu.sa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2015-06-25T11:22:51Z</dcterms:created>
  <dcterms:modified xsi:type="dcterms:W3CDTF">2018-03-19T11:05:49Z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