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gBgntIScKqMLbQCIUTwQMmKWFw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customschemas.google.com/relationships/presentationmetadata" Target="metadata"/><Relationship Id="rId50" Type="http://schemas.openxmlformats.org/officeDocument/2006/relationships/slide" Target="slides/slide4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206ba107a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e206ba107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206ba107a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206ba107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206ba107a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206ba107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206ba107a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e206ba107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206ba107a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206ba107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29637c4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e29637c4e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31d8da501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31d8da50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e206ba107a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e206ba107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28504598a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28504598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206ba107a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206ba107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206ba107a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206ba107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e206ba107a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e206ba107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206ba107a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e206ba107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206ba107a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e206ba107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e206ba107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e206ba107a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31d8da501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e31d8da5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e31d8da50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e31d8da5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31d8da501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e31d8da50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e31d8da501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e31d8da50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e31d8da501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e31d8da50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e31d8da501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e31d8da50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e31d8da50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e31d8da501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e31d8da501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e31d8da50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31d8da501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31d8da50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e31d8da501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e31d8da50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e31d8da501_0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e31d8da50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e31d8da501_0_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e31d8da501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e39625a90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e39625a9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e39625a90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e39625a90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e39625a902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e39625a90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e39625a90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e39625a902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e39625a90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2e39625a902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206ba107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206ba10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206ba10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e206ba107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206ba107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e206ba107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206ba107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2e206ba107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206ba107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e206ba107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orcid.org/0000-0002-6149-4724" TargetMode="External"/><Relationship Id="rId4" Type="http://schemas.openxmlformats.org/officeDocument/2006/relationships/hyperlink" Target="https://orcid.org/0000-0002-6149-4724" TargetMode="External"/><Relationship Id="rId5" Type="http://schemas.openxmlformats.org/officeDocument/2006/relationships/hyperlink" Target="https://orcid.org/0000-0002-4108-7531" TargetMode="External"/><Relationship Id="rId6" Type="http://schemas.openxmlformats.org/officeDocument/2006/relationships/hyperlink" Target="https://orcid.org/0000-0002-4108-753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mariapinto.es/e-coms/calidad-y-evaluacion-de-los-contenidos-electronicos/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ibrary.sydney.edu.au/about/governance/collections-framework/collection-guidelines" TargetMode="External"/><Relationship Id="rId10" Type="http://schemas.openxmlformats.org/officeDocument/2006/relationships/hyperlink" Target="https://directory.library.duke.edu/dept/collection-strategy-and-development" TargetMode="External"/><Relationship Id="rId13" Type="http://schemas.openxmlformats.org/officeDocument/2006/relationships/hyperlink" Target="https://udallas.edu/library/policies/collection-development-policy.php" TargetMode="External"/><Relationship Id="rId12" Type="http://schemas.openxmlformats.org/officeDocument/2006/relationships/hyperlink" Target="https://www.lib.montana.edu/services/information-access/collections/policies/collection-developmen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library.columbia.edu/about/policies/collection-development.html" TargetMode="External"/><Relationship Id="rId4" Type="http://schemas.openxmlformats.org/officeDocument/2006/relationships/hyperlink" Target="https://www.ncl.ac.uk/mediav8/library/trash/Collection%20Development%20Policy%20-%202021.pdf" TargetMode="External"/><Relationship Id="rId9" Type="http://schemas.openxmlformats.org/officeDocument/2006/relationships/hyperlink" Target="https://le.ac.uk/library/about/policies/collection-development-strategy" TargetMode="External"/><Relationship Id="rId15" Type="http://schemas.openxmlformats.org/officeDocument/2006/relationships/hyperlink" Target="https://www.library.universiteitleiden.nl/about-us/collections/selection" TargetMode="External"/><Relationship Id="rId14" Type="http://schemas.openxmlformats.org/officeDocument/2006/relationships/hyperlink" Target="https://www.wcu.edu/hunter-library/about-hunter-library/policies/collection-development-policy.aspx" TargetMode="External"/><Relationship Id="rId17" Type="http://schemas.openxmlformats.org/officeDocument/2006/relationships/hyperlink" Target="https://www.library.illinois.edu/geninfo/collections/" TargetMode="External"/><Relationship Id="rId16" Type="http://schemas.openxmlformats.org/officeDocument/2006/relationships/hyperlink" Target="https://www.library.cornell.edu/collections/collection-funding/" TargetMode="External"/><Relationship Id="rId5" Type="http://schemas.openxmlformats.org/officeDocument/2006/relationships/hyperlink" Target="https://library.torontomu.ca/info/collections/" TargetMode="External"/><Relationship Id="rId6" Type="http://schemas.openxmlformats.org/officeDocument/2006/relationships/hyperlink" Target="https://www.lib.cam.ac.uk/files/cdp_framework.pdf" TargetMode="External"/><Relationship Id="rId18" Type="http://schemas.openxmlformats.org/officeDocument/2006/relationships/hyperlink" Target="https://libguides.uwp.edu/c.php?g=439243&amp;p=2988946" TargetMode="External"/><Relationship Id="rId7" Type="http://schemas.openxmlformats.org/officeDocument/2006/relationships/hyperlink" Target="https://www.reading.ac.uk/library/-/media/project/functions/library/documents/collection-policies/policygeneralcollectingpolicy.pdf?la=en&amp;hash=3EDE83248F6D1BCE9FF109D30BCFFE30" TargetMode="External"/><Relationship Id="rId8" Type="http://schemas.openxmlformats.org/officeDocument/2006/relationships/hyperlink" Target="https://web.library.yale.edu/collection-development-policy-book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iic.uam.es/innovacion/inteligencia-artificial-centrada-en-datos-calidad-vs-cantidad/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i.org/10.48550/arXiv.1706.03762" TargetMode="External"/><Relationship Id="rId4" Type="http://schemas.openxmlformats.org/officeDocument/2006/relationships/hyperlink" Target="https://arxiv.org/pdf/1706.03762" TargetMode="External"/><Relationship Id="rId5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doi.org/10.48550/arXiv.2402.05519" TargetMode="External"/><Relationship Id="rId4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oi.org/10.1016/j.infsof.2023.107268" TargetMode="External"/><Relationship Id="rId4" Type="http://schemas.openxmlformats.org/officeDocument/2006/relationships/hyperlink" Target="https://doi.org/10.1016/j.infsof.2023.107268" TargetMode="External"/><Relationship Id="rId5" Type="http://schemas.openxmlformats.org/officeDocument/2006/relationships/hyperlink" Target="https://www.iic.uam.es/innovacion/inteligencia-artificial-centrada-en-datos-calidad-vs-cantidad/" TargetMode="External"/><Relationship Id="rId6" Type="http://schemas.openxmlformats.org/officeDocument/2006/relationships/hyperlink" Target="https://www.iic.uam.es/innovacion/inteligencia-artificial-centrada-en-datos-calidad-vs-cantidad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doi.org/10.1609/hcomp.v11i1.27547" TargetMode="External"/><Relationship Id="rId4" Type="http://schemas.openxmlformats.org/officeDocument/2006/relationships/hyperlink" Target="https://doi.org/10.1609/hcomp.v11i1.27547" TargetMode="External"/><Relationship Id="rId5" Type="http://schemas.openxmlformats.org/officeDocument/2006/relationships/hyperlink" Target="https://www.transcript-open.de/pdf_chapter/bis%206999/9783839467107/9783839467107-013.pdf" TargetMode="External"/><Relationship Id="rId6" Type="http://schemas.openxmlformats.org/officeDocument/2006/relationships/hyperlink" Target="https://www.transcript-open.de/pdf_chapter/bis%206999/9783839467107/9783839467107-013.pdf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www.mariapinto.es/e-coms/calidad-y-evaluacion-de-los-contenidos-electronicos/" TargetMode="External"/><Relationship Id="rId4" Type="http://schemas.openxmlformats.org/officeDocument/2006/relationships/hyperlink" Target="http://www.mariapinto.es/e-coms/calidad-y-evaluacion-de-los-contenidos-electronicos/" TargetMode="External"/><Relationship Id="rId5" Type="http://schemas.openxmlformats.org/officeDocument/2006/relationships/hyperlink" Target="https://doi.org/10.48550/arXiv.2402.05519" TargetMode="External"/><Relationship Id="rId6" Type="http://schemas.openxmlformats.org/officeDocument/2006/relationships/hyperlink" Target="https://doi.org/10.48550/arXiv.2402.05519" TargetMode="External"/><Relationship Id="rId7" Type="http://schemas.openxmlformats.org/officeDocument/2006/relationships/hyperlink" Target="https://doi.org/10.48550/arXiv.1706.03762" TargetMode="External"/><Relationship Id="rId8" Type="http://schemas.openxmlformats.org/officeDocument/2006/relationships/hyperlink" Target="https://doi.org/10.48550/arXiv.1706.03762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hyperlink" Target="https://github.com/zylon-ai/private-gp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6266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s-ES" sz="4800"/>
              <a:t>Criterios y metodología para la selección documental en</a:t>
            </a:r>
            <a:r>
              <a:rPr lang="es-ES" sz="4800"/>
              <a:t> Inteligencias Artificiales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137660"/>
            <a:ext cx="9144000" cy="1597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b="0" i="1" lang="es-E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Prof. María Antonia Ovalle Perandones. </a:t>
            </a:r>
            <a:br>
              <a:rPr b="0" i="0" lang="es-E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maovalle@ucm.es – Dpto. Biblioteconomía y Documentación. Facultad de Ciencias de la Documentación. Universidad Complutense de Madrid.</a:t>
            </a:r>
            <a:r>
              <a:rPr b="0" i="0" lang="es-ES" sz="140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s-ES" sz="1400" u="sng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https://orcid.org/0000-0002-6149-4724</a:t>
            </a:r>
            <a:endParaRPr b="0" sz="1400"/>
          </a:p>
          <a:p>
            <a:pPr indent="0" lvl="0" marL="0" rtl="0" algn="ctr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b="0" i="1" lang="es-E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Prof. Manuel Blázquez Ochando. </a:t>
            </a:r>
            <a:br>
              <a:rPr b="0" i="1" lang="es-E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manublaz@ucm.es – Dpto. Biblioteconomía y Documentación. Facultad de Ciencias de la Documentación. Universidad Complutense de Madrid.</a:t>
            </a:r>
            <a:r>
              <a:rPr b="0" i="0" lang="es-ES" sz="140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s-ES" sz="1400" u="sng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https://orcid.org/0000-0002-4108-7531</a:t>
            </a:r>
            <a:endParaRPr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206ba107a_0_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Contexto de aplicación</a:t>
            </a:r>
            <a:endParaRPr/>
          </a:p>
        </p:txBody>
      </p:sp>
      <p:sp>
        <p:nvSpPr>
          <p:cNvPr id="150" name="Google Shape;150;g2e206ba107a_0_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Tiene que tener un </a:t>
            </a:r>
            <a:r>
              <a:rPr b="1" lang="es-ES" sz="2000"/>
              <a:t>conocimiento </a:t>
            </a:r>
            <a:r>
              <a:rPr b="1" lang="es-ES" sz="2000"/>
              <a:t>amplio</a:t>
            </a:r>
            <a:r>
              <a:rPr b="1" lang="es-ES" sz="2000"/>
              <a:t> de todos los servicios</a:t>
            </a:r>
            <a:r>
              <a:rPr lang="es-ES" sz="2000"/>
              <a:t> y procesos en el contexto de la biblioteca, el archivo, los centros de documentación y la gestión del conocimiento en la administración pública y privada</a:t>
            </a:r>
            <a:endParaRPr b="1"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Capacidad para resolver tareas especializadas con destreza</a:t>
            </a:r>
            <a:endParaRPr sz="2000"/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Análisis documental, catalogación, indización, resumen</a:t>
            </a:r>
            <a:endParaRPr sz="2000"/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Clasificación CDU, tesauros, lenguajes documentales</a:t>
            </a:r>
            <a:endParaRPr sz="2000"/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Representación del conocimiento</a:t>
            </a:r>
            <a:endParaRPr sz="2000"/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Desarrollo de web semántica, Linked-data</a:t>
            </a:r>
            <a:endParaRPr sz="2000"/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Referenciación bibliográfica</a:t>
            </a:r>
            <a:endParaRPr sz="2000"/>
          </a:p>
          <a:p>
            <a:pPr indent="-355600" lvl="1" marL="914400" rtl="0" algn="l">
              <a:spcBef>
                <a:spcPts val="1200"/>
              </a:spcBef>
              <a:spcAft>
                <a:spcPts val="1200"/>
              </a:spcAft>
              <a:buSzPts val="2000"/>
              <a:buChar char="•"/>
            </a:pPr>
            <a:r>
              <a:rPr lang="es-ES" sz="2000"/>
              <a:t>Evaluación de textos y documentos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206ba107a_0_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Contexto de aplicación</a:t>
            </a:r>
            <a:endParaRPr/>
          </a:p>
        </p:txBody>
      </p:sp>
      <p:sp>
        <p:nvSpPr>
          <p:cNvPr id="156" name="Google Shape;156;g2e206ba107a_0_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Evaluación por pares en el contexto de revistas científicas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Asistencia a la investigación, localización de afirmaciones científicas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Análisis bibliométrico de referencias, conceptos y citas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Asistencia en la evaluación de tendencias científicas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Análisis comparativo en temas de investigación (interdisciplinariedad)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Análisis de contenido en grandes volúmenes de texto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Minería de texto para la </a:t>
            </a:r>
            <a:r>
              <a:rPr lang="es-ES" sz="2000"/>
              <a:t>extracción</a:t>
            </a:r>
            <a:r>
              <a:rPr lang="es-ES" sz="2000"/>
              <a:t> y estructuración de la información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Elaboración de informes y boletines automáticos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Asistencia al desarrollo de TFG y TFM</a:t>
            </a:r>
            <a:endParaRPr sz="2000"/>
          </a:p>
          <a:p>
            <a:pPr indent="-355600" lvl="0" marL="914400" rtl="0" algn="l">
              <a:spcBef>
                <a:spcPts val="1200"/>
              </a:spcBef>
              <a:spcAft>
                <a:spcPts val="1200"/>
              </a:spcAft>
              <a:buSzPts val="2000"/>
              <a:buChar char="•"/>
            </a:pPr>
            <a:r>
              <a:rPr lang="es-ES" sz="2000"/>
              <a:t>Detección de plagios, textos reciclados, evaluación del aparato crítico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e206ba107a_0_45"/>
          <p:cNvPicPr preferRelativeResize="0"/>
          <p:nvPr/>
        </p:nvPicPr>
        <p:blipFill rotWithShape="1">
          <a:blip r:embed="rId3">
            <a:alphaModFix/>
          </a:blip>
          <a:srcRect b="0" l="0" r="0" t="41386"/>
          <a:stretch/>
        </p:blipFill>
        <p:spPr>
          <a:xfrm>
            <a:off x="868825" y="0"/>
            <a:ext cx="11323178" cy="664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e206ba107a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25" y="885813"/>
            <a:ext cx="4533900" cy="59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e206ba107a_0_45"/>
          <p:cNvSpPr txBox="1"/>
          <p:nvPr/>
        </p:nvSpPr>
        <p:spPr>
          <a:xfrm>
            <a:off x="4210500" y="542075"/>
            <a:ext cx="4470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5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Mayordomo</a:t>
            </a:r>
            <a:endParaRPr b="1" sz="5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2e206ba107a_0_45"/>
          <p:cNvSpPr txBox="1"/>
          <p:nvPr/>
        </p:nvSpPr>
        <p:spPr>
          <a:xfrm>
            <a:off x="7920925" y="1615525"/>
            <a:ext cx="3912900" cy="1046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st="38100">
              <a:srgbClr val="000000">
                <a:alpha val="35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Primera IA especializada en Documentación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2e206ba107a_0_45"/>
          <p:cNvSpPr txBox="1"/>
          <p:nvPr/>
        </p:nvSpPr>
        <p:spPr>
          <a:xfrm>
            <a:off x="7920925" y="2735175"/>
            <a:ext cx="3538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Presentada en el Seminario Académico </a:t>
            </a:r>
            <a:r>
              <a:rPr b="1" i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ConocimIA</a:t>
            </a:r>
            <a:r>
              <a:rPr i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el día 26 de abril de 2024 por su creador, el</a:t>
            </a:r>
            <a:r>
              <a:rPr i="1"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Prof. Manuel Blázquez </a:t>
            </a:r>
            <a:endParaRPr i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e206ba107a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26538"/>
            <a:ext cx="11887199" cy="5804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e206ba107a_0_52"/>
          <p:cNvSpPr txBox="1"/>
          <p:nvPr/>
        </p:nvSpPr>
        <p:spPr>
          <a:xfrm>
            <a:off x="313025" y="2873650"/>
            <a:ext cx="2769900" cy="26118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EEFC4"/>
              </a:gs>
            </a:gsLst>
            <a:lin ang="5400012" scaled="0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98000" lIns="198000" spcFirstLastPara="1" rIns="198000" wrap="square" tIns="19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Relevancia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Calidad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Diversidad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Tamaño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Formatos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Etiquetado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Calidad del etiquetado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Actualidad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e206ba107a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6575"/>
            <a:ext cx="11887200" cy="50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e206ba107a_0_58"/>
          <p:cNvSpPr txBox="1"/>
          <p:nvPr/>
        </p:nvSpPr>
        <p:spPr>
          <a:xfrm>
            <a:off x="7934300" y="4120200"/>
            <a:ext cx="3499500" cy="20985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EEFC4"/>
              </a:gs>
            </a:gsLst>
            <a:lin ang="5400012" scaled="0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98000" lIns="198000" spcFirstLastPara="1" rIns="198000" wrap="square" tIns="19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Artículos académicos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Libros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Revistas en línea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Informes y trabajos científicos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Conferencias y seminarios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Sitios web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29637c4e6_0_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¿Nuevos tiempos, nuevos problemas?</a:t>
            </a:r>
            <a:endParaRPr/>
          </a:p>
        </p:txBody>
      </p:sp>
      <p:sp>
        <p:nvSpPr>
          <p:cNvPr id="183" name="Google Shape;183;g2e29637c4e6_0_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84" name="Google Shape;184;g2e29637c4e6_0_0"/>
          <p:cNvPicPr preferRelativeResize="0"/>
          <p:nvPr/>
        </p:nvPicPr>
        <p:blipFill rotWithShape="1">
          <a:blip r:embed="rId3">
            <a:alphaModFix/>
          </a:blip>
          <a:srcRect b="53059" l="0" r="0" t="28332"/>
          <a:stretch/>
        </p:blipFill>
        <p:spPr>
          <a:xfrm>
            <a:off x="0" y="4589475"/>
            <a:ext cx="12192000" cy="22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e31d8da501_0_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¿Nuevos tiempos, nuevos problemas?</a:t>
            </a:r>
            <a:endParaRPr/>
          </a:p>
        </p:txBody>
      </p:sp>
      <p:sp>
        <p:nvSpPr>
          <p:cNvPr id="190" name="Google Shape;190;g2e31d8da501_0_30"/>
          <p:cNvSpPr txBox="1"/>
          <p:nvPr>
            <p:ph idx="1" type="body"/>
          </p:nvPr>
        </p:nvSpPr>
        <p:spPr>
          <a:xfrm>
            <a:off x="838200" y="1825625"/>
            <a:ext cx="6898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s-ES" sz="2400"/>
              <a:t>Necesidad de evaluar las fuentes de información</a:t>
            </a:r>
            <a:endParaRPr b="1" sz="2400"/>
          </a:p>
          <a:p>
            <a:pPr indent="-342900" lvl="0" marL="457200" rtl="0" algn="l">
              <a:spcBef>
                <a:spcPts val="2000"/>
              </a:spcBef>
              <a:spcAft>
                <a:spcPts val="0"/>
              </a:spcAft>
              <a:buSzPts val="1800"/>
              <a:buChar char="•"/>
            </a:pPr>
            <a:r>
              <a:rPr lang="es-ES" sz="2100"/>
              <a:t>Pinto, M. (2018). C</a:t>
            </a:r>
            <a:r>
              <a:rPr lang="es-ES" sz="2100"/>
              <a:t>alidad y evaluación de los contenidos electrónicos. Electronic Content Management Skills. </a:t>
            </a:r>
            <a:r>
              <a:rPr lang="es-ES" sz="2100" u="sng">
                <a:solidFill>
                  <a:schemeClr val="hlink"/>
                </a:solidFill>
                <a:hlinkClick r:id="rId3"/>
              </a:rPr>
              <a:t>http://www.mariapinto.es/e-coms/calidad-y-evaluacion-de-los-contenidos-electronicos/</a:t>
            </a:r>
            <a:r>
              <a:rPr lang="es-ES" sz="2100"/>
              <a:t> </a:t>
            </a:r>
            <a:endParaRPr sz="21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s-ES" sz="2400"/>
              <a:t>La necesidad de evaluar para poder seleccionar</a:t>
            </a:r>
            <a:endParaRPr b="1" sz="24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s-ES" sz="2400"/>
              <a:t>Problema antiguo, conocido y vigente</a:t>
            </a:r>
            <a:endParaRPr b="1" sz="24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b="1" lang="es-ES" sz="2400"/>
              <a:t>¿Cómo influye en las bibliotecas y en la IA?</a:t>
            </a:r>
            <a:endParaRPr b="1" sz="2400"/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rPr b="1" lang="es-ES" sz="2400"/>
              <a:t>¿Qué diferencias podrían existir?</a:t>
            </a:r>
            <a:endParaRPr b="1" sz="2400"/>
          </a:p>
        </p:txBody>
      </p:sp>
      <p:pic>
        <p:nvPicPr>
          <p:cNvPr id="191" name="Google Shape;191;g2e31d8da501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6525" y="2119913"/>
            <a:ext cx="2618174" cy="26181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Configuración de Fondos Documentales en Bibliotecas Universitarias</a:t>
            </a:r>
            <a:endParaRPr/>
          </a:p>
        </p:txBody>
      </p:sp>
      <p:sp>
        <p:nvSpPr>
          <p:cNvPr id="197" name="Google Shape;197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98" name="Google Shape;198;p5"/>
          <p:cNvPicPr preferRelativeResize="0"/>
          <p:nvPr/>
        </p:nvPicPr>
        <p:blipFill rotWithShape="1">
          <a:blip r:embed="rId3">
            <a:alphaModFix/>
          </a:blip>
          <a:srcRect b="54134" l="0" r="0" t="27037"/>
          <a:stretch/>
        </p:blipFill>
        <p:spPr>
          <a:xfrm>
            <a:off x="0" y="4562475"/>
            <a:ext cx="12192000" cy="229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Configuración de Fondos Documentales</a:t>
            </a:r>
            <a:endParaRPr/>
          </a:p>
        </p:txBody>
      </p:sp>
      <p:sp>
        <p:nvSpPr>
          <p:cNvPr id="204" name="Google Shape;204;p6"/>
          <p:cNvSpPr txBox="1"/>
          <p:nvPr>
            <p:ph idx="1" type="body"/>
          </p:nvPr>
        </p:nvSpPr>
        <p:spPr>
          <a:xfrm>
            <a:off x="838200" y="1825625"/>
            <a:ext cx="10515600" cy="44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s-ES" sz="2400"/>
              <a:t>¿</a:t>
            </a:r>
            <a:r>
              <a:rPr b="1" lang="es-ES" sz="2400">
                <a:solidFill>
                  <a:schemeClr val="accent1"/>
                </a:solidFill>
              </a:rPr>
              <a:t>Cómo se configuran</a:t>
            </a:r>
            <a:r>
              <a:rPr lang="es-ES" sz="2400"/>
              <a:t> los fondos documentales?, ¿Qué criterios se tienen en consideración para la selección documental </a:t>
            </a:r>
            <a:r>
              <a:rPr b="1" lang="es-ES" sz="2400">
                <a:solidFill>
                  <a:schemeClr val="accent1"/>
                </a:solidFill>
              </a:rPr>
              <a:t>en las bibliotecas universitarias</a:t>
            </a:r>
            <a:r>
              <a:rPr lang="es-ES" sz="2400"/>
              <a:t>?</a:t>
            </a:r>
            <a:endParaRPr sz="2000"/>
          </a:p>
          <a:p>
            <a:pPr indent="-355600" lvl="0" marL="1371600" rtl="0" algn="l"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Paso 1. </a:t>
            </a:r>
            <a:r>
              <a:rPr b="1" lang="es-ES" sz="2000"/>
              <a:t>Búsqueda experta en Google</a:t>
            </a:r>
            <a:r>
              <a:rPr lang="es-ES" sz="2000"/>
              <a:t>.</a:t>
            </a:r>
            <a:br>
              <a:rPr lang="es-ES" sz="2000"/>
            </a:br>
            <a:r>
              <a:rPr lang="es-ES" sz="2000"/>
              <a:t>"Collection Development" AND "Acquisitions and Licensing" AND "university library"</a:t>
            </a:r>
            <a:endParaRPr sz="2000"/>
          </a:p>
          <a:p>
            <a:pPr indent="-355600" lvl="0" marL="1371600" rtl="0" algn="l"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Paso 2. Seleccionar </a:t>
            </a:r>
            <a:r>
              <a:rPr b="1" lang="es-ES" sz="2000"/>
              <a:t>Bibliotecas de las universidades más relevantes</a:t>
            </a:r>
            <a:r>
              <a:rPr lang="es-ES" sz="2000"/>
              <a:t> según Webometrics Ranking, en las 5 primeras páginas de resultados. </a:t>
            </a:r>
            <a:r>
              <a:rPr i="1" lang="es-ES" sz="1600">
                <a:solidFill>
                  <a:schemeClr val="accent6"/>
                </a:solidFill>
              </a:rPr>
              <a:t>Universidades de Columbia, Newcastle, Toronto, Cambridge, Reading, Yale, Leicester, Duke, Sydney, Montana, Dallas, Carolina, Leiden, Cornell, Illinois, Wisconsin</a:t>
            </a:r>
            <a:endParaRPr i="1" sz="1600">
              <a:solidFill>
                <a:schemeClr val="accent6"/>
              </a:solidFill>
            </a:endParaRPr>
          </a:p>
          <a:p>
            <a:pPr indent="-355600" lvl="0" marL="1371600" rtl="0" algn="l"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paso 3. Analizar sus </a:t>
            </a:r>
            <a:r>
              <a:rPr b="1" lang="es-ES" sz="2000"/>
              <a:t>criterios e indicadores</a:t>
            </a:r>
            <a:r>
              <a:rPr lang="es-ES" sz="2000"/>
              <a:t> para la selección del fondo bibliográfico/documental, para materiales digitales o impresos.</a:t>
            </a:r>
            <a:endParaRPr sz="2000"/>
          </a:p>
          <a:p>
            <a:pPr indent="-355600" lvl="0" marL="1371600" rtl="0" algn="l">
              <a:spcBef>
                <a:spcPts val="1800"/>
              </a:spcBef>
              <a:spcAft>
                <a:spcPts val="1800"/>
              </a:spcAft>
              <a:buSzPts val="2000"/>
              <a:buChar char="•"/>
            </a:pPr>
            <a:r>
              <a:rPr lang="es-ES" sz="2000"/>
              <a:t>Paso 4. </a:t>
            </a:r>
            <a:r>
              <a:rPr b="1" lang="es-ES" sz="2000"/>
              <a:t>Síntesis</a:t>
            </a:r>
            <a:r>
              <a:rPr lang="es-ES" sz="2000"/>
              <a:t> y obtención del </a:t>
            </a:r>
            <a:r>
              <a:rPr b="1" lang="es-ES" sz="2000"/>
              <a:t>común denominador</a:t>
            </a:r>
            <a:r>
              <a:rPr lang="es-ES" sz="2000"/>
              <a:t>. 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2e206ba107a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0" cy="598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2e206ba107a_0_106"/>
          <p:cNvSpPr txBox="1"/>
          <p:nvPr/>
        </p:nvSpPr>
        <p:spPr>
          <a:xfrm>
            <a:off x="152400" y="6087475"/>
            <a:ext cx="11887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Fig.1. Relación de criterios mencionados en las políticas de adquisiciones y conformación de colecciones de las bibliotecas universitarias de Columbia, Newcastle, Toronto, Cambridge, Reading, Yale, Leicester, Duke, Sydney, Montana, Dallas, Carolina, Leiden, Cornell, Illinois, Wisconsin. </a:t>
            </a:r>
            <a:r>
              <a:rPr b="1" i="1"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</a:t>
            </a:r>
            <a:r>
              <a:rPr i="1"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Elaboración propia 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e206ba107a_0_106"/>
          <p:cNvSpPr/>
          <p:nvPr/>
        </p:nvSpPr>
        <p:spPr>
          <a:xfrm>
            <a:off x="1294025" y="4858350"/>
            <a:ext cx="2139900" cy="57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e206ba107a_0_106"/>
          <p:cNvSpPr/>
          <p:nvPr/>
        </p:nvSpPr>
        <p:spPr>
          <a:xfrm>
            <a:off x="780975" y="2766500"/>
            <a:ext cx="2652900" cy="57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e206ba107a_0_106"/>
          <p:cNvSpPr/>
          <p:nvPr/>
        </p:nvSpPr>
        <p:spPr>
          <a:xfrm>
            <a:off x="1202700" y="974775"/>
            <a:ext cx="2231100" cy="27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2e206ba107a_0_106"/>
          <p:cNvSpPr/>
          <p:nvPr/>
        </p:nvSpPr>
        <p:spPr>
          <a:xfrm>
            <a:off x="1711550" y="1583850"/>
            <a:ext cx="1767900" cy="27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Índice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Problemática y Objeto de estudio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Metodología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Contexto de aplicación. Propuesta de máximos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¿Nuevos tiempos, nuevos problemas?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Configuración de Fondos Documentales en Bibliotecas Universitarias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Particularidades de la IA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Una fórmula para mejorar nuestro criterio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Conclusiones</a:t>
            </a:r>
            <a:endParaRPr sz="2300"/>
          </a:p>
          <a:p>
            <a:pPr indent="-3746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s-ES" sz="2300"/>
              <a:t>Bibliografía</a:t>
            </a:r>
            <a:endParaRPr sz="2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28504598a_0_2"/>
          <p:cNvSpPr txBox="1"/>
          <p:nvPr>
            <p:ph idx="1" type="body"/>
          </p:nvPr>
        </p:nvSpPr>
        <p:spPr>
          <a:xfrm>
            <a:off x="838200" y="725600"/>
            <a:ext cx="10515600" cy="545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/>
              <a:t>Fuentes consultadas</a:t>
            </a:r>
            <a:endParaRPr b="1" sz="2000"/>
          </a:p>
          <a:p>
            <a:pPr indent="-304800" lvl="0" marL="457200" rtl="0" algn="l">
              <a:spcBef>
                <a:spcPts val="18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Columbia University Library. (2024). Collection development. </a:t>
            </a:r>
            <a:r>
              <a:rPr lang="es-ES" sz="1200" u="sng">
                <a:solidFill>
                  <a:schemeClr val="hlink"/>
                </a:solidFill>
                <a:hlinkClick r:id="rId3"/>
              </a:rPr>
              <a:t>https://library.columbia.edu/about/policies/collection-development.html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Newcastle University Library</a:t>
            </a:r>
            <a:r>
              <a:rPr lang="es-ES" sz="1200"/>
              <a:t>. (2024). Newcastle University Library Special Collections &amp; Archives: Collection Development Policy. </a:t>
            </a:r>
            <a:r>
              <a:rPr lang="es-ES" sz="1200" u="sng">
                <a:solidFill>
                  <a:schemeClr val="hlink"/>
                </a:solidFill>
                <a:hlinkClick r:id="rId4"/>
              </a:rPr>
              <a:t>https://www.ncl.ac.uk/mediav8/library/trash/Collection%20Development%20Policy%20-%202021.pdf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Toronto University Library</a:t>
            </a:r>
            <a:r>
              <a:rPr lang="es-ES" sz="1200"/>
              <a:t>. (2024). Collection Development. </a:t>
            </a:r>
            <a:r>
              <a:rPr lang="es-ES" sz="1200" u="sng">
                <a:solidFill>
                  <a:schemeClr val="hlink"/>
                </a:solidFill>
                <a:hlinkClick r:id="rId5"/>
              </a:rPr>
              <a:t>https://library.torontomu.ca/info/collections/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Cambridge University Library</a:t>
            </a:r>
            <a:r>
              <a:rPr lang="es-ES" sz="1200"/>
              <a:t>. (2024). Collection Development Policy framework. </a:t>
            </a:r>
            <a:r>
              <a:rPr lang="es-ES" sz="1200" u="sng">
                <a:solidFill>
                  <a:schemeClr val="hlink"/>
                </a:solidFill>
                <a:hlinkClick r:id="rId6"/>
              </a:rPr>
              <a:t>https://www.lib.cam.ac.uk/files/cdp_framework.pdf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Reading University Library</a:t>
            </a:r>
            <a:r>
              <a:rPr lang="es-ES" sz="1200"/>
              <a:t>. (2024). Collection Development Policy: General statement. </a:t>
            </a:r>
            <a:r>
              <a:rPr lang="es-ES" sz="1200" u="sng">
                <a:solidFill>
                  <a:schemeClr val="hlink"/>
                </a:solidFill>
                <a:hlinkClick r:id="rId7"/>
              </a:rPr>
              <a:t>https://www.reading.ac.uk/library/-/media/project/functions/library/documents/collection-policies/policygeneralcollectingpolicy.pdf?la=en&amp;hash=3EDE83248F6D1BCE9FF109D30BCFFE30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Yale University Library</a:t>
            </a:r>
            <a:r>
              <a:rPr lang="es-ES" sz="1200"/>
              <a:t>. (2024).Collection Development Policy for Books.  </a:t>
            </a:r>
            <a:r>
              <a:rPr lang="es-ES" sz="1200" u="sng">
                <a:solidFill>
                  <a:schemeClr val="hlink"/>
                </a:solidFill>
                <a:hlinkClick r:id="rId8"/>
              </a:rPr>
              <a:t>https://web.library.yale.edu/collection-development-policy-books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Leicester University Library</a:t>
            </a:r>
            <a:r>
              <a:rPr lang="es-ES" sz="1200"/>
              <a:t>. (2024). Collection development strategy: Collection development strategy 2022 - 2031. </a:t>
            </a:r>
            <a:r>
              <a:rPr lang="es-ES" sz="1200" u="sng">
                <a:solidFill>
                  <a:schemeClr val="hlink"/>
                </a:solidFill>
                <a:hlinkClick r:id="rId9"/>
              </a:rPr>
              <a:t>https://le.ac.uk/library/about/policies/collection-development-strategy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Duke University Library</a:t>
            </a:r>
            <a:r>
              <a:rPr lang="es-ES" sz="1200"/>
              <a:t>. (2024). Collection strategy &amp; development. </a:t>
            </a:r>
            <a:r>
              <a:rPr lang="es-ES" sz="1200" u="sng">
                <a:solidFill>
                  <a:schemeClr val="hlink"/>
                </a:solidFill>
                <a:hlinkClick r:id="rId10"/>
              </a:rPr>
              <a:t>https://directory.library.duke.edu/dept/collection-strategy-and-development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Sydney University Library</a:t>
            </a:r>
            <a:r>
              <a:rPr lang="es-ES" sz="1200"/>
              <a:t>. (2024). Collection guidelines. </a:t>
            </a:r>
            <a:r>
              <a:rPr lang="es-ES" sz="1200" u="sng">
                <a:solidFill>
                  <a:schemeClr val="hlink"/>
                </a:solidFill>
                <a:hlinkClick r:id="rId11"/>
              </a:rPr>
              <a:t>https://www.library.sydney.edu.au/about/governance/collections-framework/collection-guidelines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Montana University Library</a:t>
            </a:r>
            <a:r>
              <a:rPr lang="es-ES" sz="1200"/>
              <a:t>. (2024). Collection Development Policy. </a:t>
            </a:r>
            <a:r>
              <a:rPr lang="es-ES" sz="1200" u="sng">
                <a:solidFill>
                  <a:schemeClr val="hlink"/>
                </a:solidFill>
                <a:hlinkClick r:id="rId12"/>
              </a:rPr>
              <a:t>https://www.lib.montana.edu/services/information-access/collections/policies/collection-development/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Dallas University Library</a:t>
            </a:r>
            <a:r>
              <a:rPr lang="es-ES" sz="1200"/>
              <a:t>. (2024). Collection Development Policy. </a:t>
            </a:r>
            <a:r>
              <a:rPr lang="es-ES" sz="1200" u="sng">
                <a:solidFill>
                  <a:schemeClr val="hlink"/>
                </a:solidFill>
                <a:hlinkClick r:id="rId13"/>
              </a:rPr>
              <a:t>https://udallas.edu/library/policies/collection-development-policy.php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Carolina University Library</a:t>
            </a:r>
            <a:r>
              <a:rPr lang="es-ES" sz="1200"/>
              <a:t>. (2024). Collection development policy. </a:t>
            </a:r>
            <a:r>
              <a:rPr lang="es-ES" sz="1200" u="sng">
                <a:solidFill>
                  <a:schemeClr val="hlink"/>
                </a:solidFill>
                <a:hlinkClick r:id="rId14"/>
              </a:rPr>
              <a:t>https://www.wcu.edu/hunter-library/about-hunter-library/policies/collection-development-policy.aspx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Leiden University Library</a:t>
            </a:r>
            <a:r>
              <a:rPr lang="es-ES" sz="1200"/>
              <a:t>. (2024). Collections: selection.  </a:t>
            </a:r>
            <a:r>
              <a:rPr lang="es-ES" sz="1200" u="sng">
                <a:solidFill>
                  <a:schemeClr val="hlink"/>
                </a:solidFill>
                <a:hlinkClick r:id="rId15"/>
              </a:rPr>
              <a:t>https://www.library.universiteitleiden.nl/about-us/collections/selection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Cornell University Library</a:t>
            </a:r>
            <a:r>
              <a:rPr lang="es-ES" sz="1200"/>
              <a:t>. (2024). Collections: Collection funding FAQ. </a:t>
            </a:r>
            <a:r>
              <a:rPr lang="es-ES" sz="1200" u="sng">
                <a:solidFill>
                  <a:schemeClr val="hlink"/>
                </a:solidFill>
                <a:hlinkClick r:id="rId16"/>
              </a:rPr>
              <a:t>https://www.library.cornell.edu/collections/collection-funding/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s-ES" sz="1200"/>
              <a:t>Illinois University Library</a:t>
            </a:r>
            <a:r>
              <a:rPr lang="es-ES" sz="1200"/>
              <a:t>. (2024). Office of Collections and Technical Services. </a:t>
            </a:r>
            <a:r>
              <a:rPr lang="es-ES" sz="1200" u="sng">
                <a:solidFill>
                  <a:schemeClr val="hlink"/>
                </a:solidFill>
                <a:hlinkClick r:id="rId17"/>
              </a:rPr>
              <a:t>https://www.library.illinois.edu/geninfo/collections/</a:t>
            </a:r>
            <a:r>
              <a:rPr lang="es-ES" sz="1200"/>
              <a:t> </a:t>
            </a:r>
            <a:endParaRPr sz="1200"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s-ES" sz="1200"/>
              <a:t>Wisconsin University Library</a:t>
            </a:r>
            <a:r>
              <a:rPr lang="es-ES" sz="1200"/>
              <a:t>. (2024). Collection Development Policy. </a:t>
            </a:r>
            <a:r>
              <a:rPr lang="es-ES" sz="1200" u="sng">
                <a:solidFill>
                  <a:schemeClr val="hlink"/>
                </a:solidFill>
                <a:hlinkClick r:id="rId18"/>
              </a:rPr>
              <a:t>https://libguides.uwp.edu/c.php?g=439243&amp;p=2988946</a:t>
            </a:r>
            <a:r>
              <a:rPr lang="es-ES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e206ba107a_0_1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Configuración de Fondos Documentales</a:t>
            </a:r>
            <a:endParaRPr/>
          </a:p>
        </p:txBody>
      </p:sp>
      <p:sp>
        <p:nvSpPr>
          <p:cNvPr id="225" name="Google Shape;225;g2e206ba107a_0_13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Relevancia Académica y Curricular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Calidad y Autoridad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Actualidad y Vigencia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Accesibilidad y Usabilidad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Costo y Presupuesto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Cobertura y Representatividad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Formato y Disponibilidad</a:t>
            </a:r>
            <a:endParaRPr sz="2400"/>
          </a:p>
          <a:p>
            <a:pPr indent="-381000" lvl="0" marL="457200" rtl="0" algn="l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ts val="2400"/>
              <a:buChar char="•"/>
            </a:pPr>
            <a:r>
              <a:rPr lang="es-ES" sz="2400"/>
              <a:t>Retroalimentación del Usuario</a:t>
            </a:r>
            <a:endParaRPr sz="3200"/>
          </a:p>
        </p:txBody>
      </p:sp>
      <p:sp>
        <p:nvSpPr>
          <p:cNvPr id="226" name="Google Shape;226;g2e206ba107a_0_132"/>
          <p:cNvSpPr txBox="1"/>
          <p:nvPr/>
        </p:nvSpPr>
        <p:spPr>
          <a:xfrm>
            <a:off x="6645850" y="1690825"/>
            <a:ext cx="4431900" cy="1107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198000" lIns="198000" spcFirstLastPara="1" rIns="198000" wrap="square" tIns="198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Criterios comunes en todas las bibliotecas universitarias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e206ba107a_0_132"/>
          <p:cNvSpPr txBox="1"/>
          <p:nvPr/>
        </p:nvSpPr>
        <p:spPr>
          <a:xfrm>
            <a:off x="6645850" y="4061375"/>
            <a:ext cx="4431900" cy="11079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t" bIns="198000" lIns="198000" spcFirstLastPara="1" rIns="198000" wrap="square" tIns="198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Indicadores específicos </a:t>
            </a:r>
            <a:br>
              <a:rPr b="1" lang="es-E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s-ES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cada criterio</a:t>
            </a:r>
            <a:endParaRPr b="1"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" name="Google Shape;228;g2e206ba107a_0_132"/>
          <p:cNvCxnSpPr>
            <a:stCxn id="226" idx="2"/>
            <a:endCxn id="227" idx="0"/>
          </p:cNvCxnSpPr>
          <p:nvPr/>
        </p:nvCxnSpPr>
        <p:spPr>
          <a:xfrm>
            <a:off x="8861800" y="2798725"/>
            <a:ext cx="0" cy="1262700"/>
          </a:xfrm>
          <a:prstGeom prst="straightConnector1">
            <a:avLst/>
          </a:prstGeom>
          <a:noFill/>
          <a:ln cap="flat" cmpd="sng" w="114300">
            <a:solidFill>
              <a:srgbClr val="6FA8D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206ba107a_0_6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Configuración de Fondos Documentales</a:t>
            </a:r>
            <a:endParaRPr/>
          </a:p>
        </p:txBody>
      </p:sp>
      <p:sp>
        <p:nvSpPr>
          <p:cNvPr id="234" name="Google Shape;234;g2e206ba107a_0_69"/>
          <p:cNvSpPr txBox="1"/>
          <p:nvPr>
            <p:ph idx="1" type="body"/>
          </p:nvPr>
        </p:nvSpPr>
        <p:spPr>
          <a:xfrm>
            <a:off x="839788" y="1681163"/>
            <a:ext cx="5157900" cy="6192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1. </a:t>
            </a:r>
            <a:r>
              <a:rPr lang="es-ES"/>
              <a:t>Relevancia Académica y Curricular</a:t>
            </a:r>
            <a:endParaRPr/>
          </a:p>
        </p:txBody>
      </p:sp>
      <p:sp>
        <p:nvSpPr>
          <p:cNvPr id="235" name="Google Shape;235;g2e206ba107a_0_6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Cobertura del programa académico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Recomendaciones del profesorado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Demanda estudiantil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Impacto en la enseñanza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Adopción en proyectos de investigación</a:t>
            </a:r>
            <a:endParaRPr sz="2200"/>
          </a:p>
        </p:txBody>
      </p:sp>
      <p:sp>
        <p:nvSpPr>
          <p:cNvPr id="236" name="Google Shape;236;g2e206ba107a_0_69"/>
          <p:cNvSpPr txBox="1"/>
          <p:nvPr>
            <p:ph idx="3" type="body"/>
          </p:nvPr>
        </p:nvSpPr>
        <p:spPr>
          <a:xfrm>
            <a:off x="6172200" y="1681163"/>
            <a:ext cx="5183100" cy="6192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2. Calidad y Autoridad</a:t>
            </a:r>
            <a:endParaRPr/>
          </a:p>
        </p:txBody>
      </p:sp>
      <p:sp>
        <p:nvSpPr>
          <p:cNvPr id="237" name="Google Shape;237;g2e206ba107a_0_6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Reputación del autor/editor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Revisión por pares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Credenciales del autor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Tasa de citación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Evaluaciones por expertos</a:t>
            </a:r>
            <a:endParaRPr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206ba107a_0_7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Configuración de Fondos Documentales</a:t>
            </a:r>
            <a:endParaRPr/>
          </a:p>
        </p:txBody>
      </p:sp>
      <p:sp>
        <p:nvSpPr>
          <p:cNvPr id="243" name="Google Shape;243;g2e206ba107a_0_77"/>
          <p:cNvSpPr txBox="1"/>
          <p:nvPr>
            <p:ph idx="1" type="body"/>
          </p:nvPr>
        </p:nvSpPr>
        <p:spPr>
          <a:xfrm>
            <a:off x="839788" y="1681163"/>
            <a:ext cx="5157900" cy="6192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3</a:t>
            </a:r>
            <a:r>
              <a:rPr lang="es-ES"/>
              <a:t>. Actualidad y Vigencia</a:t>
            </a:r>
            <a:endParaRPr/>
          </a:p>
        </p:txBody>
      </p:sp>
      <p:sp>
        <p:nvSpPr>
          <p:cNvPr id="244" name="Google Shape;244;g2e206ba107a_0_77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Fecha de publicación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Frecuencia de actualización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Nuevas ediciones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Revisión de contenido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Temporalidad de datos</a:t>
            </a:r>
            <a:endParaRPr sz="2200"/>
          </a:p>
        </p:txBody>
      </p:sp>
      <p:sp>
        <p:nvSpPr>
          <p:cNvPr id="245" name="Google Shape;245;g2e206ba107a_0_77"/>
          <p:cNvSpPr txBox="1"/>
          <p:nvPr>
            <p:ph idx="3" type="body"/>
          </p:nvPr>
        </p:nvSpPr>
        <p:spPr>
          <a:xfrm>
            <a:off x="6172200" y="1681163"/>
            <a:ext cx="5183100" cy="6192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4</a:t>
            </a:r>
            <a:r>
              <a:rPr lang="es-ES"/>
              <a:t>. Accesibilidad y Usabilidad</a:t>
            </a:r>
            <a:endParaRPr/>
          </a:p>
        </p:txBody>
      </p:sp>
      <p:sp>
        <p:nvSpPr>
          <p:cNvPr id="246" name="Google Shape;246;g2e206ba107a_0_77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Formato digital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Accesibilidad del formato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Interfaz de usuario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Tasa de préstamo-consulta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Tasa de retención de usuarios</a:t>
            </a:r>
            <a:endParaRPr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e206ba107a_0_8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Configuración de Fondos Documentales</a:t>
            </a:r>
            <a:endParaRPr/>
          </a:p>
        </p:txBody>
      </p:sp>
      <p:sp>
        <p:nvSpPr>
          <p:cNvPr id="252" name="Google Shape;252;g2e206ba107a_0_85"/>
          <p:cNvSpPr txBox="1"/>
          <p:nvPr>
            <p:ph idx="1" type="body"/>
          </p:nvPr>
        </p:nvSpPr>
        <p:spPr>
          <a:xfrm>
            <a:off x="839800" y="1681172"/>
            <a:ext cx="5157900" cy="6192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5</a:t>
            </a:r>
            <a:r>
              <a:rPr lang="es-ES"/>
              <a:t>. Costo y Presupuesto</a:t>
            </a:r>
            <a:endParaRPr/>
          </a:p>
        </p:txBody>
      </p:sp>
      <p:sp>
        <p:nvSpPr>
          <p:cNvPr id="253" name="Google Shape;253;g2e206ba107a_0_8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Costo por material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Costo total de adquisición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Relación costo-beneficio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Costo por uso</a:t>
            </a:r>
            <a:endParaRPr sz="2200"/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e206ba107a_0_85"/>
          <p:cNvSpPr txBox="1"/>
          <p:nvPr>
            <p:ph idx="3" type="body"/>
          </p:nvPr>
        </p:nvSpPr>
        <p:spPr>
          <a:xfrm>
            <a:off x="6172200" y="1681163"/>
            <a:ext cx="5183100" cy="6192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6.</a:t>
            </a:r>
            <a:r>
              <a:rPr lang="es-ES"/>
              <a:t> Cobertura y Representatividad</a:t>
            </a:r>
            <a:endParaRPr/>
          </a:p>
        </p:txBody>
      </p:sp>
      <p:sp>
        <p:nvSpPr>
          <p:cNvPr id="255" name="Google Shape;255;g2e206ba107a_0_8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Diversidad de disciplinas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Interdisciplinariedad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Cobertura geográfica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Equilibrio de disciplinas</a:t>
            </a:r>
            <a:endParaRPr sz="2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e206ba107a_0_9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Configuración de Fondos Documentales</a:t>
            </a:r>
            <a:endParaRPr/>
          </a:p>
        </p:txBody>
      </p:sp>
      <p:sp>
        <p:nvSpPr>
          <p:cNvPr id="261" name="Google Shape;261;g2e206ba107a_0_93"/>
          <p:cNvSpPr txBox="1"/>
          <p:nvPr>
            <p:ph idx="1" type="body"/>
          </p:nvPr>
        </p:nvSpPr>
        <p:spPr>
          <a:xfrm>
            <a:off x="839800" y="1681172"/>
            <a:ext cx="5157900" cy="6198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7</a:t>
            </a:r>
            <a:r>
              <a:rPr lang="es-ES"/>
              <a:t>. Formato y Disponibilidad</a:t>
            </a:r>
            <a:endParaRPr/>
          </a:p>
        </p:txBody>
      </p:sp>
      <p:sp>
        <p:nvSpPr>
          <p:cNvPr id="262" name="Google Shape;262;g2e206ba107a_0_9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Variedad de formatos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Acceso abierto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Acceso remoto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Actualización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Compatibilidad</a:t>
            </a:r>
            <a:endParaRPr sz="2200"/>
          </a:p>
        </p:txBody>
      </p:sp>
      <p:sp>
        <p:nvSpPr>
          <p:cNvPr id="263" name="Google Shape;263;g2e206ba107a_0_93"/>
          <p:cNvSpPr txBox="1"/>
          <p:nvPr>
            <p:ph idx="3" type="body"/>
          </p:nvPr>
        </p:nvSpPr>
        <p:spPr>
          <a:xfrm>
            <a:off x="6172200" y="1681172"/>
            <a:ext cx="5183100" cy="6198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8</a:t>
            </a:r>
            <a:r>
              <a:rPr lang="es-ES"/>
              <a:t>. Retroalimentación del Usuario</a:t>
            </a:r>
            <a:endParaRPr/>
          </a:p>
        </p:txBody>
      </p:sp>
      <p:sp>
        <p:nvSpPr>
          <p:cNvPr id="264" name="Google Shape;264;g2e206ba107a_0_9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Satisfacción del usuario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200"/>
              <a:t>Desideratas</a:t>
            </a:r>
            <a:endParaRPr sz="22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2200"/>
              <a:t>Nominación en encuestas</a:t>
            </a:r>
            <a:endParaRPr sz="2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e206ba107a_0_2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Particularidades de la IA</a:t>
            </a:r>
            <a:endParaRPr/>
          </a:p>
        </p:txBody>
      </p:sp>
      <p:sp>
        <p:nvSpPr>
          <p:cNvPr id="270" name="Google Shape;270;g2e206ba107a_0_2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71" name="Google Shape;271;g2e206ba107a_0_25"/>
          <p:cNvPicPr preferRelativeResize="0"/>
          <p:nvPr/>
        </p:nvPicPr>
        <p:blipFill rotWithShape="1">
          <a:blip r:embed="rId3">
            <a:alphaModFix/>
          </a:blip>
          <a:srcRect b="49402" l="0" r="0" t="31769"/>
          <a:stretch/>
        </p:blipFill>
        <p:spPr>
          <a:xfrm>
            <a:off x="0" y="4562450"/>
            <a:ext cx="12192000" cy="22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3B2E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2e31d8da50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0"/>
            <a:ext cx="120014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e31d8da501_0_5"/>
          <p:cNvSpPr txBox="1"/>
          <p:nvPr/>
        </p:nvSpPr>
        <p:spPr>
          <a:xfrm>
            <a:off x="7160200" y="3885025"/>
            <a:ext cx="4572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Identificar patrones (</a:t>
            </a:r>
            <a:r>
              <a:rPr b="1"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PCA</a:t>
            </a:r>
            <a:r>
              <a:rPr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e31d8da501_0_5"/>
          <p:cNvSpPr txBox="1"/>
          <p:nvPr/>
        </p:nvSpPr>
        <p:spPr>
          <a:xfrm>
            <a:off x="2224850" y="4771550"/>
            <a:ext cx="9508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Necesitamos más palmeras </a:t>
            </a:r>
            <a:r>
              <a:rPr b="1"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denotar sus patrones</a:t>
            </a:r>
            <a:endParaRPr b="1"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e31d8da501_0_5"/>
          <p:cNvSpPr txBox="1"/>
          <p:nvPr/>
        </p:nvSpPr>
        <p:spPr>
          <a:xfrm>
            <a:off x="4721775" y="5658075"/>
            <a:ext cx="7072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 requiere </a:t>
            </a:r>
            <a:r>
              <a:rPr b="1"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cierto nivel de redundancia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e31d8da501_0_5"/>
          <p:cNvSpPr txBox="1"/>
          <p:nvPr/>
        </p:nvSpPr>
        <p:spPr>
          <a:xfrm>
            <a:off x="8942925" y="4349225"/>
            <a:ext cx="26481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i="1" lang="es-E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</a:t>
            </a:r>
            <a:endParaRPr i="1"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2e31d8da50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0"/>
            <a:ext cx="12001499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e31d8da501_0_0"/>
          <p:cNvSpPr txBox="1"/>
          <p:nvPr/>
        </p:nvSpPr>
        <p:spPr>
          <a:xfrm>
            <a:off x="369350" y="335550"/>
            <a:ext cx="7072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IA Generativas son </a:t>
            </a:r>
            <a:r>
              <a:rPr b="1"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Agujeros Negros</a:t>
            </a:r>
            <a:endParaRPr b="1"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e31d8da501_0_0"/>
          <p:cNvSpPr txBox="1"/>
          <p:nvPr/>
        </p:nvSpPr>
        <p:spPr>
          <a:xfrm>
            <a:off x="4643125" y="5679375"/>
            <a:ext cx="717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Flujo constante y masivo </a:t>
            </a:r>
            <a:r>
              <a:rPr lang="es-E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información</a:t>
            </a:r>
            <a:endParaRPr b="1"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31d8da501_0_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Particularidades de la IA</a:t>
            </a:r>
            <a:endParaRPr/>
          </a:p>
        </p:txBody>
      </p:sp>
      <p:sp>
        <p:nvSpPr>
          <p:cNvPr id="293" name="Google Shape;293;g2e31d8da501_0_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ES" sz="2300"/>
              <a:t>Según el </a:t>
            </a:r>
            <a:r>
              <a:rPr b="1" lang="es-ES" sz="2300">
                <a:solidFill>
                  <a:srgbClr val="CC0000"/>
                </a:solidFill>
              </a:rPr>
              <a:t>Instituto de Ingeniería del Conocimiento</a:t>
            </a:r>
            <a:r>
              <a:rPr b="1" lang="es-ES" sz="2300"/>
              <a:t> de la Universidad Autónoma de Madrid, asociado con IBM, Santander y Mapfre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“</a:t>
            </a:r>
            <a:r>
              <a:rPr b="1" i="1" lang="es-ES" sz="1800">
                <a:solidFill>
                  <a:srgbClr val="CC0000"/>
                </a:solidFill>
              </a:rPr>
              <a:t>El </a:t>
            </a:r>
            <a:r>
              <a:rPr b="1" i="1" lang="es-ES" sz="1800">
                <a:solidFill>
                  <a:srgbClr val="CC0000"/>
                </a:solidFill>
              </a:rPr>
              <a:t>80% del esfuerzo</a:t>
            </a:r>
            <a:r>
              <a:rPr i="1" lang="es-ES" sz="1800"/>
              <a:t> de un proyecto de aprendizaje automático [En el contexto de los LLM] se dedica a preparar los datos: Esto sugiere que la cantidad de datos que se </a:t>
            </a:r>
            <a:r>
              <a:rPr i="1" lang="es-ES" sz="1800"/>
              <a:t>recopilarán</a:t>
            </a:r>
            <a:r>
              <a:rPr i="1" lang="es-ES" sz="1800"/>
              <a:t> puede ser significativamente alta</a:t>
            </a:r>
            <a:r>
              <a:rPr lang="es-ES" sz="1800"/>
              <a:t>”</a:t>
            </a:r>
            <a:endParaRPr sz="2100"/>
          </a:p>
          <a:p>
            <a:pPr indent="-323850" lvl="0" marL="457200" rtl="0" algn="l">
              <a:spcBef>
                <a:spcPts val="1200"/>
              </a:spcBef>
              <a:spcAft>
                <a:spcPts val="1200"/>
              </a:spcAft>
              <a:buSzPts val="1500"/>
              <a:buChar char="•"/>
            </a:pPr>
            <a:r>
              <a:rPr lang="es-ES" sz="1800"/>
              <a:t>IIC; UAM. (2023). Inteligencia Artificial centrada en datos: calidad vs. cantidad. </a:t>
            </a:r>
            <a:r>
              <a:rPr lang="es-ES" sz="1800" u="sng">
                <a:solidFill>
                  <a:schemeClr val="hlink"/>
                </a:solidFill>
                <a:hlinkClick r:id="rId3"/>
              </a:rPr>
              <a:t>https://www.iic.uam.es/innovacion/inteligencia-artificial-centrada-en-datos-calidad-vs-cantidad/</a:t>
            </a:r>
            <a:r>
              <a:rPr lang="es-ES" sz="1800"/>
              <a:t> </a:t>
            </a:r>
            <a:endParaRPr sz="1800"/>
          </a:p>
        </p:txBody>
      </p:sp>
      <p:pic>
        <p:nvPicPr>
          <p:cNvPr id="294" name="Google Shape;294;g2e31d8da501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500" y="4319438"/>
            <a:ext cx="9525000" cy="1857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5" name="Google Shape;295;g2e31d8da501_0_45"/>
          <p:cNvSpPr/>
          <p:nvPr/>
        </p:nvSpPr>
        <p:spPr>
          <a:xfrm>
            <a:off x="5254300" y="5891675"/>
            <a:ext cx="2751900" cy="211800"/>
          </a:xfrm>
          <a:prstGeom prst="rect">
            <a:avLst/>
          </a:prstGeom>
          <a:solidFill>
            <a:srgbClr val="FFEC39">
              <a:alpha val="22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2e31d8da501_0_45"/>
          <p:cNvSpPr/>
          <p:nvPr/>
        </p:nvSpPr>
        <p:spPr>
          <a:xfrm>
            <a:off x="7384175" y="5581050"/>
            <a:ext cx="3288000" cy="211800"/>
          </a:xfrm>
          <a:prstGeom prst="rect">
            <a:avLst/>
          </a:prstGeom>
          <a:solidFill>
            <a:srgbClr val="FFEC39">
              <a:alpha val="22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e31d8da501_0_45"/>
          <p:cNvSpPr/>
          <p:nvPr/>
        </p:nvSpPr>
        <p:spPr>
          <a:xfrm>
            <a:off x="10572400" y="3721950"/>
            <a:ext cx="727500" cy="13758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Problemática y </a:t>
            </a:r>
            <a:br>
              <a:rPr lang="es-ES"/>
            </a:br>
            <a:r>
              <a:rPr lang="es-ES"/>
              <a:t>Objeto de estudio</a:t>
            </a:r>
            <a:endParaRPr/>
          </a:p>
        </p:txBody>
      </p:sp>
      <p:sp>
        <p:nvSpPr>
          <p:cNvPr id="97" name="Google Shape;97;p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43287" l="0" r="0" t="37884"/>
          <a:stretch/>
        </p:blipFill>
        <p:spPr>
          <a:xfrm>
            <a:off x="0" y="4562475"/>
            <a:ext cx="12192000" cy="229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31d8da501_0_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Particularidades de la IA</a:t>
            </a:r>
            <a:endParaRPr/>
          </a:p>
        </p:txBody>
      </p:sp>
      <p:sp>
        <p:nvSpPr>
          <p:cNvPr id="303" name="Google Shape;303;g2e31d8da501_0_55"/>
          <p:cNvSpPr txBox="1"/>
          <p:nvPr>
            <p:ph idx="1" type="body"/>
          </p:nvPr>
        </p:nvSpPr>
        <p:spPr>
          <a:xfrm>
            <a:off x="838200" y="1750925"/>
            <a:ext cx="7591200" cy="47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es-ES" sz="2400"/>
              <a:t>Primera parte del problema </a:t>
            </a:r>
            <a:r>
              <a:rPr b="1" lang="es-ES" sz="2400">
                <a:solidFill>
                  <a:schemeClr val="accent6"/>
                </a:solidFill>
              </a:rPr>
              <a:t>está resuelta</a:t>
            </a:r>
            <a:endParaRPr b="1" sz="2400">
              <a:solidFill>
                <a:schemeClr val="accent6"/>
              </a:solidFill>
            </a:endParaRPr>
          </a:p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r>
              <a:rPr lang="es-ES" sz="2000"/>
              <a:t>Vaswani, A.; Shazeer, N.; Parmar, N.; Uszkoreit, J.; Jones, L.; </a:t>
            </a:r>
            <a:r>
              <a:rPr lang="es-ES" sz="2000"/>
              <a:t>Gómez</a:t>
            </a:r>
            <a:r>
              <a:rPr lang="es-ES" sz="2000"/>
              <a:t>, A.N.; Polosukhin, I. (2017). </a:t>
            </a:r>
            <a:r>
              <a:rPr b="1" lang="es-ES" sz="2000">
                <a:solidFill>
                  <a:srgbClr val="CC0000"/>
                </a:solidFill>
              </a:rPr>
              <a:t>Attention is all you need</a:t>
            </a:r>
            <a:r>
              <a:rPr lang="es-ES" sz="2000"/>
              <a:t>. Advances in neural information processing systems, 30. </a:t>
            </a:r>
            <a:r>
              <a:rPr lang="es-ES" sz="2000" u="sng">
                <a:solidFill>
                  <a:schemeClr val="hlink"/>
                </a:solidFill>
                <a:hlinkClick r:id="rId3"/>
              </a:rPr>
              <a:t>https://doi.org/10.48550/arXiv.1706.03762</a:t>
            </a:r>
            <a:r>
              <a:rPr b="1" lang="es-ES" sz="2000"/>
              <a:t> </a:t>
            </a:r>
            <a:endParaRPr b="1" sz="2000"/>
          </a:p>
          <a:p>
            <a:pPr indent="-342900" lvl="1" marL="914400" rtl="0" algn="l"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r>
              <a:rPr lang="es-ES" sz="2000"/>
              <a:t>La capa de “</a:t>
            </a:r>
            <a:r>
              <a:rPr b="1" lang="es-ES" sz="2000"/>
              <a:t>atención</a:t>
            </a:r>
            <a:r>
              <a:rPr lang="es-ES" sz="2000"/>
              <a:t>” ha marcado un antes y un después</a:t>
            </a:r>
            <a:endParaRPr sz="2000"/>
          </a:p>
          <a:p>
            <a:pPr indent="-342900" lvl="1" marL="914400" rtl="0" algn="l"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r>
              <a:rPr lang="es-ES" sz="2000"/>
              <a:t>Qué es lo que “</a:t>
            </a:r>
            <a:r>
              <a:rPr b="1" lang="es-ES" sz="2000"/>
              <a:t>representa mejor</a:t>
            </a:r>
            <a:r>
              <a:rPr lang="es-ES" sz="2000"/>
              <a:t>” la consulta del usuario</a:t>
            </a:r>
            <a:endParaRPr sz="2000"/>
          </a:p>
          <a:p>
            <a:pPr indent="-342900" lvl="1" marL="914400" rtl="0" algn="l"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r>
              <a:rPr lang="es-ES" sz="2000"/>
              <a:t>Qué es lo que “</a:t>
            </a:r>
            <a:r>
              <a:rPr b="1" lang="es-ES" sz="2000"/>
              <a:t>responde mejor</a:t>
            </a:r>
            <a:r>
              <a:rPr lang="es-ES" sz="2000"/>
              <a:t>” a su consulta, en qué tiene que prestar “atención”</a:t>
            </a:r>
            <a:endParaRPr sz="2000"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b="1" lang="es-ES" sz="2400">
                <a:solidFill>
                  <a:srgbClr val="CC0000"/>
                </a:solidFill>
              </a:rPr>
              <a:t>Segunda parte del problema…</a:t>
            </a:r>
            <a:endParaRPr sz="3100">
              <a:solidFill>
                <a:srgbClr val="CC0000"/>
              </a:solidFill>
            </a:endParaRPr>
          </a:p>
        </p:txBody>
      </p:sp>
      <p:pic>
        <p:nvPicPr>
          <p:cNvPr id="304" name="Google Shape;304;g2e31d8da501_0_5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9400" y="1690825"/>
            <a:ext cx="3457801" cy="44937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31d8da501_0_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Particularidades de la IA</a:t>
            </a:r>
            <a:endParaRPr/>
          </a:p>
        </p:txBody>
      </p:sp>
      <p:sp>
        <p:nvSpPr>
          <p:cNvPr id="310" name="Google Shape;310;g2e31d8da501_0_6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s-ES" sz="5000">
                <a:solidFill>
                  <a:srgbClr val="1155CC"/>
                </a:solidFill>
              </a:rPr>
              <a:t>¿Cómo determinar la </a:t>
            </a:r>
            <a:r>
              <a:rPr b="1" lang="es-ES" sz="5000">
                <a:solidFill>
                  <a:srgbClr val="3D85C6"/>
                </a:solidFill>
              </a:rPr>
              <a:t>calidad de los datos</a:t>
            </a:r>
            <a:r>
              <a:rPr lang="es-ES" sz="5000">
                <a:solidFill>
                  <a:srgbClr val="1155CC"/>
                </a:solidFill>
              </a:rPr>
              <a:t> representativos y consistentes, para </a:t>
            </a:r>
            <a:r>
              <a:rPr b="1" lang="es-ES" sz="5000">
                <a:solidFill>
                  <a:srgbClr val="A64D79"/>
                </a:solidFill>
              </a:rPr>
              <a:t>seleccionar mejor</a:t>
            </a:r>
            <a:r>
              <a:rPr lang="es-ES" sz="5000">
                <a:solidFill>
                  <a:srgbClr val="1155CC"/>
                </a:solidFill>
              </a:rPr>
              <a:t> los documentos, ya que esto, según el IIC, </a:t>
            </a:r>
            <a:r>
              <a:rPr b="1" lang="es-ES" sz="5000">
                <a:solidFill>
                  <a:srgbClr val="6AA84F"/>
                </a:solidFill>
              </a:rPr>
              <a:t>marca la diferencia</a:t>
            </a:r>
            <a:r>
              <a:rPr lang="es-ES" sz="5000">
                <a:solidFill>
                  <a:srgbClr val="1155CC"/>
                </a:solidFill>
              </a:rPr>
              <a:t> en los LLM y las IA Generativas?</a:t>
            </a:r>
            <a:endParaRPr sz="47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e31d8da501_0_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Particularidades de la IA</a:t>
            </a:r>
            <a:endParaRPr/>
          </a:p>
        </p:txBody>
      </p:sp>
      <p:sp>
        <p:nvSpPr>
          <p:cNvPr id="316" name="Google Shape;316;g2e31d8da501_0_68"/>
          <p:cNvSpPr txBox="1"/>
          <p:nvPr>
            <p:ph idx="1" type="body"/>
          </p:nvPr>
        </p:nvSpPr>
        <p:spPr>
          <a:xfrm>
            <a:off x="838200" y="1825625"/>
            <a:ext cx="7300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400"/>
              <a:t>La distinción de la calidad en Ciencia se ha basado siempre en </a:t>
            </a:r>
            <a:r>
              <a:rPr b="1" lang="es-ES" sz="2400">
                <a:solidFill>
                  <a:srgbClr val="3D85C6"/>
                </a:solidFill>
              </a:rPr>
              <a:t>términos de citas</a:t>
            </a:r>
            <a:endParaRPr b="1" sz="2400">
              <a:solidFill>
                <a:srgbClr val="3D85C6"/>
              </a:solidFill>
            </a:endParaRPr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400"/>
              <a:t>Sin embargo, las citas no siempre son </a:t>
            </a:r>
            <a:r>
              <a:rPr b="1" lang="es-ES" sz="2400">
                <a:solidFill>
                  <a:srgbClr val="A64D79"/>
                </a:solidFill>
              </a:rPr>
              <a:t>criterio suficiente</a:t>
            </a:r>
            <a:r>
              <a:rPr lang="es-ES" sz="2400"/>
              <a:t> para determinar la </a:t>
            </a:r>
            <a:r>
              <a:rPr b="1" lang="es-ES" sz="2400">
                <a:solidFill>
                  <a:srgbClr val="4A86E8"/>
                </a:solidFill>
              </a:rPr>
              <a:t>calidad de un trabajo</a:t>
            </a:r>
            <a:endParaRPr b="1" sz="2400">
              <a:solidFill>
                <a:srgbClr val="4A86E8"/>
              </a:solidFill>
            </a:endParaRPr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400"/>
              <a:t>Implicar el </a:t>
            </a:r>
            <a:r>
              <a:rPr b="1" lang="es-ES" sz="2400">
                <a:solidFill>
                  <a:srgbClr val="A64D79"/>
                </a:solidFill>
              </a:rPr>
              <a:t>análisis cualitativo</a:t>
            </a:r>
            <a:r>
              <a:rPr lang="es-ES" sz="2400"/>
              <a:t> de los pares e investigadores</a:t>
            </a:r>
            <a:endParaRPr sz="24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2400"/>
              <a:t>¿</a:t>
            </a:r>
            <a:r>
              <a:rPr b="1" lang="es-ES" sz="2400">
                <a:solidFill>
                  <a:srgbClr val="CC0000"/>
                </a:solidFill>
              </a:rPr>
              <a:t>Subjetividad</a:t>
            </a:r>
            <a:r>
              <a:rPr lang="es-ES" sz="2400"/>
              <a:t> en la evaluación? → ¿</a:t>
            </a:r>
            <a:r>
              <a:rPr b="1" lang="es-ES" sz="2400">
                <a:solidFill>
                  <a:srgbClr val="CC0000"/>
                </a:solidFill>
              </a:rPr>
              <a:t>Sesgo</a:t>
            </a:r>
            <a:r>
              <a:rPr lang="es-ES" sz="2400"/>
              <a:t>?</a:t>
            </a:r>
            <a:endParaRPr sz="2400"/>
          </a:p>
          <a:p>
            <a:pPr indent="-317500" lvl="1" marL="914400" rtl="0" algn="l">
              <a:spcBef>
                <a:spcPts val="1800"/>
              </a:spcBef>
              <a:spcAft>
                <a:spcPts val="1800"/>
              </a:spcAft>
              <a:buSzPts val="1400"/>
              <a:buChar char="•"/>
            </a:pPr>
            <a:r>
              <a:rPr lang="es-ES" sz="2000"/>
              <a:t>Thelwall, M. (2024). Can </a:t>
            </a:r>
            <a:r>
              <a:rPr b="1" lang="es-ES" sz="2000"/>
              <a:t>ChatGPT evaluate</a:t>
            </a:r>
            <a:r>
              <a:rPr lang="es-ES" sz="2000"/>
              <a:t> research quality?. arXiv preprint arXiv:2402.05519. </a:t>
            </a:r>
            <a:r>
              <a:rPr lang="es-ES" sz="2000" u="sng">
                <a:solidFill>
                  <a:schemeClr val="hlink"/>
                </a:solidFill>
                <a:hlinkClick r:id="rId3"/>
              </a:rPr>
              <a:t>https://doi.org/10.48550/arXiv.2402.05519</a:t>
            </a:r>
            <a:r>
              <a:rPr lang="es-ES" sz="2000"/>
              <a:t> </a:t>
            </a:r>
            <a:endParaRPr sz="2000"/>
          </a:p>
        </p:txBody>
      </p:sp>
      <p:pic>
        <p:nvPicPr>
          <p:cNvPr id="317" name="Google Shape;317;g2e31d8da501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7200" y="997800"/>
            <a:ext cx="3421132" cy="4862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e31d8da501_0_7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3" name="Google Shape;323;g2e31d8da501_0_7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Una fórmula para mejorar nuestro criterio</a:t>
            </a:r>
            <a:endParaRPr/>
          </a:p>
        </p:txBody>
      </p:sp>
      <p:pic>
        <p:nvPicPr>
          <p:cNvPr id="324" name="Google Shape;324;g2e31d8da501_0_76"/>
          <p:cNvPicPr preferRelativeResize="0"/>
          <p:nvPr/>
        </p:nvPicPr>
        <p:blipFill rotWithShape="1">
          <a:blip r:embed="rId3">
            <a:alphaModFix/>
          </a:blip>
          <a:srcRect b="43899" l="0" r="0" t="37493"/>
          <a:stretch/>
        </p:blipFill>
        <p:spPr>
          <a:xfrm>
            <a:off x="0" y="4589475"/>
            <a:ext cx="12192000" cy="22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e31d8da501_0_8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/>
              <a:t>Una fórmula para mejorar nuestro criterio</a:t>
            </a:r>
            <a:endParaRPr/>
          </a:p>
        </p:txBody>
      </p:sp>
      <p:sp>
        <p:nvSpPr>
          <p:cNvPr id="330" name="Google Shape;330;g2e31d8da501_0_8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r>
              <a:rPr b="1" lang="es-ES"/>
              <a:t>Se propone</a:t>
            </a:r>
            <a:r>
              <a:rPr lang="es-ES"/>
              <a:t> un </a:t>
            </a:r>
            <a:r>
              <a:rPr b="1" lang="es-ES">
                <a:solidFill>
                  <a:srgbClr val="CC0000"/>
                </a:solidFill>
              </a:rPr>
              <a:t>indicador</a:t>
            </a:r>
            <a:r>
              <a:rPr lang="es-ES"/>
              <a:t> que ayude a </a:t>
            </a:r>
            <a:r>
              <a:rPr b="1" lang="es-ES">
                <a:solidFill>
                  <a:schemeClr val="accent6"/>
                </a:solidFill>
              </a:rPr>
              <a:t>aproximar el nivel de originalidad y valor del documento</a:t>
            </a:r>
            <a:r>
              <a:rPr lang="es-ES"/>
              <a:t>, de forma que </a:t>
            </a:r>
            <a:r>
              <a:rPr b="1" lang="es-ES">
                <a:solidFill>
                  <a:srgbClr val="4A86E8"/>
                </a:solidFill>
              </a:rPr>
              <a:t>asista en la selección del corpus documental</a:t>
            </a:r>
            <a:r>
              <a:rPr lang="es-ES">
                <a:solidFill>
                  <a:srgbClr val="4A86E8"/>
                </a:solidFill>
              </a:rPr>
              <a:t> </a:t>
            </a:r>
            <a:r>
              <a:rPr lang="es-ES"/>
              <a:t>de una IA especializada.</a:t>
            </a:r>
            <a:endParaRPr/>
          </a:p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Char char="•"/>
            </a:pPr>
            <a:r>
              <a:rPr lang="es-ES"/>
              <a:t>Capaz de reflejar si la</a:t>
            </a:r>
            <a:r>
              <a:rPr b="1" lang="es-ES">
                <a:solidFill>
                  <a:srgbClr val="CC0000"/>
                </a:solidFill>
              </a:rPr>
              <a:t> asociación semántica </a:t>
            </a:r>
            <a:r>
              <a:rPr lang="es-ES"/>
              <a:t>de </a:t>
            </a:r>
            <a:r>
              <a:rPr b="1" lang="es-ES">
                <a:solidFill>
                  <a:schemeClr val="accent6"/>
                </a:solidFill>
              </a:rPr>
              <a:t>n-gramas próximos</a:t>
            </a:r>
            <a:r>
              <a:rPr lang="es-ES"/>
              <a:t> es común o bien poco frecuente.</a:t>
            </a:r>
            <a:endParaRPr/>
          </a:p>
          <a:p>
            <a:pPr indent="-342900" lvl="0" marL="457200" rtl="0" algn="l">
              <a:spcBef>
                <a:spcPts val="2400"/>
              </a:spcBef>
              <a:spcAft>
                <a:spcPts val="2400"/>
              </a:spcAft>
              <a:buSzPts val="1800"/>
              <a:buChar char="•"/>
            </a:pPr>
            <a:r>
              <a:rPr lang="es-ES"/>
              <a:t>Asociar los pesos de los </a:t>
            </a:r>
            <a:r>
              <a:rPr b="1" lang="es-ES">
                <a:solidFill>
                  <a:srgbClr val="A64D79"/>
                </a:solidFill>
              </a:rPr>
              <a:t>n-gramas próximos</a:t>
            </a:r>
            <a:r>
              <a:rPr b="1" lang="es-ES"/>
              <a:t> </a:t>
            </a:r>
            <a:r>
              <a:rPr b="1" lang="es-ES">
                <a:solidFill>
                  <a:srgbClr val="A64D79"/>
                </a:solidFill>
              </a:rPr>
              <a:t>poco frecuentes</a:t>
            </a:r>
            <a:r>
              <a:rPr lang="es-ES"/>
              <a:t> al </a:t>
            </a:r>
            <a:r>
              <a:rPr b="1" lang="es-ES">
                <a:solidFill>
                  <a:srgbClr val="A61C00"/>
                </a:solidFill>
                <a:highlight>
                  <a:srgbClr val="FFEC39"/>
                </a:highlight>
              </a:rPr>
              <a:t>número de citas</a:t>
            </a:r>
            <a:r>
              <a:rPr lang="es-ES">
                <a:highlight>
                  <a:srgbClr val="FFEC39"/>
                </a:highlight>
              </a:rPr>
              <a:t> </a:t>
            </a:r>
            <a:r>
              <a:rPr lang="es-ES"/>
              <a:t>que recibe el documento.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e31d8da501_0_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/>
              <a:t>Una fórmula para mejorar nuestro criterio</a:t>
            </a:r>
            <a:endParaRPr/>
          </a:p>
        </p:txBody>
      </p:sp>
      <p:sp>
        <p:nvSpPr>
          <p:cNvPr id="336" name="Google Shape;336;g2e31d8da501_0_88"/>
          <p:cNvSpPr txBox="1"/>
          <p:nvPr/>
        </p:nvSpPr>
        <p:spPr>
          <a:xfrm>
            <a:off x="8784175" y="5965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</a:t>
            </a:r>
            <a:r>
              <a:rPr i="1"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Elaboración propia </a:t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e31d8da501_0_88"/>
          <p:cNvSpPr txBox="1"/>
          <p:nvPr/>
        </p:nvSpPr>
        <p:spPr>
          <a:xfrm>
            <a:off x="5986475" y="1975525"/>
            <a:ext cx="5009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Indicador de Singularidad</a:t>
            </a:r>
            <a:endParaRPr i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g2e31d8da501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250" y="2774425"/>
            <a:ext cx="6244349" cy="256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e31d8da501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669663"/>
            <a:ext cx="5490449" cy="477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e31d8da501_0_9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/>
              <a:t>Una fórmula para mejorar nuestro criterio</a:t>
            </a:r>
            <a:endParaRPr/>
          </a:p>
        </p:txBody>
      </p:sp>
      <p:sp>
        <p:nvSpPr>
          <p:cNvPr id="345" name="Google Shape;345;g2e31d8da501_0_93"/>
          <p:cNvSpPr txBox="1"/>
          <p:nvPr>
            <p:ph idx="1" type="body"/>
          </p:nvPr>
        </p:nvSpPr>
        <p:spPr>
          <a:xfrm>
            <a:off x="838200" y="1825625"/>
            <a:ext cx="6215100" cy="265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El numerador combina la </a:t>
            </a:r>
            <a:r>
              <a:rPr b="1" lang="es-ES" sz="1800">
                <a:solidFill>
                  <a:srgbClr val="4A86E8"/>
                </a:solidFill>
              </a:rPr>
              <a:t>singularidad de los n-gramas próximos</a:t>
            </a:r>
            <a:r>
              <a:rPr lang="es-ES" sz="1800"/>
              <a:t> (ponderados por su rareza, mayor peso a menor frecuencia semántica) y el </a:t>
            </a:r>
            <a:r>
              <a:rPr b="1" lang="es-ES" sz="1800">
                <a:solidFill>
                  <a:srgbClr val="4A86E8"/>
                </a:solidFill>
              </a:rPr>
              <a:t>número de citaciones</a:t>
            </a:r>
            <a:r>
              <a:rPr lang="es-ES" sz="1800"/>
              <a:t>.</a:t>
            </a:r>
            <a:endParaRPr sz="1800"/>
          </a:p>
          <a:p>
            <a:pPr indent="-342900" lvl="0" marL="457200" rtl="0" algn="l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El denominador normaliza el numerador, asegurando que el resultado esté comprendido entre </a:t>
            </a:r>
            <a:r>
              <a:rPr b="1" lang="es-ES" sz="1800">
                <a:solidFill>
                  <a:schemeClr val="accent6"/>
                </a:solidFill>
              </a:rPr>
              <a:t>0 y 1</a:t>
            </a:r>
            <a:r>
              <a:rPr lang="es-ES" sz="1800"/>
              <a:t>.</a:t>
            </a:r>
            <a:endParaRPr sz="1800"/>
          </a:p>
          <a:p>
            <a:pPr indent="-342900" lvl="0" marL="457200" rtl="0" algn="l">
              <a:spcBef>
                <a:spcPts val="1800"/>
              </a:spcBef>
              <a:spcAft>
                <a:spcPts val="1800"/>
              </a:spcAft>
              <a:buSzPts val="1800"/>
              <a:buChar char="•"/>
            </a:pPr>
            <a:r>
              <a:rPr lang="es-ES" sz="1800"/>
              <a:t>Se usa una </a:t>
            </a:r>
            <a:r>
              <a:rPr b="1" lang="es-ES" sz="1800">
                <a:solidFill>
                  <a:srgbClr val="A64D79"/>
                </a:solidFill>
              </a:rPr>
              <a:t>ponderación semántica en W</a:t>
            </a:r>
            <a:r>
              <a:rPr lang="es-ES" sz="1800"/>
              <a:t> para reflejar la relevancia del contenido del documento en una temática específica.</a:t>
            </a:r>
            <a:endParaRPr sz="1800"/>
          </a:p>
        </p:txBody>
      </p:sp>
      <p:pic>
        <p:nvPicPr>
          <p:cNvPr id="346" name="Google Shape;346;g2e31d8da501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3300" y="1905000"/>
            <a:ext cx="4834276" cy="21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2e31d8da501_0_93"/>
          <p:cNvSpPr txBox="1"/>
          <p:nvPr/>
        </p:nvSpPr>
        <p:spPr>
          <a:xfrm>
            <a:off x="838200" y="4476125"/>
            <a:ext cx="10779300" cy="13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logaritmo se utiliza para </a:t>
            </a:r>
            <a:r>
              <a:rPr b="1" lang="es-ES" sz="18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atenuar las diferencias extremas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garantizar un </a:t>
            </a:r>
            <a:r>
              <a:rPr b="1" lang="es-ES" sz="18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valor más equilibrado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indicador proporciona un número que refleja una </a:t>
            </a:r>
            <a:r>
              <a:rPr b="1" lang="es-ES" sz="180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buena sensibilidad decimal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1800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parámetro β proporciona un </a:t>
            </a:r>
            <a:r>
              <a:rPr b="1" lang="es-ES" sz="18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valor de ajuste adicional 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el balance entre citas y singularidad.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e31d8da501_0_1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Una fórmula para mejorar nuestro criterio</a:t>
            </a:r>
            <a:endParaRPr/>
          </a:p>
        </p:txBody>
      </p:sp>
      <p:pic>
        <p:nvPicPr>
          <p:cNvPr id="353" name="Google Shape;353;g2e31d8da501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50" y="3814650"/>
            <a:ext cx="6244349" cy="2568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e31d8da501_0_126"/>
          <p:cNvSpPr/>
          <p:nvPr/>
        </p:nvSpPr>
        <p:spPr>
          <a:xfrm>
            <a:off x="2560425" y="3921875"/>
            <a:ext cx="609600" cy="487500"/>
          </a:xfrm>
          <a:prstGeom prst="roundRect">
            <a:avLst>
              <a:gd fmla="val 16667" name="adj"/>
            </a:avLst>
          </a:prstGeom>
          <a:solidFill>
            <a:srgbClr val="FF5959">
              <a:alpha val="10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2e31d8da501_0_126"/>
          <p:cNvSpPr/>
          <p:nvPr/>
        </p:nvSpPr>
        <p:spPr>
          <a:xfrm>
            <a:off x="2412025" y="5543800"/>
            <a:ext cx="609600" cy="632700"/>
          </a:xfrm>
          <a:prstGeom prst="roundRect">
            <a:avLst>
              <a:gd fmla="val 16667" name="adj"/>
            </a:avLst>
          </a:prstGeom>
          <a:solidFill>
            <a:srgbClr val="FF5959">
              <a:alpha val="10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6" name="Google Shape;356;g2e31d8da501_0_126"/>
          <p:cNvCxnSpPr>
            <a:endCxn id="355" idx="0"/>
          </p:cNvCxnSpPr>
          <p:nvPr/>
        </p:nvCxnSpPr>
        <p:spPr>
          <a:xfrm flipH="1">
            <a:off x="2716825" y="4370500"/>
            <a:ext cx="453300" cy="11733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7" name="Google Shape;357;g2e31d8da501_0_126"/>
          <p:cNvCxnSpPr>
            <a:stCxn id="354" idx="0"/>
            <a:endCxn id="358" idx="3"/>
          </p:cNvCxnSpPr>
          <p:nvPr/>
        </p:nvCxnSpPr>
        <p:spPr>
          <a:xfrm rot="10800000">
            <a:off x="1568925" y="2541875"/>
            <a:ext cx="1296300" cy="13800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9" name="Google Shape;359;g2e31d8da501_0_126"/>
          <p:cNvSpPr txBox="1"/>
          <p:nvPr/>
        </p:nvSpPr>
        <p:spPr>
          <a:xfrm>
            <a:off x="418425" y="3124150"/>
            <a:ext cx="3597300" cy="56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2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Singularidad del n-grama</a:t>
            </a:r>
            <a:endParaRPr i="1" sz="2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g2e31d8da501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50" y="1994050"/>
            <a:ext cx="8001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e31d8da501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5122" y="1690821"/>
            <a:ext cx="7091778" cy="13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e31d8da501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1249" y="3514271"/>
            <a:ext cx="5291401" cy="2869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g2e31d8da501_0_126"/>
          <p:cNvCxnSpPr>
            <a:stCxn id="358" idx="3"/>
            <a:endCxn id="360" idx="1"/>
          </p:cNvCxnSpPr>
          <p:nvPr/>
        </p:nvCxnSpPr>
        <p:spPr>
          <a:xfrm flipH="1" rot="10800000">
            <a:off x="1568950" y="2389037"/>
            <a:ext cx="2106300" cy="1527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g2e31d8da501_0_126"/>
          <p:cNvSpPr/>
          <p:nvPr/>
        </p:nvSpPr>
        <p:spPr>
          <a:xfrm>
            <a:off x="9912175" y="1760525"/>
            <a:ext cx="985800" cy="1325700"/>
          </a:xfrm>
          <a:prstGeom prst="roundRect">
            <a:avLst>
              <a:gd fmla="val 16667" name="adj"/>
            </a:avLst>
          </a:prstGeom>
          <a:solidFill>
            <a:srgbClr val="FF5959">
              <a:alpha val="10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31d8da501_0_1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700"/>
              <a:t>Una fórmula para mejorar nuestro criterio</a:t>
            </a:r>
            <a:endParaRPr/>
          </a:p>
        </p:txBody>
      </p:sp>
      <p:pic>
        <p:nvPicPr>
          <p:cNvPr id="369" name="Google Shape;369;g2e31d8da501_0_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97" y="1861909"/>
            <a:ext cx="7091778" cy="139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e31d8da501_0_152"/>
          <p:cNvSpPr/>
          <p:nvPr/>
        </p:nvSpPr>
        <p:spPr>
          <a:xfrm>
            <a:off x="7088100" y="1897200"/>
            <a:ext cx="985800" cy="1325700"/>
          </a:xfrm>
          <a:prstGeom prst="roundRect">
            <a:avLst>
              <a:gd fmla="val 16667" name="adj"/>
            </a:avLst>
          </a:prstGeom>
          <a:solidFill>
            <a:srgbClr val="FF5959">
              <a:alpha val="10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g2e31d8da501_0_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175" y="3526559"/>
            <a:ext cx="54673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e31d8da501_0_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2913" y="5049559"/>
            <a:ext cx="7866179" cy="138666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e31d8da501_0_152"/>
          <p:cNvSpPr txBox="1"/>
          <p:nvPr/>
        </p:nvSpPr>
        <p:spPr>
          <a:xfrm>
            <a:off x="8374800" y="2275338"/>
            <a:ext cx="3079200" cy="56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2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Peso del n-grama i</a:t>
            </a:r>
            <a:endParaRPr i="1" sz="2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2e31d8da501_0_152"/>
          <p:cNvSpPr txBox="1"/>
          <p:nvPr/>
        </p:nvSpPr>
        <p:spPr>
          <a:xfrm>
            <a:off x="838200" y="3484250"/>
            <a:ext cx="3079200" cy="133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2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Inverse Document Frequency del n-grama i</a:t>
            </a:r>
            <a:endParaRPr i="1" sz="2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Conclusiones</a:t>
            </a:r>
            <a:endParaRPr/>
          </a:p>
        </p:txBody>
      </p:sp>
      <p:sp>
        <p:nvSpPr>
          <p:cNvPr id="380" name="Google Shape;380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81" name="Google Shape;381;p11"/>
          <p:cNvPicPr preferRelativeResize="0"/>
          <p:nvPr/>
        </p:nvPicPr>
        <p:blipFill rotWithShape="1">
          <a:blip r:embed="rId3">
            <a:alphaModFix/>
          </a:blip>
          <a:srcRect b="21876" l="0" r="0" t="59516"/>
          <a:stretch/>
        </p:blipFill>
        <p:spPr>
          <a:xfrm>
            <a:off x="0" y="4589475"/>
            <a:ext cx="12192000" cy="22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Problemática y objeto de estudio</a:t>
            </a:r>
            <a:endParaRPr/>
          </a:p>
        </p:txBody>
      </p:sp>
      <p:sp>
        <p:nvSpPr>
          <p:cNvPr id="104" name="Google Shape;104;p4"/>
          <p:cNvSpPr txBox="1"/>
          <p:nvPr>
            <p:ph idx="1" type="body"/>
          </p:nvPr>
        </p:nvSpPr>
        <p:spPr>
          <a:xfrm>
            <a:off x="838200" y="1690688"/>
            <a:ext cx="10515600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Se ha escrito mucho al respecto de cómo configurar una colección o fondo documental en las UIDs. Sin embargo, </a:t>
            </a:r>
            <a:r>
              <a:rPr b="1" lang="es-ES" sz="2000"/>
              <a:t>no se ha abordado cómo preparar el corpus documental </a:t>
            </a:r>
            <a:r>
              <a:rPr lang="es-ES" sz="2000"/>
              <a:t>de una Inteligencia Artificial IA.</a:t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El corpus documental es fundamental para </a:t>
            </a:r>
            <a:r>
              <a:rPr b="1" lang="es-ES" sz="2000"/>
              <a:t>determinar la especialización de la IA</a:t>
            </a:r>
            <a:r>
              <a:rPr lang="es-ES" sz="2000"/>
              <a:t> en una materia o área de conocimiento específica. </a:t>
            </a:r>
            <a:r>
              <a:rPr lang="es-ES" sz="2000">
                <a:solidFill>
                  <a:schemeClr val="accent6"/>
                </a:solidFill>
              </a:rPr>
              <a:t>Esto es sabido cuando se preparan sistemas de IA Self-Hosted, auto-hospedados en servidores locales. </a:t>
            </a:r>
            <a:endParaRPr sz="2000">
              <a:solidFill>
                <a:schemeClr val="accent6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¿</a:t>
            </a:r>
            <a:r>
              <a:rPr b="1" lang="es-ES" sz="2000">
                <a:solidFill>
                  <a:schemeClr val="accent1"/>
                </a:solidFill>
              </a:rPr>
              <a:t>Qué criterios</a:t>
            </a:r>
            <a:r>
              <a:rPr lang="es-ES" sz="2000"/>
              <a:t> hay que tener en consideración? </a:t>
            </a:r>
            <a:endParaRPr sz="2000"/>
          </a:p>
          <a:p>
            <a:pPr indent="-2286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¿Cómo lograr una </a:t>
            </a:r>
            <a:r>
              <a:rPr b="1" lang="es-ES" sz="2000">
                <a:solidFill>
                  <a:schemeClr val="accent1"/>
                </a:solidFill>
              </a:rPr>
              <a:t>correcta representación </a:t>
            </a:r>
            <a:r>
              <a:rPr lang="es-ES" sz="2000"/>
              <a:t>de todos los temas del área? </a:t>
            </a:r>
            <a:endParaRPr sz="2000"/>
          </a:p>
          <a:p>
            <a:pPr indent="-2413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SzPts val="2000"/>
              <a:buChar char="•"/>
            </a:pPr>
            <a:r>
              <a:rPr lang="es-ES" sz="2000"/>
              <a:t>¿</a:t>
            </a:r>
            <a:r>
              <a:rPr b="1" lang="es-ES" sz="2000">
                <a:solidFill>
                  <a:schemeClr val="accent1"/>
                </a:solidFill>
              </a:rPr>
              <a:t>Qué funciones, tareas y objetivos </a:t>
            </a:r>
            <a:r>
              <a:rPr lang="es-ES" sz="2000"/>
              <a:t>se persiguen? </a:t>
            </a:r>
            <a:endParaRPr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e39625a902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Conclusiones</a:t>
            </a:r>
            <a:endParaRPr/>
          </a:p>
        </p:txBody>
      </p:sp>
      <p:sp>
        <p:nvSpPr>
          <p:cNvPr id="387" name="Google Shape;387;g2e39625a902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AutoNum type="arabicPeriod"/>
            </a:pPr>
            <a:r>
              <a:rPr lang="es-ES" sz="2200"/>
              <a:t>La metodología de selección del corpus documental </a:t>
            </a:r>
            <a:r>
              <a:rPr b="1" lang="es-ES" sz="2200">
                <a:solidFill>
                  <a:srgbClr val="CC0000"/>
                </a:solidFill>
              </a:rPr>
              <a:t>debe ser específica para el contexto en el que se aplicará la IA</a:t>
            </a:r>
            <a:r>
              <a:rPr lang="es-ES" sz="2200"/>
              <a:t>, especialmente si está orientada a ámbitos académicos o científicos, para tareas concretas o especializadas.</a:t>
            </a:r>
            <a:endParaRPr sz="2200"/>
          </a:p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AutoNum type="arabicPeriod"/>
            </a:pPr>
            <a:r>
              <a:rPr lang="es-ES" sz="2200"/>
              <a:t>Utilizar una </a:t>
            </a:r>
            <a:r>
              <a:rPr b="1" lang="es-ES" sz="2200">
                <a:solidFill>
                  <a:srgbClr val="4A86E8"/>
                </a:solidFill>
              </a:rPr>
              <a:t>IA local y privada</a:t>
            </a:r>
            <a:r>
              <a:rPr lang="es-ES" sz="2200"/>
              <a:t>, </a:t>
            </a:r>
            <a:r>
              <a:rPr b="1" lang="es-ES" sz="2200">
                <a:solidFill>
                  <a:srgbClr val="CC0000"/>
                </a:solidFill>
              </a:rPr>
              <a:t>permite tener un control total sobre el corpus documental</a:t>
            </a:r>
            <a:r>
              <a:rPr lang="es-ES" sz="2200"/>
              <a:t>, asegurando que las fuentes sean de la mejor calidad y específicas.</a:t>
            </a:r>
            <a:endParaRPr sz="2200"/>
          </a:p>
          <a:p>
            <a:pPr indent="-368300" lvl="0" marL="457200" rtl="0" algn="l">
              <a:spcBef>
                <a:spcPts val="2400"/>
              </a:spcBef>
              <a:spcAft>
                <a:spcPts val="2400"/>
              </a:spcAft>
              <a:buSzPts val="2200"/>
              <a:buAutoNum type="arabicPeriod"/>
            </a:pPr>
            <a:r>
              <a:rPr lang="es-ES" sz="2200"/>
              <a:t>La configuración del corpus documental </a:t>
            </a:r>
            <a:r>
              <a:rPr b="1" lang="es-ES" sz="2200">
                <a:solidFill>
                  <a:srgbClr val="CC0000"/>
                </a:solidFill>
              </a:rPr>
              <a:t>no debe limitarse a una sola área específica</a:t>
            </a:r>
            <a:r>
              <a:rPr lang="es-ES" sz="2200"/>
              <a:t>, sino que debe incluir disciplinas afines y una cobertura geográfica diversa para lograr </a:t>
            </a:r>
            <a:r>
              <a:rPr b="1" lang="es-ES" sz="2200">
                <a:solidFill>
                  <a:srgbClr val="CC0000"/>
                </a:solidFill>
              </a:rPr>
              <a:t>un equilibrio adecuado</a:t>
            </a:r>
            <a:r>
              <a:rPr lang="es-ES" sz="2200"/>
              <a:t>.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39625a902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Conclusiones</a:t>
            </a:r>
            <a:endParaRPr/>
          </a:p>
        </p:txBody>
      </p:sp>
      <p:sp>
        <p:nvSpPr>
          <p:cNvPr id="393" name="Google Shape;393;g2e39625a902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AutoNum type="arabicPeriod" startAt="4"/>
            </a:pPr>
            <a:r>
              <a:rPr lang="es-ES" sz="2200"/>
              <a:t>Se propone un nuevo indicador que combina la singularidad de los n-gramas (ponderados por su rareza) y el número de citas que recibe el documento, </a:t>
            </a:r>
            <a:r>
              <a:rPr b="1" lang="es-ES" sz="2200">
                <a:solidFill>
                  <a:srgbClr val="CC0000"/>
                </a:solidFill>
              </a:rPr>
              <a:t>ayudando a evaluar la originalidad y el valor del documento</a:t>
            </a:r>
            <a:r>
              <a:rPr lang="es-ES" sz="2200"/>
              <a:t> en la selección del corpus documental​.</a:t>
            </a:r>
            <a:endParaRPr sz="2200"/>
          </a:p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AutoNum type="arabicPeriod" startAt="4"/>
            </a:pPr>
            <a:r>
              <a:rPr lang="es-ES" sz="2200"/>
              <a:t>La IA necesita un corpus que se actualice constantemente, lo que requiere la implementación de data-mining para </a:t>
            </a:r>
            <a:r>
              <a:rPr b="1" lang="es-ES" sz="2200">
                <a:solidFill>
                  <a:srgbClr val="CC0000"/>
                </a:solidFill>
              </a:rPr>
              <a:t>descargar continuamente</a:t>
            </a:r>
            <a:r>
              <a:rPr lang="es-ES" sz="2200"/>
              <a:t> nueva información y documentos de </a:t>
            </a:r>
            <a:r>
              <a:rPr b="1" lang="es-ES" sz="2200">
                <a:solidFill>
                  <a:srgbClr val="CC0000"/>
                </a:solidFill>
              </a:rPr>
              <a:t>fuentes pertinentes</a:t>
            </a:r>
            <a:r>
              <a:rPr lang="es-ES" sz="2200"/>
              <a:t>.</a:t>
            </a:r>
            <a:endParaRPr sz="2200"/>
          </a:p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AutoNum type="arabicPeriod" startAt="4"/>
            </a:pPr>
            <a:r>
              <a:rPr lang="es-ES" sz="2200"/>
              <a:t>La calidad del modelo LLM/GPT depende de un </a:t>
            </a:r>
            <a:r>
              <a:rPr b="1" lang="es-ES" sz="2200">
                <a:solidFill>
                  <a:srgbClr val="4A86E8"/>
                </a:solidFill>
              </a:rPr>
              <a:t>balance cuidadoso entre la exhaustividad del corpus y la calidad de los documentos</a:t>
            </a:r>
            <a:r>
              <a:rPr lang="es-ES" sz="2200"/>
              <a:t> seleccionados. Es preciso encontrar un </a:t>
            </a:r>
            <a:r>
              <a:rPr b="1" lang="es-ES" sz="2200">
                <a:solidFill>
                  <a:srgbClr val="CC0000"/>
                </a:solidFill>
              </a:rPr>
              <a:t>equilibrio de redundancia</a:t>
            </a:r>
            <a:r>
              <a:rPr lang="es-ES" sz="2200"/>
              <a:t> para un buen entrenamiento, mientras se asegura una cobertura temática completa.</a:t>
            </a:r>
            <a:endParaRPr sz="220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e39625a902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Conclusiones</a:t>
            </a:r>
            <a:endParaRPr/>
          </a:p>
        </p:txBody>
      </p:sp>
      <p:sp>
        <p:nvSpPr>
          <p:cNvPr id="399" name="Google Shape;399;g2e39625a902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2400"/>
              </a:spcBef>
              <a:spcAft>
                <a:spcPts val="0"/>
              </a:spcAft>
              <a:buSzPts val="1800"/>
              <a:buAutoNum type="arabicPeriod" startAt="7"/>
            </a:pPr>
            <a:r>
              <a:rPr lang="es-ES" sz="2200"/>
              <a:t>La evaluación de la calidad en Ciencia </a:t>
            </a:r>
            <a:r>
              <a:rPr b="1" lang="es-ES" sz="2200">
                <a:solidFill>
                  <a:srgbClr val="4A86E8"/>
                </a:solidFill>
              </a:rPr>
              <a:t>ha dependido tradicionalmente de las citas</a:t>
            </a:r>
            <a:r>
              <a:rPr lang="es-ES" sz="2200"/>
              <a:t>, pero es necesario incorporar análisis cualitativos para reducir la subjetividad y el sesgo en la evaluación, </a:t>
            </a:r>
            <a:r>
              <a:rPr b="1" lang="es-ES" sz="2200"/>
              <a:t>especialmente al entrenar modelos IA</a:t>
            </a:r>
            <a:r>
              <a:rPr lang="es-ES" sz="2200"/>
              <a:t>. </a:t>
            </a:r>
            <a:r>
              <a:rPr b="1" lang="es-ES" sz="2200">
                <a:solidFill>
                  <a:srgbClr val="CC0000"/>
                </a:solidFill>
              </a:rPr>
              <a:t>El indicador de Singularidad puede ser una solución a este problema.</a:t>
            </a:r>
            <a:endParaRPr b="1" sz="2200"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2400"/>
              </a:spcBef>
              <a:spcAft>
                <a:spcPts val="2400"/>
              </a:spcAft>
              <a:buSzPts val="1800"/>
              <a:buAutoNum type="arabicPeriod" startAt="7"/>
            </a:pPr>
            <a:r>
              <a:rPr lang="es-ES" sz="2200"/>
              <a:t>Aunque los criterios tradicionales de las bibliotecas universitarias siguen siendo válidos, es fundamental adaptarlos a las idiosincrasias de la IA. El reto reside en </a:t>
            </a:r>
            <a:r>
              <a:rPr b="1" lang="es-ES" sz="2200">
                <a:solidFill>
                  <a:srgbClr val="CC0000"/>
                </a:solidFill>
              </a:rPr>
              <a:t>identificar y aplicar criterios desconocidos que podrían ser cruciales para el éxito del entrenamiento de una IA</a:t>
            </a:r>
            <a:r>
              <a:rPr lang="es-ES" sz="2200"/>
              <a:t> especializada</a:t>
            </a:r>
            <a:endParaRPr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Bibliografía</a:t>
            </a:r>
            <a:endParaRPr/>
          </a:p>
        </p:txBody>
      </p:sp>
      <p:sp>
        <p:nvSpPr>
          <p:cNvPr id="405" name="Google Shape;405;p1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3">
            <a:alphaModFix/>
          </a:blip>
          <a:srcRect b="43443" l="0" r="0" t="37949"/>
          <a:stretch/>
        </p:blipFill>
        <p:spPr>
          <a:xfrm>
            <a:off x="0" y="4589475"/>
            <a:ext cx="12192000" cy="22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e39625a902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Bibliografía</a:t>
            </a:r>
            <a:endParaRPr/>
          </a:p>
        </p:txBody>
      </p:sp>
      <p:sp>
        <p:nvSpPr>
          <p:cNvPr id="412" name="Google Shape;412;g2e39625a902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Barrière, C. (2006). Semi-automatic corpus construction from informative texts. </a:t>
            </a:r>
            <a:r>
              <a:rPr i="1" lang="es-ES" sz="1800"/>
              <a:t>Lexicography, Terminology, and Translation: Text-based Studies in Honour of Ingrid Meyer</a:t>
            </a:r>
            <a:r>
              <a:rPr lang="es-ES" sz="1800"/>
              <a:t>, 81-92.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Chen, H.; Pieptea, L.F.; Ding, J. (2022). Construction and evaluation of a high-quality corpus for legal intelligence using semiautomated approaches. </a:t>
            </a:r>
            <a:r>
              <a:rPr i="1" lang="es-ES" sz="1800">
                <a:solidFill>
                  <a:srgbClr val="222222"/>
                </a:solidFill>
                <a:highlight>
                  <a:srgbClr val="FFFFFF"/>
                </a:highlight>
              </a:rPr>
              <a:t>IEEE Transactions on Reliability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s-ES" sz="1800">
                <a:solidFill>
                  <a:srgbClr val="222222"/>
                </a:solidFill>
                <a:highlight>
                  <a:srgbClr val="FFFFFF"/>
                </a:highlight>
              </a:rPr>
              <a:t>71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(2), 657-673.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Gong, Y.; Liu, G.; Xue, Y.; Li, R.; Meng, L. (2023). A survey on dataset quality in machine learning. </a:t>
            </a:r>
            <a:r>
              <a:rPr i="1" lang="es-ES" sz="1800">
                <a:solidFill>
                  <a:srgbClr val="222222"/>
                </a:solidFill>
                <a:highlight>
                  <a:srgbClr val="FFFFFF"/>
                </a:highlight>
              </a:rPr>
              <a:t>Information and Software Technology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, 107268.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s-ES" sz="18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https://doi.org/10.1016/j.infsof.2023.107268</a:t>
            </a:r>
            <a:endParaRPr sz="1800" u="sng">
              <a:solidFill>
                <a:schemeClr val="hlink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Hashimi, H.; Hafez, A.; Mathkour, H. (2015). Selection criteria for text mining approaches. </a:t>
            </a:r>
            <a:r>
              <a:rPr i="1" lang="es-ES" sz="1800">
                <a:solidFill>
                  <a:srgbClr val="222222"/>
                </a:solidFill>
                <a:highlight>
                  <a:srgbClr val="FFFFFF"/>
                </a:highlight>
              </a:rPr>
              <a:t>Computers in Human Behavior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s-ES" sz="1800">
                <a:solidFill>
                  <a:srgbClr val="222222"/>
                </a:solidFill>
                <a:highlight>
                  <a:srgbClr val="FFFFFF"/>
                </a:highlight>
              </a:rPr>
              <a:t>51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, 729-733.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800"/>
              <a:buFont typeface="Calibri"/>
              <a:buChar char="•"/>
            </a:pPr>
            <a:r>
              <a:rPr lang="es-ES" sz="1800"/>
              <a:t>IIC; UAM. (2023). Inteligencia Artificial centrada en datos: calidad vs. cantidad.</a:t>
            </a:r>
            <a:r>
              <a:rPr lang="es-ES" sz="1800">
                <a:uFill>
                  <a:noFill/>
                </a:uFill>
                <a:hlinkClick r:id="rId5"/>
              </a:rPr>
              <a:t> </a:t>
            </a:r>
            <a:r>
              <a:rPr lang="es-ES" sz="1800" u="sng">
                <a:solidFill>
                  <a:schemeClr val="hlink"/>
                </a:solidFill>
                <a:hlinkClick r:id="rId6"/>
              </a:rPr>
              <a:t>https://www.iic.uam.es/innovacion/inteligencia-artificial-centrada-en-datos-calidad-vs-cantidad/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Bibliografía</a:t>
            </a:r>
            <a:endParaRPr/>
          </a:p>
        </p:txBody>
      </p:sp>
      <p:sp>
        <p:nvSpPr>
          <p:cNvPr id="418" name="Google Shape;418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Inel, O.; Draws, T.; Arroyo, L. (2023, November). Collect, measure, repeat: Reliability factors for responsible AI data collection. In </a:t>
            </a:r>
            <a:r>
              <a:rPr i="1" lang="es-ES" sz="1800"/>
              <a:t>Proceedings of the AAAI Conference on Human Computation and Crowdsourcing</a:t>
            </a:r>
            <a:r>
              <a:rPr lang="es-ES" sz="1800"/>
              <a:t> (Vol. 11, No. 1, pp. 51-64).</a:t>
            </a:r>
            <a:r>
              <a:rPr lang="es-ES" sz="1800">
                <a:uFill>
                  <a:noFill/>
                </a:uFill>
                <a:hlinkClick r:id="rId3"/>
              </a:rPr>
              <a:t> </a:t>
            </a:r>
            <a:r>
              <a:rPr lang="es-ES" sz="1800" u="sng">
                <a:solidFill>
                  <a:schemeClr val="hlink"/>
                </a:solidFill>
                <a:hlinkClick r:id="rId4"/>
              </a:rPr>
              <a:t>https://doi.org/10.1609/hcomp.v11i1.27547</a:t>
            </a:r>
            <a:endParaRPr sz="1800" u="sng">
              <a:solidFill>
                <a:schemeClr val="hlink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Malandrakis, N.; Potamianos, A.; Hsu, K.J.; Babeva, K.N.; Feng, M.C.; Davison, G.C.; Narayanan, S. (2014, May). Affective language model adaptation via corpus selection. In </a:t>
            </a:r>
            <a:r>
              <a:rPr i="1" lang="es-ES" sz="1800"/>
              <a:t>2014 IEEE International Conference on Acoustics, Speech and Signal Processing (ICASSP)</a:t>
            </a:r>
            <a:r>
              <a:rPr lang="es-ES" sz="1800"/>
              <a:t> (pp. 4838-4842). 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IEEE.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Neudecker, C. (2023). Digital Curation and AI.</a:t>
            </a:r>
            <a:r>
              <a:rPr lang="es-ES" sz="1800">
                <a:uFill>
                  <a:noFill/>
                </a:uFill>
                <a:hlinkClick r:id="rId5"/>
              </a:rPr>
              <a:t> </a:t>
            </a:r>
            <a:r>
              <a:rPr lang="es-ES" sz="1800" u="sng">
                <a:solidFill>
                  <a:schemeClr val="hlink"/>
                </a:solidFill>
                <a:hlinkClick r:id="rId6"/>
              </a:rPr>
              <a:t>https://www.transcript-open.de/pdf_chapter/…/9783839467107/9783839467107-013.pdf</a:t>
            </a:r>
            <a:endParaRPr sz="1800" u="sng">
              <a:solidFill>
                <a:schemeClr val="hlink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800"/>
              <a:buFont typeface="Calibri"/>
              <a:buChar char="•"/>
            </a:pP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Öztürk, O.; Kocaman, R.; Kanbach, D.K. (2024). How to design bibliometric research: an overview and a framework proposal. </a:t>
            </a:r>
            <a:r>
              <a:rPr i="1" lang="es-ES" sz="1800">
                <a:solidFill>
                  <a:srgbClr val="222222"/>
                </a:solidFill>
                <a:highlight>
                  <a:srgbClr val="FFFFFF"/>
                </a:highlight>
              </a:rPr>
              <a:t>Review of managerial science</a:t>
            </a:r>
            <a:r>
              <a:rPr lang="es-ES" sz="1800">
                <a:solidFill>
                  <a:srgbClr val="222222"/>
                </a:solidFill>
                <a:highlight>
                  <a:srgbClr val="FFFFFF"/>
                </a:highlight>
              </a:rPr>
              <a:t>, 1-29.</a:t>
            </a:r>
            <a:endParaRPr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e39625a902_0_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Bibliografía</a:t>
            </a:r>
            <a:endParaRPr/>
          </a:p>
        </p:txBody>
      </p:sp>
      <p:sp>
        <p:nvSpPr>
          <p:cNvPr id="424" name="Google Shape;424;g2e39625a902_0_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/>
              <a:t>Pinto, M. (2018). Calidad y evaluación de los contenidos electrónicos. Electronic Content Management Skills.</a:t>
            </a:r>
            <a:r>
              <a:rPr lang="es-ES" sz="1800">
                <a:uFill>
                  <a:noFill/>
                </a:uFill>
                <a:hlinkClick r:id="rId3"/>
              </a:rPr>
              <a:t> </a:t>
            </a:r>
            <a:r>
              <a:rPr lang="es-ES" sz="1800" u="sng">
                <a:solidFill>
                  <a:schemeClr val="hlink"/>
                </a:solidFill>
                <a:hlinkClick r:id="rId4"/>
              </a:rPr>
              <a:t>http://www.mariapinto.es/e-coms/calidad-y-evaluacion-de-los-contenidos-electronicos/</a:t>
            </a:r>
            <a:endParaRPr sz="1800" u="sng">
              <a:solidFill>
                <a:schemeClr val="hlink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s-ES" sz="1800"/>
              <a:t>Thelwall, M. (2024). Can ChatGPT evaluate research quality?. arXiv preprint arXiv:2402.05519.</a:t>
            </a:r>
            <a:r>
              <a:rPr lang="es-ES" sz="1800">
                <a:uFill>
                  <a:noFill/>
                </a:uFill>
                <a:hlinkClick r:id="rId5"/>
              </a:rPr>
              <a:t> </a:t>
            </a:r>
            <a:r>
              <a:rPr lang="es-ES" sz="1800" u="sng">
                <a:solidFill>
                  <a:schemeClr val="hlink"/>
                </a:solidFill>
                <a:hlinkClick r:id="rId6"/>
              </a:rPr>
              <a:t>https://doi.org/10.48550/arXiv.2402.05519</a:t>
            </a:r>
            <a:endParaRPr sz="1800" u="sng">
              <a:solidFill>
                <a:schemeClr val="hlink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SzPts val="1800"/>
              <a:buFont typeface="Calibri"/>
              <a:buChar char="•"/>
            </a:pPr>
            <a:r>
              <a:rPr lang="es-ES" sz="1800"/>
              <a:t>Vaswani, A.; Shazeer, N.; Parmar, N.; Uszkoreit, J.; Jones, L.; Gómez, A.N.; Polosukhin, I. (2017). Attention is all you need. Advances in neural information processing systems, 30.</a:t>
            </a:r>
            <a:r>
              <a:rPr lang="es-ES" sz="1800">
                <a:uFill>
                  <a:noFill/>
                </a:uFill>
                <a:hlinkClick r:id="rId7"/>
              </a:rPr>
              <a:t> </a:t>
            </a:r>
            <a:r>
              <a:rPr lang="es-ES" sz="1800" u="sng">
                <a:solidFill>
                  <a:schemeClr val="hlink"/>
                </a:solidFill>
                <a:hlinkClick r:id="rId8"/>
              </a:rPr>
              <a:t>https://doi.org/10.48550/arXiv.1706.03762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206ba107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Problemática y objeto de estudio</a:t>
            </a:r>
            <a:endParaRPr/>
          </a:p>
        </p:txBody>
      </p:sp>
      <p:sp>
        <p:nvSpPr>
          <p:cNvPr id="110" name="Google Shape;110;g2e206ba107a_0_0"/>
          <p:cNvSpPr txBox="1"/>
          <p:nvPr>
            <p:ph idx="1" type="body"/>
          </p:nvPr>
        </p:nvSpPr>
        <p:spPr>
          <a:xfrm>
            <a:off x="838200" y="1690825"/>
            <a:ext cx="6177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¿Los documentos son </a:t>
            </a:r>
            <a:r>
              <a:rPr b="1" lang="es-ES" sz="2000">
                <a:solidFill>
                  <a:schemeClr val="accent1"/>
                </a:solidFill>
              </a:rPr>
              <a:t>adecuados a la finalidad </a:t>
            </a:r>
            <a:r>
              <a:rPr lang="es-ES" sz="2000"/>
              <a:t>de la IA? </a:t>
            </a:r>
            <a:endParaRPr sz="2000"/>
          </a:p>
          <a:p>
            <a:pPr indent="-2413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¿</a:t>
            </a:r>
            <a:r>
              <a:rPr b="1" lang="es-ES" sz="2000">
                <a:solidFill>
                  <a:schemeClr val="accent1"/>
                </a:solidFill>
              </a:rPr>
              <a:t>Qué variedad </a:t>
            </a:r>
            <a:r>
              <a:rPr lang="es-ES" sz="2000"/>
              <a:t>y diversidad se necesita? </a:t>
            </a:r>
            <a:endParaRPr sz="2000"/>
          </a:p>
          <a:p>
            <a:pPr indent="-2413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¿Cómo superar los </a:t>
            </a:r>
            <a:r>
              <a:rPr b="1" lang="es-ES" sz="2000">
                <a:solidFill>
                  <a:schemeClr val="accent2"/>
                </a:solidFill>
              </a:rPr>
              <a:t>problemas de sesgo </a:t>
            </a:r>
            <a:r>
              <a:rPr lang="es-ES" sz="2000"/>
              <a:t>desde el punto de vista de la selección de la base de conocimiento? </a:t>
            </a:r>
            <a:endParaRPr sz="2000"/>
          </a:p>
          <a:p>
            <a:pPr indent="-241300" lvl="0" marL="22860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SzPts val="2000"/>
              <a:buChar char="•"/>
            </a:pPr>
            <a:r>
              <a:rPr lang="es-ES" sz="2000"/>
              <a:t>¿Qué </a:t>
            </a:r>
            <a:r>
              <a:rPr b="1" lang="es-ES" sz="2000">
                <a:solidFill>
                  <a:schemeClr val="accent2"/>
                </a:solidFill>
              </a:rPr>
              <a:t>criterios de calidad </a:t>
            </a:r>
            <a:r>
              <a:rPr lang="es-ES" sz="2000"/>
              <a:t>hay que considerar? ¿Siguen </a:t>
            </a:r>
            <a:r>
              <a:rPr b="1" lang="es-ES" sz="2000">
                <a:solidFill>
                  <a:schemeClr val="accent2"/>
                </a:solidFill>
              </a:rPr>
              <a:t>vigentes los actuales criterios </a:t>
            </a:r>
            <a:r>
              <a:rPr lang="es-ES" sz="2000"/>
              <a:t>empleados en biblioteconomía? ¿</a:t>
            </a:r>
            <a:r>
              <a:rPr b="1" lang="es-ES" sz="2000">
                <a:solidFill>
                  <a:schemeClr val="accent2"/>
                </a:solidFill>
              </a:rPr>
              <a:t>En qué aspectos han cambiado </a:t>
            </a:r>
            <a:r>
              <a:rPr lang="es-ES" sz="2000"/>
              <a:t>y por qué?</a:t>
            </a:r>
            <a:endParaRPr sz="2000"/>
          </a:p>
        </p:txBody>
      </p:sp>
      <p:sp>
        <p:nvSpPr>
          <p:cNvPr id="111" name="Google Shape;111;g2e206ba107a_0_0"/>
          <p:cNvSpPr txBox="1"/>
          <p:nvPr/>
        </p:nvSpPr>
        <p:spPr>
          <a:xfrm>
            <a:off x="8392475" y="1825625"/>
            <a:ext cx="2202300" cy="9177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Sesgo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2e206ba107a_0_0"/>
          <p:cNvSpPr txBox="1"/>
          <p:nvPr/>
        </p:nvSpPr>
        <p:spPr>
          <a:xfrm>
            <a:off x="7273225" y="2961250"/>
            <a:ext cx="2202300" cy="9177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Variedad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2e206ba107a_0_0"/>
          <p:cNvSpPr txBox="1"/>
          <p:nvPr/>
        </p:nvSpPr>
        <p:spPr>
          <a:xfrm>
            <a:off x="9706425" y="2961250"/>
            <a:ext cx="2202300" cy="917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Finalidad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2e206ba107a_0_0"/>
          <p:cNvSpPr txBox="1"/>
          <p:nvPr/>
        </p:nvSpPr>
        <p:spPr>
          <a:xfrm>
            <a:off x="8036675" y="4096875"/>
            <a:ext cx="2913900" cy="9177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Exhaustividad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2e206ba107a_0_0"/>
          <p:cNvSpPr txBox="1"/>
          <p:nvPr/>
        </p:nvSpPr>
        <p:spPr>
          <a:xfrm>
            <a:off x="4134250" y="5227100"/>
            <a:ext cx="3290700" cy="1170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Vectorización semántica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e206ba107a_0_0"/>
          <p:cNvSpPr txBox="1"/>
          <p:nvPr/>
        </p:nvSpPr>
        <p:spPr>
          <a:xfrm>
            <a:off x="7705500" y="5227100"/>
            <a:ext cx="4203300" cy="1170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Representativo / Discriminatorio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e206ba107a_0_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Metodología</a:t>
            </a:r>
            <a:endParaRPr/>
          </a:p>
        </p:txBody>
      </p:sp>
      <p:sp>
        <p:nvSpPr>
          <p:cNvPr id="122" name="Google Shape;122;g2e206ba107a_0_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23" name="Google Shape;123;g2e206ba107a_0_5"/>
          <p:cNvPicPr preferRelativeResize="0"/>
          <p:nvPr/>
        </p:nvPicPr>
        <p:blipFill rotWithShape="1">
          <a:blip r:embed="rId3">
            <a:alphaModFix/>
          </a:blip>
          <a:srcRect b="55729" l="0" r="0" t="25442"/>
          <a:stretch/>
        </p:blipFill>
        <p:spPr>
          <a:xfrm>
            <a:off x="-6350" y="4562475"/>
            <a:ext cx="12192000" cy="229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206ba107a_0_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Metodología</a:t>
            </a:r>
            <a:endParaRPr/>
          </a:p>
        </p:txBody>
      </p:sp>
      <p:sp>
        <p:nvSpPr>
          <p:cNvPr id="129" name="Google Shape;129;g2e206ba107a_0_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Definir el </a:t>
            </a:r>
            <a:r>
              <a:rPr b="1" lang="es-ES" sz="2000">
                <a:solidFill>
                  <a:srgbClr val="4A86E8"/>
                </a:solidFill>
              </a:rPr>
              <a:t>contexto</a:t>
            </a:r>
            <a:r>
              <a:rPr lang="es-ES" sz="2000"/>
              <a:t> de aplicación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La IA del ámbito Académico / Científico (</a:t>
            </a:r>
            <a:r>
              <a:rPr b="1" lang="es-ES" sz="2000">
                <a:solidFill>
                  <a:schemeClr val="accent1"/>
                </a:solidFill>
              </a:rPr>
              <a:t>IA especializada</a:t>
            </a:r>
            <a:r>
              <a:rPr lang="es-ES" sz="2000"/>
              <a:t>, no general como ChatGPT)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¿</a:t>
            </a:r>
            <a:r>
              <a:rPr b="1" lang="es-ES" sz="2000">
                <a:solidFill>
                  <a:srgbClr val="4A86E8"/>
                </a:solidFill>
              </a:rPr>
              <a:t>Cómo se configuran</a:t>
            </a:r>
            <a:r>
              <a:rPr lang="es-ES" sz="2000"/>
              <a:t> los fondos documentales?, ¿Qué criterios se tienen en consideración para la selección documental </a:t>
            </a:r>
            <a:r>
              <a:rPr b="1" lang="es-ES" sz="2000">
                <a:solidFill>
                  <a:srgbClr val="4A86E8"/>
                </a:solidFill>
              </a:rPr>
              <a:t>en las bibliotecas universitarias</a:t>
            </a:r>
            <a:r>
              <a:rPr lang="es-ES" sz="2000"/>
              <a:t>?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Estudiar las </a:t>
            </a:r>
            <a:r>
              <a:rPr b="1" lang="es-ES" sz="2000">
                <a:solidFill>
                  <a:schemeClr val="accent1"/>
                </a:solidFill>
              </a:rPr>
              <a:t>Particularidades de la IA</a:t>
            </a:r>
            <a:r>
              <a:rPr lang="es-ES" sz="2000"/>
              <a:t> especializada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¿Qué hace que un documento </a:t>
            </a:r>
            <a:r>
              <a:rPr b="1" lang="es-ES" sz="2000">
                <a:solidFill>
                  <a:srgbClr val="4A86E8"/>
                </a:solidFill>
              </a:rPr>
              <a:t>sea elegible para el corpus</a:t>
            </a:r>
            <a:r>
              <a:rPr lang="es-ES" sz="2000"/>
              <a:t>?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2400"/>
              </a:spcBef>
              <a:spcAft>
                <a:spcPts val="2400"/>
              </a:spcAft>
              <a:buSzPts val="2000"/>
              <a:buChar char="•"/>
            </a:pPr>
            <a:r>
              <a:rPr b="1" lang="es-ES" sz="2000">
                <a:solidFill>
                  <a:schemeClr val="accent1"/>
                </a:solidFill>
              </a:rPr>
              <a:t>Síntesis </a:t>
            </a:r>
            <a:r>
              <a:rPr lang="es-ES" sz="2000"/>
              <a:t>de los criterios a considerar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206ba107a_0_1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Contexto de aplicación. Propuesta de máximos</a:t>
            </a:r>
            <a:endParaRPr/>
          </a:p>
        </p:txBody>
      </p:sp>
      <p:sp>
        <p:nvSpPr>
          <p:cNvPr id="135" name="Google Shape;135;g2e206ba107a_0_1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36" name="Google Shape;136;g2e206ba107a_0_15"/>
          <p:cNvPicPr preferRelativeResize="0"/>
          <p:nvPr/>
        </p:nvPicPr>
        <p:blipFill rotWithShape="1">
          <a:blip r:embed="rId3">
            <a:alphaModFix/>
          </a:blip>
          <a:srcRect b="44348" l="0" r="0" t="36822"/>
          <a:stretch/>
        </p:blipFill>
        <p:spPr>
          <a:xfrm>
            <a:off x="0" y="4562450"/>
            <a:ext cx="12192000" cy="22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e206ba107a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Contexto de aplicación</a:t>
            </a:r>
            <a:endParaRPr/>
          </a:p>
        </p:txBody>
      </p:sp>
      <p:sp>
        <p:nvSpPr>
          <p:cNvPr id="142" name="Google Shape;142;g2e206ba107a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Entorno </a:t>
            </a:r>
            <a:r>
              <a:rPr b="1" lang="es-ES" sz="2000"/>
              <a:t>controlado</a:t>
            </a:r>
            <a:endParaRPr b="1" sz="2000"/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Instalación</a:t>
            </a:r>
            <a:r>
              <a:rPr b="1" lang="es-ES" sz="2000"/>
              <a:t> local / privada</a:t>
            </a:r>
            <a:r>
              <a:rPr lang="es-ES" sz="2000"/>
              <a:t>, como </a:t>
            </a:r>
            <a:r>
              <a:rPr b="1" lang="es-ES" sz="2000"/>
              <a:t>PrivateGPT</a:t>
            </a:r>
            <a:endParaRPr b="1" sz="2000"/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Control sobre el corpus documental con el que se especializa la IA</a:t>
            </a:r>
            <a:endParaRPr sz="2000"/>
          </a:p>
          <a:p>
            <a: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Orientado a </a:t>
            </a:r>
            <a:r>
              <a:rPr b="1" lang="es-ES" sz="2000"/>
              <a:t>IAs especializadas </a:t>
            </a:r>
            <a:r>
              <a:rPr lang="es-ES" sz="2000"/>
              <a:t>en un área o temática concreta</a:t>
            </a:r>
            <a:endParaRPr sz="20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s-ES" sz="2000"/>
              <a:t>En este trabajo, orientamos los criterios y metodología al</a:t>
            </a:r>
            <a:r>
              <a:rPr b="1" lang="es-ES" sz="2000"/>
              <a:t> ámbito académico/científico</a:t>
            </a:r>
            <a:r>
              <a:rPr lang="es-ES" sz="2000"/>
              <a:t> en el área de </a:t>
            </a:r>
            <a:r>
              <a:rPr b="1" lang="es-ES" sz="2000"/>
              <a:t>Ciencias de la Documentación</a:t>
            </a:r>
            <a:endParaRPr b="1"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Las fuentes deben ser </a:t>
            </a:r>
            <a:r>
              <a:rPr b="1" lang="es-ES" sz="2000"/>
              <a:t>escogidas</a:t>
            </a:r>
            <a:r>
              <a:rPr lang="es-ES" sz="2000"/>
              <a:t> y poseer la mejor </a:t>
            </a:r>
            <a:r>
              <a:rPr b="1" lang="es-ES" sz="2000"/>
              <a:t>calidad</a:t>
            </a:r>
            <a:endParaRPr b="1"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La IA se utilizará como un </a:t>
            </a:r>
            <a:r>
              <a:rPr b="1" lang="es-ES" sz="2000"/>
              <a:t>servicio de Información y Referencia</a:t>
            </a:r>
            <a:r>
              <a:rPr lang="es-ES" sz="2000"/>
              <a:t> experto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La IA proporcionará </a:t>
            </a:r>
            <a:r>
              <a:rPr b="1" lang="es-ES" sz="2000"/>
              <a:t>explicaciones teóricas</a:t>
            </a:r>
            <a:r>
              <a:rPr lang="es-ES" sz="2000"/>
              <a:t>, adjuntará ejemplos </a:t>
            </a:r>
            <a:r>
              <a:rPr b="1" lang="es-ES" sz="2000"/>
              <a:t>prácticos</a:t>
            </a:r>
            <a:endParaRPr b="1" sz="2000"/>
          </a:p>
          <a:p>
            <a:pPr indent="-355600" lvl="0" marL="457200" rtl="0" algn="l">
              <a:spcBef>
                <a:spcPts val="1200"/>
              </a:spcBef>
              <a:spcAft>
                <a:spcPts val="1200"/>
              </a:spcAft>
              <a:buSzPts val="2000"/>
              <a:buChar char="•"/>
            </a:pPr>
            <a:r>
              <a:rPr lang="es-ES" sz="2000"/>
              <a:t>Tiene que ser </a:t>
            </a:r>
            <a:r>
              <a:rPr b="1" lang="es-ES" sz="2000"/>
              <a:t>capaz de programar</a:t>
            </a:r>
            <a:r>
              <a:rPr lang="es-ES" sz="2000"/>
              <a:t>, conocer todas las herramientas del área</a:t>
            </a:r>
            <a:endParaRPr sz="2000"/>
          </a:p>
        </p:txBody>
      </p:sp>
      <p:pic>
        <p:nvPicPr>
          <p:cNvPr id="143" name="Google Shape;143;g2e206ba107a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2925" y="552425"/>
            <a:ext cx="2570875" cy="23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e206ba107a_0_20"/>
          <p:cNvSpPr txBox="1"/>
          <p:nvPr/>
        </p:nvSpPr>
        <p:spPr>
          <a:xfrm>
            <a:off x="8568377" y="2991450"/>
            <a:ext cx="338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4"/>
              </a:rPr>
              <a:t>https://github.com/zylon-ai/private-gpt</a:t>
            </a:r>
            <a:r>
              <a:rPr lang="es-ES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2024-05-31T10:17:15Z</dcterms:created>
  <dc:creator>panteradoc</dc:creator>
</cp:coreProperties>
</file>