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4" roundtripDataSignature="AMtx7mgNPiQjLQlJZzx3I3fn1RFMlnn/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customschemas.google.com/relationships/presentationmetadata" Target="metadata"/><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e154f9b619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e154f9b61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e154f9b619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e154f9b61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e154f9b619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e154f9b61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e154f9b619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e154f9b61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e154f9b619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e154f9b619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e154f9b619_0_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e154f9b619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e154f9b619_0_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e154f9b619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e154f9b619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e154f9b619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e154f9b619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e154f9b619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e154f9b619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e154f9b619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e154f9b619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e154f9b619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e154f9b619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e154f9b61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e154f9b619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e154f9b619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e154f9b619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2e154f9b619_0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e154f9b619_0_1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e154f9b619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e154f9b619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2e154f9b619_0_1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e154f9b619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2e154f9b619_0_1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e293d294e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2e293d294e1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e293d294e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2e293d294e1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2"/>
          <p:cNvSpPr/>
          <p:nvPr>
            <p:ph idx="2" type="pic"/>
          </p:nvPr>
        </p:nvSpPr>
        <p:spPr>
          <a:xfrm>
            <a:off x="5183188" y="987425"/>
            <a:ext cx="6172200" cy="4873625"/>
          </a:xfrm>
          <a:prstGeom prst="rect">
            <a:avLst/>
          </a:prstGeom>
          <a:noFill/>
          <a:ln>
            <a:noFill/>
          </a:ln>
        </p:spPr>
      </p:sp>
      <p:sp>
        <p:nvSpPr>
          <p:cNvPr id="64" name="Google Shape;64;p3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orcid.org/0000-0002-4108-7531" TargetMode="External"/><Relationship Id="rId4" Type="http://schemas.openxmlformats.org/officeDocument/2006/relationships/hyperlink" Target="https://orcid.org/0000-0002-6149-4724"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4.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hyperlink" Target="https://www.ldf.fi/service/rdf-grapher"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6.png"/><Relationship Id="rId4" Type="http://schemas.openxmlformats.org/officeDocument/2006/relationships/hyperlink" Target="https://issemantic.net/rdf-visualiz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www.youtube.com/watch?v=1FOE3GD0oz0" TargetMode="External"/><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www.ldf.fi/service/rdf-grapher" TargetMode="External"/><Relationship Id="rId4" Type="http://schemas.openxmlformats.org/officeDocument/2006/relationships/hyperlink" Target="https://issemantic.net/rdf-visualizer"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s://www.w3.org/RDF/Validato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122363"/>
            <a:ext cx="9144000" cy="23066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lang="es-ES" sz="3900"/>
              <a:t>Desarrollo de web semántica con </a:t>
            </a:r>
            <a:r>
              <a:rPr lang="es-ES" sz="3900"/>
              <a:t>Inteligencia Artificial ChatGPT</a:t>
            </a:r>
            <a:endParaRPr sz="3900"/>
          </a:p>
          <a:p>
            <a:pPr indent="0" lvl="0" marL="0" rtl="0" algn="ctr">
              <a:lnSpc>
                <a:spcPct val="150000"/>
              </a:lnSpc>
              <a:spcBef>
                <a:spcPts val="1000"/>
              </a:spcBef>
              <a:spcAft>
                <a:spcPts val="0"/>
              </a:spcAft>
              <a:buClr>
                <a:schemeClr val="dk1"/>
              </a:buClr>
              <a:buSzPts val="4000"/>
              <a:buFont typeface="Calibri"/>
              <a:buNone/>
            </a:pPr>
            <a:r>
              <a:rPr b="1" lang="es-ES" sz="3700"/>
              <a:t>Caso del C</a:t>
            </a:r>
            <a:r>
              <a:rPr b="1" lang="es-ES" sz="3700"/>
              <a:t>atálogo de Autoridades PARES</a:t>
            </a:r>
            <a:endParaRPr b="1" sz="3700"/>
          </a:p>
        </p:txBody>
      </p:sp>
      <p:sp>
        <p:nvSpPr>
          <p:cNvPr id="85" name="Google Shape;85;p1"/>
          <p:cNvSpPr txBox="1"/>
          <p:nvPr>
            <p:ph idx="1" type="subTitle"/>
          </p:nvPr>
        </p:nvSpPr>
        <p:spPr>
          <a:xfrm>
            <a:off x="1524000" y="3746090"/>
            <a:ext cx="9144000" cy="151171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i="1" lang="es-ES" sz="1400"/>
              <a:t>Prof. Manuel Blázquez Ochando. </a:t>
            </a:r>
            <a:br>
              <a:rPr lang="es-ES" sz="1400"/>
            </a:br>
            <a:r>
              <a:rPr lang="es-ES" sz="1400"/>
              <a:t>manublaz@ucm.es – Dpto. Biblioteconomía y Documentación. Facultad de Ciencias de la Documentación. </a:t>
            </a:r>
            <a:br>
              <a:rPr lang="es-ES" sz="1400"/>
            </a:br>
            <a:r>
              <a:rPr lang="es-ES" sz="1400"/>
              <a:t>Universidad Complutense de Madrid. </a:t>
            </a:r>
            <a:r>
              <a:rPr lang="es-ES" sz="1400" u="sng">
                <a:solidFill>
                  <a:schemeClr val="hlink"/>
                </a:solidFill>
                <a:hlinkClick r:id="rId3"/>
              </a:rPr>
              <a:t>https://orcid.org/0000-0002-4108-7531</a:t>
            </a:r>
            <a:r>
              <a:rPr lang="es-ES" sz="1400"/>
              <a:t> </a:t>
            </a:r>
            <a:endParaRPr/>
          </a:p>
          <a:p>
            <a:pPr indent="0" lvl="0" marL="0" rtl="0" algn="ctr">
              <a:lnSpc>
                <a:spcPct val="90000"/>
              </a:lnSpc>
              <a:spcBef>
                <a:spcPts val="1000"/>
              </a:spcBef>
              <a:spcAft>
                <a:spcPts val="0"/>
              </a:spcAft>
              <a:buClr>
                <a:schemeClr val="dk1"/>
              </a:buClr>
              <a:buSzPts val="1400"/>
              <a:buNone/>
            </a:pPr>
            <a:r>
              <a:rPr i="1" lang="es-ES" sz="1400"/>
              <a:t>Prof. María Antonia Ovalle Perandones. </a:t>
            </a:r>
            <a:br>
              <a:rPr lang="es-ES" sz="1400"/>
            </a:br>
            <a:r>
              <a:rPr lang="es-ES" sz="1400"/>
              <a:t>maovalle@ucm.es – Dpto. Biblioteconomía y Documentación. Facultad de Ciencias de la Documentación. </a:t>
            </a:r>
            <a:br>
              <a:rPr lang="es-ES" sz="1400"/>
            </a:br>
            <a:r>
              <a:rPr lang="es-ES" sz="1400"/>
              <a:t>Universidad Complutense de Madrid. </a:t>
            </a:r>
            <a:r>
              <a:rPr lang="es-ES" sz="1400" u="sng">
                <a:solidFill>
                  <a:schemeClr val="hlink"/>
                </a:solidFill>
                <a:hlinkClick r:id="rId4"/>
              </a:rPr>
              <a:t>https://orcid.org/0000-0002-6149-4724</a:t>
            </a:r>
            <a:r>
              <a:rPr lang="es-ES" sz="1400"/>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s-ES"/>
              <a:t>Definir el modelo relacional RDF. Prompt</a:t>
            </a:r>
            <a:endParaRPr/>
          </a:p>
        </p:txBody>
      </p:sp>
      <p:sp>
        <p:nvSpPr>
          <p:cNvPr id="142" name="Google Shape;142;p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a:p>
        </p:txBody>
      </p:sp>
      <p:pic>
        <p:nvPicPr>
          <p:cNvPr id="143" name="Google Shape;143;p8"/>
          <p:cNvPicPr preferRelativeResize="0"/>
          <p:nvPr/>
        </p:nvPicPr>
        <p:blipFill rotWithShape="1">
          <a:blip r:embed="rId3">
            <a:alphaModFix/>
          </a:blip>
          <a:srcRect b="21337" l="0" r="0" t="59833"/>
          <a:stretch/>
        </p:blipFill>
        <p:spPr>
          <a:xfrm>
            <a:off x="-6350" y="4562475"/>
            <a:ext cx="12192000" cy="22955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s-ES"/>
              <a:t>Definir el modelo relacional RDF. Prompt</a:t>
            </a:r>
            <a:endParaRPr/>
          </a:p>
        </p:txBody>
      </p:sp>
      <p:sp>
        <p:nvSpPr>
          <p:cNvPr id="149" name="Google Shape;149;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None/>
            </a:pPr>
            <a:r>
              <a:rPr b="1" lang="es-ES"/>
              <a:t>Caso del catálogo de autoridades de PARES</a:t>
            </a:r>
            <a:endParaRPr/>
          </a:p>
          <a:p>
            <a:pPr indent="-228600" lvl="0" marL="228600" rtl="0" algn="l">
              <a:lnSpc>
                <a:spcPct val="100000"/>
              </a:lnSpc>
              <a:spcBef>
                <a:spcPts val="1800"/>
              </a:spcBef>
              <a:spcAft>
                <a:spcPts val="0"/>
              </a:spcAft>
              <a:buClr>
                <a:schemeClr val="dk1"/>
              </a:buClr>
              <a:buSzPts val="2000"/>
              <a:buChar char="•"/>
            </a:pPr>
            <a:r>
              <a:rPr lang="es-ES" sz="2000"/>
              <a:t>En trabajos previos se han obtenido </a:t>
            </a:r>
            <a:r>
              <a:rPr b="1" lang="es-ES" sz="2000">
                <a:solidFill>
                  <a:srgbClr val="45818E"/>
                </a:solidFill>
              </a:rPr>
              <a:t>todos los registros de autoridad</a:t>
            </a:r>
            <a:endParaRPr b="1">
              <a:solidFill>
                <a:srgbClr val="45818E"/>
              </a:solidFill>
            </a:endParaRPr>
          </a:p>
          <a:p>
            <a:pPr indent="-228600" lvl="0" marL="228600" rtl="0" algn="l">
              <a:lnSpc>
                <a:spcPct val="100000"/>
              </a:lnSpc>
              <a:spcBef>
                <a:spcPts val="1200"/>
              </a:spcBef>
              <a:spcAft>
                <a:spcPts val="0"/>
              </a:spcAft>
              <a:buClr>
                <a:schemeClr val="dk1"/>
              </a:buClr>
              <a:buSzPts val="2000"/>
              <a:buChar char="•"/>
            </a:pPr>
            <a:r>
              <a:rPr lang="es-ES" sz="2000"/>
              <a:t>Se han creado programas de </a:t>
            </a:r>
            <a:r>
              <a:rPr b="1" lang="es-ES" sz="2000">
                <a:solidFill>
                  <a:srgbClr val="45818E"/>
                </a:solidFill>
              </a:rPr>
              <a:t>web-scraping para PARES</a:t>
            </a:r>
            <a:endParaRPr b="1">
              <a:solidFill>
                <a:srgbClr val="45818E"/>
              </a:solidFill>
            </a:endParaRPr>
          </a:p>
          <a:p>
            <a:pPr indent="-228600" lvl="0" marL="228600" rtl="0" algn="l">
              <a:lnSpc>
                <a:spcPct val="100000"/>
              </a:lnSpc>
              <a:spcBef>
                <a:spcPts val="1200"/>
              </a:spcBef>
              <a:spcAft>
                <a:spcPts val="0"/>
              </a:spcAft>
              <a:buClr>
                <a:schemeClr val="dk1"/>
              </a:buClr>
              <a:buSzPts val="2000"/>
              <a:buChar char="•"/>
            </a:pPr>
            <a:r>
              <a:rPr lang="es-ES" sz="2000"/>
              <a:t>Set de contenidos conocido, con </a:t>
            </a:r>
            <a:r>
              <a:rPr b="1" lang="es-ES" sz="2000">
                <a:solidFill>
                  <a:srgbClr val="45818E"/>
                </a:solidFill>
              </a:rPr>
              <a:t>estructura clara</a:t>
            </a:r>
            <a:r>
              <a:rPr lang="es-ES" sz="2000"/>
              <a:t> y bien definida</a:t>
            </a:r>
            <a:endParaRPr/>
          </a:p>
          <a:p>
            <a:pPr indent="-228600" lvl="0" marL="228600" rtl="0" algn="l">
              <a:lnSpc>
                <a:spcPct val="100000"/>
              </a:lnSpc>
              <a:spcBef>
                <a:spcPts val="1200"/>
              </a:spcBef>
              <a:spcAft>
                <a:spcPts val="0"/>
              </a:spcAft>
              <a:buClr>
                <a:schemeClr val="dk1"/>
              </a:buClr>
              <a:buSzPts val="2000"/>
              <a:buChar char="•"/>
            </a:pPr>
            <a:r>
              <a:rPr lang="es-ES" sz="2000"/>
              <a:t>Exportable a formato EAC, pero </a:t>
            </a:r>
            <a:r>
              <a:rPr b="1" lang="es-ES" sz="2000">
                <a:solidFill>
                  <a:srgbClr val="45818E"/>
                </a:solidFill>
              </a:rPr>
              <a:t>no disponible en RDF</a:t>
            </a:r>
            <a:endParaRPr b="1">
              <a:solidFill>
                <a:srgbClr val="45818E"/>
              </a:solidFill>
            </a:endParaRPr>
          </a:p>
          <a:p>
            <a:pPr indent="-228600" lvl="0" marL="228600" rtl="0" algn="l">
              <a:lnSpc>
                <a:spcPct val="100000"/>
              </a:lnSpc>
              <a:spcBef>
                <a:spcPts val="1200"/>
              </a:spcBef>
              <a:spcAft>
                <a:spcPts val="0"/>
              </a:spcAft>
              <a:buClr>
                <a:schemeClr val="dk1"/>
              </a:buClr>
              <a:buSzPts val="2000"/>
              <a:buChar char="•"/>
            </a:pPr>
            <a:r>
              <a:rPr lang="es-ES" sz="2000"/>
              <a:t>Puede ser útil disponer de un modelo relacional RDF, con datos enlazados</a:t>
            </a:r>
            <a:endParaRPr/>
          </a:p>
          <a:p>
            <a:pPr indent="-228600" lvl="0" marL="228600" rtl="0" algn="l">
              <a:lnSpc>
                <a:spcPct val="100000"/>
              </a:lnSpc>
              <a:spcBef>
                <a:spcPts val="1200"/>
              </a:spcBef>
              <a:spcAft>
                <a:spcPts val="0"/>
              </a:spcAft>
              <a:buClr>
                <a:schemeClr val="dk1"/>
              </a:buClr>
              <a:buSzPts val="2000"/>
              <a:buChar char="•"/>
            </a:pPr>
            <a:r>
              <a:rPr lang="es-ES" sz="2000"/>
              <a:t>El catálogo de autoridades PARES consta de </a:t>
            </a:r>
            <a:r>
              <a:rPr b="1" lang="es-ES" sz="2000">
                <a:solidFill>
                  <a:srgbClr val="45818E"/>
                </a:solidFill>
              </a:rPr>
              <a:t>entidades bien definidas</a:t>
            </a:r>
            <a:r>
              <a:rPr lang="es-ES" sz="2000"/>
              <a:t> a saber:</a:t>
            </a:r>
            <a:endParaRPr/>
          </a:p>
          <a:p>
            <a:pPr indent="-228600" lvl="1" marL="685800" rtl="0" algn="l">
              <a:lnSpc>
                <a:spcPct val="100000"/>
              </a:lnSpc>
              <a:spcBef>
                <a:spcPts val="1200"/>
              </a:spcBef>
              <a:spcAft>
                <a:spcPts val="0"/>
              </a:spcAft>
              <a:buClr>
                <a:schemeClr val="dk1"/>
              </a:buClr>
              <a:buSzPts val="1600"/>
              <a:buChar char="•"/>
            </a:pPr>
            <a:r>
              <a:rPr lang="es-ES" sz="1600"/>
              <a:t>Familias, Instituciones, Personas, Actividades, Funciones, Lugares, Conceptos, Objetos, Acontecimientos, Normas, Leyes, Cargos unipersonales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10"/>
          <p:cNvPicPr preferRelativeResize="0"/>
          <p:nvPr/>
        </p:nvPicPr>
        <p:blipFill rotWithShape="1">
          <a:blip r:embed="rId3">
            <a:alphaModFix/>
          </a:blip>
          <a:srcRect b="0" l="0" r="0" t="0"/>
          <a:stretch/>
        </p:blipFill>
        <p:spPr>
          <a:xfrm>
            <a:off x="0" y="0"/>
            <a:ext cx="7951116" cy="6858000"/>
          </a:xfrm>
          <a:prstGeom prst="rect">
            <a:avLst/>
          </a:prstGeom>
          <a:noFill/>
          <a:ln>
            <a:noFill/>
          </a:ln>
        </p:spPr>
      </p:pic>
      <p:sp>
        <p:nvSpPr>
          <p:cNvPr id="155" name="Google Shape;155;p10"/>
          <p:cNvSpPr txBox="1"/>
          <p:nvPr/>
        </p:nvSpPr>
        <p:spPr>
          <a:xfrm>
            <a:off x="8160775" y="261809"/>
            <a:ext cx="3814916" cy="6334381"/>
          </a:xfrm>
          <a:prstGeom prst="rect">
            <a:avLst/>
          </a:prstGeom>
          <a:solidFill>
            <a:srgbClr val="FFFAEF"/>
          </a:solidFill>
          <a:ln>
            <a:noFill/>
          </a:ln>
          <a:effectLst>
            <a:outerShdw blurRad="50800" rotWithShape="0" algn="tl" dir="2700000" dist="38100">
              <a:srgbClr val="000000">
                <a:alpha val="40000"/>
              </a:srgbClr>
            </a:outerShdw>
          </a:effectLst>
        </p:spPr>
        <p:txBody>
          <a:bodyPr anchorCtr="0" anchor="t" bIns="180000" lIns="180000" spcFirstLastPara="1" rIns="180000" wrap="square" tIns="180000">
            <a:spAutoFit/>
          </a:bodyPr>
          <a:lstStyle/>
          <a:p>
            <a:pPr indent="0" lvl="0" marL="0" marR="0" rtl="0" algn="l">
              <a:spcBef>
                <a:spcPts val="0"/>
              </a:spcBef>
              <a:spcAft>
                <a:spcPts val="0"/>
              </a:spcAft>
              <a:buNone/>
            </a:pPr>
            <a:r>
              <a:rPr b="0" i="0" lang="es-ES" sz="1400" u="none" cap="none" strike="noStrike">
                <a:solidFill>
                  <a:schemeClr val="dk1"/>
                </a:solidFill>
                <a:latin typeface="Calibri"/>
                <a:ea typeface="Calibri"/>
                <a:cs typeface="Calibri"/>
                <a:sym typeface="Calibri"/>
              </a:rPr>
              <a:t>Identificación</a:t>
            </a:r>
            <a:endParaRPr/>
          </a:p>
          <a:p>
            <a:pPr indent="0" lvl="0" marL="0" marR="0" rtl="0" algn="l">
              <a:spcBef>
                <a:spcPts val="0"/>
              </a:spcBef>
              <a:spcAft>
                <a:spcPts val="0"/>
              </a:spcAft>
              <a:buNone/>
            </a:pPr>
            <a:r>
              <a:rPr lang="es-ES" sz="1400">
                <a:solidFill>
                  <a:schemeClr val="dk1"/>
                </a:solidFill>
                <a:latin typeface="Calibri"/>
                <a:ea typeface="Calibri"/>
                <a:cs typeface="Calibri"/>
                <a:sym typeface="Calibri"/>
              </a:rPr>
              <a:t>	</a:t>
            </a:r>
            <a:r>
              <a:rPr lang="es-ES" sz="1200">
                <a:solidFill>
                  <a:schemeClr val="dk1"/>
                </a:solidFill>
                <a:latin typeface="Calibri"/>
                <a:ea typeface="Calibri"/>
                <a:cs typeface="Calibri"/>
                <a:sym typeface="Calibri"/>
              </a:rPr>
              <a:t>Tipo</a:t>
            </a:r>
            <a:endParaRPr/>
          </a:p>
          <a:p>
            <a:pPr indent="0" lvl="0" marL="0" marR="0" rtl="0" algn="l">
              <a:spcBef>
                <a:spcPts val="0"/>
              </a:spcBef>
              <a:spcAft>
                <a:spcPts val="0"/>
              </a:spcAft>
              <a:buNone/>
            </a:pPr>
            <a:r>
              <a:rPr lang="es-ES" sz="1200">
                <a:solidFill>
                  <a:schemeClr val="dk1"/>
                </a:solidFill>
                <a:latin typeface="Calibri"/>
                <a:ea typeface="Calibri"/>
                <a:cs typeface="Calibri"/>
                <a:sym typeface="Calibri"/>
              </a:rPr>
              <a:t>	Forma autorizada</a:t>
            </a:r>
            <a:endParaRPr/>
          </a:p>
          <a:p>
            <a:pPr indent="0" lvl="0" marL="0" marR="0" rtl="0" algn="l">
              <a:spcBef>
                <a:spcPts val="0"/>
              </a:spcBef>
              <a:spcAft>
                <a:spcPts val="0"/>
              </a:spcAft>
              <a:buNone/>
            </a:pPr>
            <a:r>
              <a:rPr lang="es-ES" sz="1200">
                <a:solidFill>
                  <a:schemeClr val="dk1"/>
                </a:solidFill>
                <a:latin typeface="Calibri"/>
                <a:ea typeface="Calibri"/>
                <a:cs typeface="Calibri"/>
                <a:sym typeface="Calibri"/>
              </a:rPr>
              <a:t>	Fechas de existencia</a:t>
            </a:r>
            <a:endParaRPr/>
          </a:p>
          <a:p>
            <a:pPr indent="0" lvl="0" marL="0" marR="0" rtl="0" algn="l">
              <a:spcBef>
                <a:spcPts val="0"/>
              </a:spcBef>
              <a:spcAft>
                <a:spcPts val="0"/>
              </a:spcAft>
              <a:buNone/>
            </a:pPr>
            <a:r>
              <a:rPr lang="es-ES" sz="1200">
                <a:solidFill>
                  <a:schemeClr val="dk1"/>
                </a:solidFill>
                <a:latin typeface="Calibri"/>
                <a:ea typeface="Calibri"/>
                <a:cs typeface="Calibri"/>
                <a:sym typeface="Calibri"/>
              </a:rPr>
              <a:t>	Historia</a:t>
            </a:r>
            <a:endParaRPr/>
          </a:p>
          <a:p>
            <a:pPr indent="0" lvl="0" marL="0" marR="0" rtl="0" algn="l">
              <a:spcBef>
                <a:spcPts val="0"/>
              </a:spcBef>
              <a:spcAft>
                <a:spcPts val="0"/>
              </a:spcAft>
              <a:buNone/>
            </a:pPr>
            <a:r>
              <a:rPr lang="es-ES" sz="1200">
                <a:solidFill>
                  <a:schemeClr val="dk1"/>
                </a:solidFill>
                <a:latin typeface="Calibri"/>
                <a:ea typeface="Calibri"/>
                <a:cs typeface="Calibri"/>
                <a:sym typeface="Calibri"/>
              </a:rPr>
              <a:t>	Estructura interna genealógica</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s-ES" sz="1400">
                <a:solidFill>
                  <a:schemeClr val="dk1"/>
                </a:solidFill>
                <a:latin typeface="Calibri"/>
                <a:ea typeface="Calibri"/>
                <a:cs typeface="Calibri"/>
                <a:sym typeface="Calibri"/>
              </a:rPr>
              <a:t>Lugares</a:t>
            </a:r>
            <a:endParaRPr/>
          </a:p>
          <a:p>
            <a:pPr indent="0" lvl="0" marL="0" marR="0" rtl="0" algn="l">
              <a:spcBef>
                <a:spcPts val="0"/>
              </a:spcBef>
              <a:spcAft>
                <a:spcPts val="0"/>
              </a:spcAft>
              <a:buNone/>
            </a:pPr>
            <a:r>
              <a:rPr lang="es-ES" sz="1400">
                <a:solidFill>
                  <a:schemeClr val="dk1"/>
                </a:solidFill>
                <a:latin typeface="Calibri"/>
                <a:ea typeface="Calibri"/>
                <a:cs typeface="Calibri"/>
                <a:sym typeface="Calibri"/>
              </a:rPr>
              <a:t>	</a:t>
            </a:r>
            <a:r>
              <a:rPr lang="es-ES" sz="1200">
                <a:solidFill>
                  <a:schemeClr val="dk1"/>
                </a:solidFill>
                <a:latin typeface="Calibri"/>
                <a:ea typeface="Calibri"/>
                <a:cs typeface="Calibri"/>
                <a:sym typeface="Calibri"/>
              </a:rPr>
              <a:t>Lugar de nacimiento</a:t>
            </a:r>
            <a:endParaRPr/>
          </a:p>
          <a:p>
            <a:pPr indent="0" lvl="0" marL="0" marR="0" rtl="0" algn="l">
              <a:spcBef>
                <a:spcPts val="0"/>
              </a:spcBef>
              <a:spcAft>
                <a:spcPts val="0"/>
              </a:spcAft>
              <a:buNone/>
            </a:pPr>
            <a:r>
              <a:rPr lang="es-ES" sz="1200">
                <a:solidFill>
                  <a:schemeClr val="dk1"/>
                </a:solidFill>
                <a:latin typeface="Calibri"/>
                <a:ea typeface="Calibri"/>
                <a:cs typeface="Calibri"/>
                <a:sym typeface="Calibri"/>
              </a:rPr>
              <a:t>	Lugar de defunción</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s-ES" sz="1400">
                <a:solidFill>
                  <a:schemeClr val="dk1"/>
                </a:solidFill>
                <a:latin typeface="Calibri"/>
                <a:ea typeface="Calibri"/>
                <a:cs typeface="Calibri"/>
                <a:sym typeface="Calibri"/>
              </a:rPr>
              <a:t>Conceptos/Objetos/Acontecimientos</a:t>
            </a:r>
            <a:endParaRPr/>
          </a:p>
          <a:p>
            <a:pPr indent="0" lvl="0" marL="0" marR="0" rtl="0" algn="l">
              <a:spcBef>
                <a:spcPts val="0"/>
              </a:spcBef>
              <a:spcAft>
                <a:spcPts val="0"/>
              </a:spcAft>
              <a:buNone/>
            </a:pPr>
            <a:r>
              <a:rPr lang="es-ES" sz="1400">
                <a:solidFill>
                  <a:schemeClr val="dk1"/>
                </a:solidFill>
                <a:latin typeface="Calibri"/>
                <a:ea typeface="Calibri"/>
                <a:cs typeface="Calibri"/>
                <a:sym typeface="Calibri"/>
              </a:rPr>
              <a:t>	</a:t>
            </a:r>
            <a:r>
              <a:rPr lang="es-ES" sz="1200">
                <a:solidFill>
                  <a:schemeClr val="dk1"/>
                </a:solidFill>
                <a:latin typeface="Calibri"/>
                <a:ea typeface="Calibri"/>
                <a:cs typeface="Calibri"/>
                <a:sym typeface="Calibri"/>
              </a:rPr>
              <a:t>Título nobiliario</a:t>
            </a:r>
            <a:endParaRPr/>
          </a:p>
          <a:p>
            <a:pPr indent="0" lvl="0" marL="0" marR="0" rtl="0" algn="l">
              <a:spcBef>
                <a:spcPts val="0"/>
              </a:spcBef>
              <a:spcAft>
                <a:spcPts val="0"/>
              </a:spcAft>
              <a:buNone/>
            </a:pPr>
            <a:r>
              <a:rPr lang="es-ES" sz="1200">
                <a:solidFill>
                  <a:schemeClr val="dk1"/>
                </a:solidFill>
                <a:latin typeface="Calibri"/>
                <a:ea typeface="Calibri"/>
                <a:cs typeface="Calibri"/>
                <a:sym typeface="Calibri"/>
              </a:rPr>
              <a:t>	Sexo</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s-ES" sz="1400">
                <a:solidFill>
                  <a:schemeClr val="dk1"/>
                </a:solidFill>
                <a:latin typeface="Calibri"/>
                <a:ea typeface="Calibri"/>
                <a:cs typeface="Calibri"/>
                <a:sym typeface="Calibri"/>
              </a:rPr>
              <a:t>Fuentes</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s-ES" sz="1400">
                <a:solidFill>
                  <a:schemeClr val="dk1"/>
                </a:solidFill>
                <a:latin typeface="Calibri"/>
                <a:ea typeface="Calibri"/>
                <a:cs typeface="Calibri"/>
                <a:sym typeface="Calibri"/>
              </a:rPr>
              <a:t>Relaciones</a:t>
            </a:r>
            <a:endParaRPr/>
          </a:p>
          <a:p>
            <a:pPr indent="0" lvl="0" marL="0" marR="0" rtl="0" algn="l">
              <a:spcBef>
                <a:spcPts val="0"/>
              </a:spcBef>
              <a:spcAft>
                <a:spcPts val="0"/>
              </a:spcAft>
              <a:buNone/>
            </a:pPr>
            <a:r>
              <a:rPr lang="es-ES" sz="1400">
                <a:solidFill>
                  <a:schemeClr val="dk1"/>
                </a:solidFill>
                <a:latin typeface="Calibri"/>
                <a:ea typeface="Calibri"/>
                <a:cs typeface="Calibri"/>
                <a:sym typeface="Calibri"/>
              </a:rPr>
              <a:t>	</a:t>
            </a:r>
            <a:r>
              <a:rPr lang="es-ES" sz="1200">
                <a:solidFill>
                  <a:schemeClr val="dk1"/>
                </a:solidFill>
                <a:latin typeface="Calibri"/>
                <a:ea typeface="Calibri"/>
                <a:cs typeface="Calibri"/>
                <a:sym typeface="Calibri"/>
              </a:rPr>
              <a:t>Relaciones familiares</a:t>
            </a:r>
            <a:endParaRPr/>
          </a:p>
          <a:p>
            <a:pPr indent="0" lvl="0" marL="0" marR="0" rtl="0" algn="l">
              <a:spcBef>
                <a:spcPts val="0"/>
              </a:spcBef>
              <a:spcAft>
                <a:spcPts val="0"/>
              </a:spcAft>
              <a:buNone/>
            </a:pPr>
            <a:r>
              <a:rPr lang="es-ES" sz="1200">
                <a:solidFill>
                  <a:schemeClr val="dk1"/>
                </a:solidFill>
                <a:latin typeface="Calibri"/>
                <a:ea typeface="Calibri"/>
                <a:cs typeface="Calibri"/>
                <a:sym typeface="Calibri"/>
              </a:rPr>
              <a:t>	Relaciones asociativas</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s-ES" sz="1400">
                <a:solidFill>
                  <a:schemeClr val="dk1"/>
                </a:solidFill>
                <a:latin typeface="Calibri"/>
                <a:ea typeface="Calibri"/>
                <a:cs typeface="Calibri"/>
                <a:sym typeface="Calibri"/>
              </a:rPr>
              <a:t>Enlaces externos</a:t>
            </a:r>
            <a:endParaRPr/>
          </a:p>
          <a:p>
            <a:pPr indent="0" lvl="0" marL="0" marR="0" rtl="0" algn="l">
              <a:spcBef>
                <a:spcPts val="0"/>
              </a:spcBef>
              <a:spcAft>
                <a:spcPts val="0"/>
              </a:spcAft>
              <a:buNone/>
            </a:pPr>
            <a:r>
              <a:rPr lang="es-ES" sz="1400">
                <a:solidFill>
                  <a:schemeClr val="dk1"/>
                </a:solidFill>
                <a:latin typeface="Calibri"/>
                <a:ea typeface="Calibri"/>
                <a:cs typeface="Calibri"/>
                <a:sym typeface="Calibri"/>
              </a:rPr>
              <a:t>	</a:t>
            </a:r>
            <a:r>
              <a:rPr lang="es-ES" sz="1200">
                <a:solidFill>
                  <a:schemeClr val="dk1"/>
                </a:solidFill>
                <a:latin typeface="Calibri"/>
                <a:ea typeface="Calibri"/>
                <a:cs typeface="Calibri"/>
                <a:sym typeface="Calibri"/>
              </a:rPr>
              <a:t>Biografía</a:t>
            </a:r>
            <a:endParaRPr/>
          </a:p>
          <a:p>
            <a:pPr indent="0" lvl="0" marL="0" marR="0" rtl="0" algn="l">
              <a:spcBef>
                <a:spcPts val="0"/>
              </a:spcBef>
              <a:spcAft>
                <a:spcPts val="0"/>
              </a:spcAft>
              <a:buNone/>
            </a:pPr>
            <a:r>
              <a:rPr lang="es-ES" sz="1200">
                <a:solidFill>
                  <a:schemeClr val="dk1"/>
                </a:solidFill>
                <a:latin typeface="Calibri"/>
                <a:ea typeface="Calibri"/>
                <a:cs typeface="Calibri"/>
                <a:sym typeface="Calibri"/>
              </a:rPr>
              <a:t>	Retrato</a:t>
            </a:r>
            <a:endParaRPr/>
          </a:p>
          <a:p>
            <a:pPr indent="0" lvl="0" marL="0" marR="0" rtl="0" algn="l">
              <a:spcBef>
                <a:spcPts val="0"/>
              </a:spcBef>
              <a:spcAft>
                <a:spcPts val="0"/>
              </a:spcAft>
              <a:buNone/>
            </a:pPr>
            <a:r>
              <a:rPr lang="es-ES" sz="1200">
                <a:solidFill>
                  <a:schemeClr val="dk1"/>
                </a:solidFill>
                <a:latin typeface="Calibri"/>
                <a:ea typeface="Calibri"/>
                <a:cs typeface="Calibri"/>
                <a:sym typeface="Calibri"/>
              </a:rPr>
              <a:t>	Catálogo de autoridades</a:t>
            </a:r>
            <a:endParaRPr/>
          </a:p>
          <a:p>
            <a:pPr indent="0" lvl="0" marL="0" marR="0" rtl="0" algn="l">
              <a:spcBef>
                <a:spcPts val="0"/>
              </a:spcBef>
              <a:spcAft>
                <a:spcPts val="0"/>
              </a:spcAft>
              <a:buNone/>
            </a:pPr>
            <a:r>
              <a:rPr lang="es-ES" sz="1200">
                <a:solidFill>
                  <a:schemeClr val="dk1"/>
                </a:solidFill>
                <a:latin typeface="Calibri"/>
                <a:ea typeface="Calibri"/>
                <a:cs typeface="Calibri"/>
                <a:sym typeface="Calibri"/>
              </a:rPr>
              <a:t>	Fichero de autoridades</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s-ES" sz="1400">
                <a:solidFill>
                  <a:schemeClr val="dk1"/>
                </a:solidFill>
                <a:latin typeface="Calibri"/>
                <a:ea typeface="Calibri"/>
                <a:cs typeface="Calibri"/>
                <a:sym typeface="Calibri"/>
              </a:rPr>
              <a:t>Documentos</a:t>
            </a:r>
            <a:endParaRPr/>
          </a:p>
          <a:p>
            <a:pPr indent="0" lvl="0" marL="0" marR="0" rtl="0" algn="l">
              <a:spcBef>
                <a:spcPts val="0"/>
              </a:spcBef>
              <a:spcAft>
                <a:spcPts val="0"/>
              </a:spcAft>
              <a:buNone/>
            </a:pPr>
            <a:r>
              <a:rPr lang="es-ES" sz="1400">
                <a:solidFill>
                  <a:schemeClr val="dk1"/>
                </a:solidFill>
                <a:latin typeface="Calibri"/>
                <a:ea typeface="Calibri"/>
                <a:cs typeface="Calibri"/>
                <a:sym typeface="Calibri"/>
              </a:rPr>
              <a:t>	</a:t>
            </a:r>
            <a:r>
              <a:rPr lang="es-ES" sz="1200">
                <a:solidFill>
                  <a:schemeClr val="dk1"/>
                </a:solidFill>
                <a:latin typeface="Calibri"/>
                <a:ea typeface="Calibri"/>
                <a:cs typeface="Calibri"/>
                <a:sym typeface="Calibri"/>
              </a:rPr>
              <a:t>Productor de</a:t>
            </a:r>
            <a:endParaRPr/>
          </a:p>
          <a:p>
            <a:pPr indent="0" lvl="0" marL="0" marR="0" rtl="0" algn="l">
              <a:spcBef>
                <a:spcPts val="0"/>
              </a:spcBef>
              <a:spcAft>
                <a:spcPts val="0"/>
              </a:spcAft>
              <a:buNone/>
            </a:pPr>
            <a:r>
              <a:rPr lang="es-ES" sz="1200">
                <a:solidFill>
                  <a:schemeClr val="dk1"/>
                </a:solidFill>
                <a:latin typeface="Calibri"/>
                <a:ea typeface="Calibri"/>
                <a:cs typeface="Calibri"/>
                <a:sym typeface="Calibri"/>
              </a:rPr>
              <a:t>	Documentos relacionados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s-ES"/>
              <a:t>Definir el modelo relacional RDF. Prompt</a:t>
            </a:r>
            <a:endParaRPr/>
          </a:p>
        </p:txBody>
      </p:sp>
      <p:sp>
        <p:nvSpPr>
          <p:cNvPr id="161" name="Google Shape;161;p11"/>
          <p:cNvSpPr txBox="1"/>
          <p:nvPr/>
        </p:nvSpPr>
        <p:spPr>
          <a:xfrm>
            <a:off x="7374194" y="1530171"/>
            <a:ext cx="4463845" cy="4857053"/>
          </a:xfrm>
          <a:prstGeom prst="rect">
            <a:avLst/>
          </a:prstGeom>
          <a:solidFill>
            <a:srgbClr val="FFFAEF"/>
          </a:solidFill>
          <a:ln>
            <a:noFill/>
          </a:ln>
          <a:effectLst>
            <a:outerShdw blurRad="50800" rotWithShape="0" algn="tl" dir="2700000" dist="38100">
              <a:srgbClr val="000000">
                <a:alpha val="40000"/>
              </a:srgbClr>
            </a:outerShdw>
          </a:effectLst>
        </p:spPr>
        <p:txBody>
          <a:bodyPr anchorCtr="0" anchor="t" bIns="180000" lIns="180000" spcFirstLastPara="1" rIns="180000" wrap="square" tIns="180000">
            <a:spAutoFit/>
          </a:bodyPr>
          <a:lstStyle/>
          <a:p>
            <a:pPr indent="-285750" lvl="0" marL="285750" marR="0" rtl="0" algn="l">
              <a:spcBef>
                <a:spcPts val="0"/>
              </a:spcBef>
              <a:spcAft>
                <a:spcPts val="0"/>
              </a:spcAft>
              <a:buClr>
                <a:schemeClr val="dk1"/>
              </a:buClr>
              <a:buSzPts val="1400"/>
              <a:buFont typeface="Arial"/>
              <a:buChar char="•"/>
            </a:pPr>
            <a:r>
              <a:rPr lang="es-ES" sz="1400">
                <a:solidFill>
                  <a:schemeClr val="dk1"/>
                </a:solidFill>
                <a:latin typeface="Calibri"/>
                <a:ea typeface="Calibri"/>
                <a:cs typeface="Calibri"/>
                <a:sym typeface="Calibri"/>
              </a:rPr>
              <a:t>Las personas forman parte de una familia</a:t>
            </a:r>
            <a:endParaRPr/>
          </a:p>
          <a:p>
            <a:pPr indent="-285750" lvl="0" marL="285750" marR="0" rtl="0" algn="l">
              <a:spcBef>
                <a:spcPts val="0"/>
              </a:spcBef>
              <a:spcAft>
                <a:spcPts val="0"/>
              </a:spcAft>
              <a:buClr>
                <a:schemeClr val="dk1"/>
              </a:buClr>
              <a:buSzPts val="1400"/>
              <a:buFont typeface="Arial"/>
              <a:buChar char="•"/>
            </a:pPr>
            <a:r>
              <a:rPr lang="es-ES" sz="1400">
                <a:solidFill>
                  <a:schemeClr val="dk1"/>
                </a:solidFill>
                <a:latin typeface="Calibri"/>
                <a:ea typeface="Calibri"/>
                <a:cs typeface="Calibri"/>
                <a:sym typeface="Calibri"/>
              </a:rPr>
              <a:t>Las personas tienen un padre y una madre</a:t>
            </a:r>
            <a:endParaRPr/>
          </a:p>
          <a:p>
            <a:pPr indent="-285750" lvl="0" marL="285750" marR="0" rtl="0" algn="l">
              <a:spcBef>
                <a:spcPts val="0"/>
              </a:spcBef>
              <a:spcAft>
                <a:spcPts val="0"/>
              </a:spcAft>
              <a:buClr>
                <a:schemeClr val="dk1"/>
              </a:buClr>
              <a:buSzPts val="1400"/>
              <a:buFont typeface="Arial"/>
              <a:buChar char="•"/>
            </a:pPr>
            <a:r>
              <a:rPr lang="es-ES" sz="1400">
                <a:solidFill>
                  <a:schemeClr val="dk1"/>
                </a:solidFill>
                <a:latin typeface="Calibri"/>
                <a:ea typeface="Calibri"/>
                <a:cs typeface="Calibri"/>
                <a:sym typeface="Calibri"/>
              </a:rPr>
              <a:t>Los padres y las madres son personas</a:t>
            </a:r>
            <a:endParaRPr/>
          </a:p>
          <a:p>
            <a:pPr indent="-285750" lvl="0" marL="285750" marR="0" rtl="0" algn="l">
              <a:spcBef>
                <a:spcPts val="0"/>
              </a:spcBef>
              <a:spcAft>
                <a:spcPts val="0"/>
              </a:spcAft>
              <a:buClr>
                <a:schemeClr val="dk1"/>
              </a:buClr>
              <a:buSzPts val="1400"/>
              <a:buFont typeface="Arial"/>
              <a:buChar char="•"/>
            </a:pPr>
            <a:r>
              <a:rPr lang="es-ES" sz="1400">
                <a:solidFill>
                  <a:schemeClr val="dk1"/>
                </a:solidFill>
                <a:latin typeface="Calibri"/>
                <a:ea typeface="Calibri"/>
                <a:cs typeface="Calibri"/>
                <a:sym typeface="Calibri"/>
              </a:rPr>
              <a:t>Las personas pueden o no tener uno o más cargos</a:t>
            </a:r>
            <a:endParaRPr/>
          </a:p>
          <a:p>
            <a:pPr indent="-285750" lvl="0" marL="285750" marR="0" rtl="0" algn="l">
              <a:spcBef>
                <a:spcPts val="0"/>
              </a:spcBef>
              <a:spcAft>
                <a:spcPts val="0"/>
              </a:spcAft>
              <a:buClr>
                <a:schemeClr val="dk1"/>
              </a:buClr>
              <a:buSzPts val="1400"/>
              <a:buFont typeface="Arial"/>
              <a:buChar char="•"/>
            </a:pPr>
            <a:r>
              <a:rPr lang="es-ES" sz="1400">
                <a:solidFill>
                  <a:schemeClr val="dk1"/>
                </a:solidFill>
                <a:latin typeface="Calibri"/>
                <a:ea typeface="Calibri"/>
                <a:cs typeface="Calibri"/>
                <a:sym typeface="Calibri"/>
              </a:rPr>
              <a:t>Las personas pueden o no, guardar relación con una o más instituciones</a:t>
            </a:r>
            <a:endParaRPr/>
          </a:p>
          <a:p>
            <a:pPr indent="-285750" lvl="0" marL="285750" marR="0" rtl="0" algn="l">
              <a:spcBef>
                <a:spcPts val="0"/>
              </a:spcBef>
              <a:spcAft>
                <a:spcPts val="0"/>
              </a:spcAft>
              <a:buClr>
                <a:schemeClr val="dk1"/>
              </a:buClr>
              <a:buSzPts val="1400"/>
              <a:buFont typeface="Arial"/>
              <a:buChar char="•"/>
            </a:pPr>
            <a:r>
              <a:rPr lang="es-ES" sz="1400">
                <a:solidFill>
                  <a:schemeClr val="dk1"/>
                </a:solidFill>
                <a:latin typeface="Calibri"/>
                <a:ea typeface="Calibri"/>
                <a:cs typeface="Calibri"/>
                <a:sym typeface="Calibri"/>
              </a:rPr>
              <a:t>Los cargos implican una o varias funciones</a:t>
            </a:r>
            <a:endParaRPr/>
          </a:p>
          <a:p>
            <a:pPr indent="-285750" lvl="0" marL="285750" marR="0" rtl="0" algn="l">
              <a:spcBef>
                <a:spcPts val="0"/>
              </a:spcBef>
              <a:spcAft>
                <a:spcPts val="0"/>
              </a:spcAft>
              <a:buClr>
                <a:schemeClr val="dk1"/>
              </a:buClr>
              <a:buSzPts val="1400"/>
              <a:buFont typeface="Arial"/>
              <a:buChar char="•"/>
            </a:pPr>
            <a:r>
              <a:rPr lang="es-ES" sz="1400">
                <a:solidFill>
                  <a:schemeClr val="dk1"/>
                </a:solidFill>
                <a:latin typeface="Calibri"/>
                <a:ea typeface="Calibri"/>
                <a:cs typeface="Calibri"/>
                <a:sym typeface="Calibri"/>
              </a:rPr>
              <a:t>Cada función supone una o varias actividades</a:t>
            </a:r>
            <a:endParaRPr/>
          </a:p>
          <a:p>
            <a:pPr indent="-285750" lvl="0" marL="285750" marR="0" rtl="0" algn="l">
              <a:spcBef>
                <a:spcPts val="0"/>
              </a:spcBef>
              <a:spcAft>
                <a:spcPts val="0"/>
              </a:spcAft>
              <a:buClr>
                <a:schemeClr val="dk1"/>
              </a:buClr>
              <a:buSzPts val="1400"/>
              <a:buFont typeface="Arial"/>
              <a:buChar char="•"/>
            </a:pPr>
            <a:r>
              <a:rPr lang="es-ES" sz="1400">
                <a:solidFill>
                  <a:schemeClr val="dk1"/>
                </a:solidFill>
                <a:latin typeface="Calibri"/>
                <a:ea typeface="Calibri"/>
                <a:cs typeface="Calibri"/>
                <a:sym typeface="Calibri"/>
              </a:rPr>
              <a:t>Las instituciones pueden desempeñar una o varias funciones</a:t>
            </a:r>
            <a:endParaRPr/>
          </a:p>
          <a:p>
            <a:pPr indent="-285750" lvl="0" marL="285750" marR="0" rtl="0" algn="l">
              <a:spcBef>
                <a:spcPts val="0"/>
              </a:spcBef>
              <a:spcAft>
                <a:spcPts val="0"/>
              </a:spcAft>
              <a:buClr>
                <a:schemeClr val="dk1"/>
              </a:buClr>
              <a:buSzPts val="1400"/>
              <a:buFont typeface="Arial"/>
              <a:buChar char="•"/>
            </a:pPr>
            <a:r>
              <a:rPr lang="es-ES" sz="1400">
                <a:solidFill>
                  <a:schemeClr val="dk1"/>
                </a:solidFill>
                <a:latin typeface="Calibri"/>
                <a:ea typeface="Calibri"/>
                <a:cs typeface="Calibri"/>
                <a:sym typeface="Calibri"/>
              </a:rPr>
              <a:t>Las personas y las instituciones pueden estar relacionados con normas o leyes</a:t>
            </a:r>
            <a:endParaRPr/>
          </a:p>
          <a:p>
            <a:pPr indent="-285750" lvl="0" marL="285750" marR="0" rtl="0" algn="l">
              <a:spcBef>
                <a:spcPts val="0"/>
              </a:spcBef>
              <a:spcAft>
                <a:spcPts val="0"/>
              </a:spcAft>
              <a:buClr>
                <a:schemeClr val="dk1"/>
              </a:buClr>
              <a:buSzPts val="1400"/>
              <a:buFont typeface="Arial"/>
              <a:buChar char="•"/>
            </a:pPr>
            <a:r>
              <a:rPr lang="es-ES" sz="1400">
                <a:solidFill>
                  <a:schemeClr val="dk1"/>
                </a:solidFill>
                <a:latin typeface="Calibri"/>
                <a:ea typeface="Calibri"/>
                <a:cs typeface="Calibri"/>
                <a:sym typeface="Calibri"/>
              </a:rPr>
              <a:t>Las personas, instituciones y familias pueden estar relacionadas o no, con uno o varios acontecimientos</a:t>
            </a:r>
            <a:endParaRPr/>
          </a:p>
          <a:p>
            <a:pPr indent="-285750" lvl="0" marL="285750" marR="0" rtl="0" algn="l">
              <a:spcBef>
                <a:spcPts val="0"/>
              </a:spcBef>
              <a:spcAft>
                <a:spcPts val="0"/>
              </a:spcAft>
              <a:buClr>
                <a:schemeClr val="dk1"/>
              </a:buClr>
              <a:buSzPts val="1400"/>
              <a:buFont typeface="Arial"/>
              <a:buChar char="•"/>
            </a:pPr>
            <a:r>
              <a:rPr lang="es-ES" sz="1400">
                <a:solidFill>
                  <a:schemeClr val="dk1"/>
                </a:solidFill>
                <a:latin typeface="Calibri"/>
                <a:ea typeface="Calibri"/>
                <a:cs typeface="Calibri"/>
                <a:sym typeface="Calibri"/>
              </a:rPr>
              <a:t>Las personas, instituciones y familias pueden estar relacionadas o no, con uno o varios lugares</a:t>
            </a:r>
            <a:endParaRPr/>
          </a:p>
          <a:p>
            <a:pPr indent="-285750" lvl="0" marL="285750" marR="0" rtl="0" algn="l">
              <a:spcBef>
                <a:spcPts val="0"/>
              </a:spcBef>
              <a:spcAft>
                <a:spcPts val="0"/>
              </a:spcAft>
              <a:buClr>
                <a:schemeClr val="dk1"/>
              </a:buClr>
              <a:buSzPts val="1400"/>
              <a:buFont typeface="Arial"/>
              <a:buChar char="•"/>
            </a:pPr>
            <a:r>
              <a:rPr lang="es-ES" sz="1400">
                <a:solidFill>
                  <a:schemeClr val="dk1"/>
                </a:solidFill>
                <a:latin typeface="Calibri"/>
                <a:ea typeface="Calibri"/>
                <a:cs typeface="Calibri"/>
                <a:sym typeface="Calibri"/>
              </a:rPr>
              <a:t>Las personas, instituciones y familias pueden estar relacionadas o no, con uno o varios conceptos u objetos</a:t>
            </a:r>
            <a:endParaRPr/>
          </a:p>
          <a:p>
            <a:pPr indent="-196850" lvl="0" marL="285750" marR="0" rtl="0" algn="l">
              <a:spcBef>
                <a:spcPts val="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pic>
        <p:nvPicPr>
          <p:cNvPr id="162" name="Google Shape;162;p11"/>
          <p:cNvPicPr preferRelativeResize="0"/>
          <p:nvPr/>
        </p:nvPicPr>
        <p:blipFill>
          <a:blip r:embed="rId3">
            <a:alphaModFix/>
          </a:blip>
          <a:stretch>
            <a:fillRect/>
          </a:stretch>
        </p:blipFill>
        <p:spPr>
          <a:xfrm>
            <a:off x="152400" y="1285675"/>
            <a:ext cx="6780826" cy="5572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12"/>
          <p:cNvPicPr preferRelativeResize="0"/>
          <p:nvPr/>
        </p:nvPicPr>
        <p:blipFill>
          <a:blip r:embed="rId3">
            <a:alphaModFix/>
          </a:blip>
          <a:stretch>
            <a:fillRect/>
          </a:stretch>
        </p:blipFill>
        <p:spPr>
          <a:xfrm>
            <a:off x="152400" y="152400"/>
            <a:ext cx="10893629" cy="65531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3"/>
          <p:cNvSpPr txBox="1"/>
          <p:nvPr/>
        </p:nvSpPr>
        <p:spPr>
          <a:xfrm>
            <a:off x="9735938" y="478466"/>
            <a:ext cx="2008200" cy="5535300"/>
          </a:xfrm>
          <a:prstGeom prst="rect">
            <a:avLst/>
          </a:prstGeom>
          <a:solidFill>
            <a:srgbClr val="FFFAEF"/>
          </a:solidFill>
          <a:ln>
            <a:noFill/>
          </a:ln>
          <a:effectLst>
            <a:outerShdw blurRad="50800" rotWithShape="0" algn="tl" dir="2700000" dist="38100">
              <a:srgbClr val="000000">
                <a:alpha val="40000"/>
              </a:srgbClr>
            </a:outerShdw>
          </a:effectLst>
        </p:spPr>
        <p:txBody>
          <a:bodyPr anchorCtr="0" anchor="t" bIns="180000" lIns="180000" spcFirstLastPara="1" rIns="180000" wrap="square" tIns="180000">
            <a:spAutoFit/>
          </a:bodyPr>
          <a:lstStyle/>
          <a:p>
            <a:pPr indent="0" lvl="0" marL="0" marR="0" rtl="0" algn="l">
              <a:spcBef>
                <a:spcPts val="0"/>
              </a:spcBef>
              <a:spcAft>
                <a:spcPts val="0"/>
              </a:spcAft>
              <a:buNone/>
            </a:pPr>
            <a:r>
              <a:rPr lang="es-ES" sz="1400">
                <a:solidFill>
                  <a:schemeClr val="dk1"/>
                </a:solidFill>
                <a:latin typeface="Calibri"/>
                <a:ea typeface="Calibri"/>
                <a:cs typeface="Calibri"/>
                <a:sym typeface="Calibri"/>
              </a:rPr>
              <a:t>El modelo de Autoridades de PARES, puede resumirse en el siguiente diagrama.</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s-ES" sz="1400">
                <a:solidFill>
                  <a:schemeClr val="dk1"/>
                </a:solidFill>
                <a:latin typeface="Calibri"/>
                <a:ea typeface="Calibri"/>
                <a:cs typeface="Calibri"/>
                <a:sym typeface="Calibri"/>
              </a:rPr>
              <a:t>Se trata del común denominador de todo su esquema relacional.</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s-ES" sz="1400">
                <a:solidFill>
                  <a:schemeClr val="dk1"/>
                </a:solidFill>
                <a:latin typeface="Calibri"/>
                <a:ea typeface="Calibri"/>
                <a:cs typeface="Calibri"/>
                <a:sym typeface="Calibri"/>
              </a:rPr>
              <a:t>Todas las entidades se pueden relacionar con cualquier otra, dependiendo de la exhaustividad, nivel de descripción y tipología de la relación.</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s-ES" sz="1400">
                <a:solidFill>
                  <a:schemeClr val="dk1"/>
                </a:solidFill>
                <a:latin typeface="Calibri"/>
                <a:ea typeface="Calibri"/>
                <a:cs typeface="Calibri"/>
                <a:sym typeface="Calibri"/>
              </a:rPr>
              <a:t>El tipo de entidad determina los tipos de relación posibles, sus restricciones y posibilidades de asociación.</a:t>
            </a:r>
            <a:endParaRPr/>
          </a:p>
        </p:txBody>
      </p:sp>
      <p:pic>
        <p:nvPicPr>
          <p:cNvPr id="173" name="Google Shape;173;p13"/>
          <p:cNvPicPr preferRelativeResize="0"/>
          <p:nvPr/>
        </p:nvPicPr>
        <p:blipFill>
          <a:blip r:embed="rId3">
            <a:alphaModFix/>
          </a:blip>
          <a:stretch>
            <a:fillRect/>
          </a:stretch>
        </p:blipFill>
        <p:spPr>
          <a:xfrm>
            <a:off x="204825" y="0"/>
            <a:ext cx="9432637" cy="68579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s-ES"/>
              <a:t>Definir el modelo relacional RDF/XSD. Prompt</a:t>
            </a:r>
            <a:endParaRPr/>
          </a:p>
        </p:txBody>
      </p:sp>
      <p:sp>
        <p:nvSpPr>
          <p:cNvPr id="179" name="Google Shape;179;p14"/>
          <p:cNvSpPr txBox="1"/>
          <p:nvPr>
            <p:ph idx="1" type="body"/>
          </p:nvPr>
        </p:nvSpPr>
        <p:spPr>
          <a:xfrm>
            <a:off x="838200" y="1690700"/>
            <a:ext cx="4916100" cy="4351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None/>
            </a:pPr>
            <a:r>
              <a:rPr b="1" lang="es-ES"/>
              <a:t>Definiendo el Prompt</a:t>
            </a:r>
            <a:endParaRPr b="1"/>
          </a:p>
          <a:p>
            <a:pPr indent="-228600" lvl="0" marL="228600" rtl="0" algn="l">
              <a:lnSpc>
                <a:spcPct val="100000"/>
              </a:lnSpc>
              <a:spcBef>
                <a:spcPts val="1800"/>
              </a:spcBef>
              <a:spcAft>
                <a:spcPts val="0"/>
              </a:spcAft>
              <a:buSzPts val="2000"/>
              <a:buChar char="•"/>
            </a:pPr>
            <a:r>
              <a:rPr lang="es-ES" sz="2000"/>
              <a:t>Uso de </a:t>
            </a:r>
            <a:r>
              <a:rPr b="1" lang="es-ES" sz="2000">
                <a:solidFill>
                  <a:srgbClr val="4A86E8"/>
                </a:solidFill>
              </a:rPr>
              <a:t>markdown</a:t>
            </a:r>
            <a:r>
              <a:rPr lang="es-ES" sz="2000"/>
              <a:t> para facilitar la identificación y denotación de los detalles de la tarea.</a:t>
            </a:r>
            <a:endParaRPr/>
          </a:p>
          <a:p>
            <a:pPr indent="-228600" lvl="0" marL="228600" rtl="0" algn="l">
              <a:lnSpc>
                <a:spcPct val="100000"/>
              </a:lnSpc>
              <a:spcBef>
                <a:spcPts val="1200"/>
              </a:spcBef>
              <a:spcAft>
                <a:spcPts val="0"/>
              </a:spcAft>
              <a:buSzPts val="2000"/>
              <a:buChar char="•"/>
            </a:pPr>
            <a:r>
              <a:rPr lang="es-ES" sz="2000"/>
              <a:t>Hacer uso de la </a:t>
            </a:r>
            <a:r>
              <a:rPr b="1" lang="es-ES" sz="2000">
                <a:solidFill>
                  <a:srgbClr val="4A86E8"/>
                </a:solidFill>
              </a:rPr>
              <a:t>capa de “atención”</a:t>
            </a:r>
            <a:r>
              <a:rPr lang="es-ES" sz="2000"/>
              <a:t> de la IA para evitar ambigüedad.</a:t>
            </a:r>
            <a:endParaRPr sz="2000"/>
          </a:p>
          <a:p>
            <a:pPr indent="-228600" lvl="0" marL="228600" rtl="0" algn="l">
              <a:lnSpc>
                <a:spcPct val="100000"/>
              </a:lnSpc>
              <a:spcBef>
                <a:spcPts val="1200"/>
              </a:spcBef>
              <a:spcAft>
                <a:spcPts val="0"/>
              </a:spcAft>
              <a:buSzPts val="2000"/>
              <a:buChar char="•"/>
            </a:pPr>
            <a:r>
              <a:rPr lang="es-ES" sz="2000"/>
              <a:t>Definición </a:t>
            </a:r>
            <a:r>
              <a:rPr b="1" lang="es-ES" sz="2000">
                <a:solidFill>
                  <a:srgbClr val="4A86E8"/>
                </a:solidFill>
              </a:rPr>
              <a:t>clara de la metodología</a:t>
            </a:r>
            <a:r>
              <a:rPr lang="es-ES" sz="2000"/>
              <a:t>, pasos, fases, etapas claras que tendrá que atender.</a:t>
            </a:r>
            <a:endParaRPr sz="2000"/>
          </a:p>
          <a:p>
            <a:pPr indent="-228600" lvl="0" marL="228600" rtl="0" algn="l">
              <a:lnSpc>
                <a:spcPct val="100000"/>
              </a:lnSpc>
              <a:spcBef>
                <a:spcPts val="1200"/>
              </a:spcBef>
              <a:spcAft>
                <a:spcPts val="0"/>
              </a:spcAft>
              <a:buSzPts val="2000"/>
              <a:buChar char="•"/>
            </a:pPr>
            <a:r>
              <a:rPr lang="es-ES" sz="2000"/>
              <a:t>Definición de las </a:t>
            </a:r>
            <a:r>
              <a:rPr b="1" lang="es-ES" sz="2000">
                <a:solidFill>
                  <a:srgbClr val="4A86E8"/>
                </a:solidFill>
              </a:rPr>
              <a:t>restricciones</a:t>
            </a:r>
            <a:r>
              <a:rPr lang="es-ES" sz="2000"/>
              <a:t>.</a:t>
            </a:r>
            <a:endParaRPr sz="2000"/>
          </a:p>
        </p:txBody>
      </p:sp>
      <p:sp>
        <p:nvSpPr>
          <p:cNvPr id="180" name="Google Shape;180;p14"/>
          <p:cNvSpPr txBox="1"/>
          <p:nvPr>
            <p:ph idx="1" type="body"/>
          </p:nvPr>
        </p:nvSpPr>
        <p:spPr>
          <a:xfrm>
            <a:off x="6437700" y="1690700"/>
            <a:ext cx="4916100" cy="4351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800"/>
              </a:spcBef>
              <a:spcAft>
                <a:spcPts val="0"/>
              </a:spcAft>
              <a:buClr>
                <a:schemeClr val="dk1"/>
              </a:buClr>
              <a:buSzPts val="2800"/>
              <a:buNone/>
            </a:pPr>
            <a:r>
              <a:rPr b="1" lang="es-ES"/>
              <a:t>Estructura del Prompt</a:t>
            </a:r>
            <a:endParaRPr b="1"/>
          </a:p>
          <a:p>
            <a:pPr indent="-228600" lvl="0" marL="228600" rtl="0" algn="l">
              <a:lnSpc>
                <a:spcPct val="100000"/>
              </a:lnSpc>
              <a:spcBef>
                <a:spcPts val="1800"/>
              </a:spcBef>
              <a:spcAft>
                <a:spcPts val="0"/>
              </a:spcAft>
              <a:buSzPts val="2000"/>
              <a:buChar char="•"/>
            </a:pPr>
            <a:r>
              <a:rPr b="1" lang="es-ES" sz="2000">
                <a:solidFill>
                  <a:srgbClr val="4A86E8"/>
                </a:solidFill>
              </a:rPr>
              <a:t>Rol</a:t>
            </a:r>
            <a:r>
              <a:rPr lang="es-ES" sz="2000"/>
              <a:t> (función de la IA)</a:t>
            </a:r>
            <a:endParaRPr sz="2000"/>
          </a:p>
          <a:p>
            <a:pPr indent="-228600" lvl="0" marL="228600" rtl="0" algn="l">
              <a:lnSpc>
                <a:spcPct val="100000"/>
              </a:lnSpc>
              <a:spcBef>
                <a:spcPts val="1200"/>
              </a:spcBef>
              <a:spcAft>
                <a:spcPts val="0"/>
              </a:spcAft>
              <a:buSzPts val="2000"/>
              <a:buChar char="•"/>
            </a:pPr>
            <a:r>
              <a:rPr b="1" lang="es-ES" sz="2000">
                <a:solidFill>
                  <a:srgbClr val="4A86E8"/>
                </a:solidFill>
              </a:rPr>
              <a:t>Contexto</a:t>
            </a:r>
            <a:r>
              <a:rPr lang="es-ES" sz="2000"/>
              <a:t> y propósito (instrucciones)</a:t>
            </a:r>
            <a:endParaRPr sz="2000"/>
          </a:p>
          <a:p>
            <a:pPr indent="-241300" lvl="1" marL="685800" rtl="0" algn="l">
              <a:lnSpc>
                <a:spcPct val="100000"/>
              </a:lnSpc>
              <a:spcBef>
                <a:spcPts val="1200"/>
              </a:spcBef>
              <a:spcAft>
                <a:spcPts val="0"/>
              </a:spcAft>
              <a:buSzPts val="2000"/>
              <a:buChar char="•"/>
            </a:pPr>
            <a:r>
              <a:rPr b="1" lang="es-ES" sz="2000">
                <a:solidFill>
                  <a:srgbClr val="4A86E8"/>
                </a:solidFill>
              </a:rPr>
              <a:t>Problema </a:t>
            </a:r>
            <a:r>
              <a:rPr lang="es-ES" sz="2000"/>
              <a:t>(objeto de estudio/trabajo)</a:t>
            </a:r>
            <a:endParaRPr sz="2000"/>
          </a:p>
          <a:p>
            <a:pPr indent="-241300" lvl="1" marL="685800" rtl="0" algn="l">
              <a:lnSpc>
                <a:spcPct val="100000"/>
              </a:lnSpc>
              <a:spcBef>
                <a:spcPts val="1200"/>
              </a:spcBef>
              <a:spcAft>
                <a:spcPts val="0"/>
              </a:spcAft>
              <a:buSzPts val="2000"/>
              <a:buChar char="•"/>
            </a:pPr>
            <a:r>
              <a:rPr lang="es-ES" sz="2000"/>
              <a:t>Nivel de </a:t>
            </a:r>
            <a:r>
              <a:rPr b="1" lang="es-ES" sz="2000">
                <a:solidFill>
                  <a:srgbClr val="4A86E8"/>
                </a:solidFill>
              </a:rPr>
              <a:t>detalle</a:t>
            </a:r>
            <a:r>
              <a:rPr lang="es-ES" sz="2000"/>
              <a:t> (Refuerzo)</a:t>
            </a:r>
            <a:endParaRPr sz="2000"/>
          </a:p>
          <a:p>
            <a:pPr indent="-228600" lvl="0" marL="228600" rtl="0" algn="l">
              <a:lnSpc>
                <a:spcPct val="100000"/>
              </a:lnSpc>
              <a:spcBef>
                <a:spcPts val="1200"/>
              </a:spcBef>
              <a:spcAft>
                <a:spcPts val="0"/>
              </a:spcAft>
              <a:buSzPts val="2000"/>
              <a:buChar char="•"/>
            </a:pPr>
            <a:r>
              <a:rPr b="1" lang="es-ES" sz="2000">
                <a:solidFill>
                  <a:srgbClr val="4A86E8"/>
                </a:solidFill>
              </a:rPr>
              <a:t>Entradas</a:t>
            </a:r>
            <a:r>
              <a:rPr lang="es-ES" sz="2000"/>
              <a:t> y restricciones (desambiguación)</a:t>
            </a:r>
            <a:endParaRPr sz="2000"/>
          </a:p>
          <a:p>
            <a:pPr indent="-228600" lvl="0" marL="228600" rtl="0" algn="l">
              <a:lnSpc>
                <a:spcPct val="100000"/>
              </a:lnSpc>
              <a:spcBef>
                <a:spcPts val="1200"/>
              </a:spcBef>
              <a:spcAft>
                <a:spcPts val="0"/>
              </a:spcAft>
              <a:buSzPts val="2000"/>
              <a:buChar char="•"/>
            </a:pPr>
            <a:r>
              <a:rPr b="1" lang="es-ES" sz="2000">
                <a:solidFill>
                  <a:srgbClr val="4A86E8"/>
                </a:solidFill>
              </a:rPr>
              <a:t>Pasos</a:t>
            </a:r>
            <a:r>
              <a:rPr lang="es-ES" sz="2000"/>
              <a:t> detallados (metodología)</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2e154f9b619_0_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s-ES"/>
              <a:t>Definir el modelo relacional RDF/XSD. Prompt</a:t>
            </a:r>
            <a:endParaRPr/>
          </a:p>
        </p:txBody>
      </p:sp>
      <p:sp>
        <p:nvSpPr>
          <p:cNvPr id="186" name="Google Shape;186;g2e154f9b619_0_4"/>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s-ES" sz="1500"/>
              <a:t>**Rol**</a:t>
            </a:r>
            <a:endParaRPr sz="1500"/>
          </a:p>
          <a:p>
            <a:pPr indent="0" lvl="0" marL="0" rtl="0" algn="l">
              <a:spcBef>
                <a:spcPts val="1000"/>
              </a:spcBef>
              <a:spcAft>
                <a:spcPts val="0"/>
              </a:spcAft>
              <a:buNone/>
            </a:pPr>
            <a:r>
              <a:rPr lang="es-ES" sz="1500"/>
              <a:t>Eres un programador especializado en "Semantic-web" y "Linked-data". Tienes conocimientos en "XML", "RDF", "OWL", "SKOS", "Dublin Core", "MADS-XML", "MODS-XML", "DTD" y "XSD-Schema". </a:t>
            </a:r>
            <a:endParaRPr sz="1500"/>
          </a:p>
          <a:p>
            <a:pPr indent="0" lvl="0" marL="0" rtl="0" algn="l">
              <a:spcBef>
                <a:spcPts val="1000"/>
              </a:spcBef>
              <a:spcAft>
                <a:spcPts val="0"/>
              </a:spcAft>
              <a:buNone/>
            </a:pPr>
            <a:r>
              <a:t/>
            </a:r>
            <a:endParaRPr sz="1500"/>
          </a:p>
          <a:p>
            <a:pPr indent="0" lvl="0" marL="0" rtl="0" algn="l">
              <a:spcBef>
                <a:spcPts val="1000"/>
              </a:spcBef>
              <a:spcAft>
                <a:spcPts val="0"/>
              </a:spcAft>
              <a:buNone/>
            </a:pPr>
            <a:r>
              <a:rPr lang="es-ES" sz="1500"/>
              <a:t>**Contexto y propósito**</a:t>
            </a:r>
            <a:endParaRPr sz="1500"/>
          </a:p>
          <a:p>
            <a:pPr indent="0" lvl="0" marL="0" rtl="0" algn="l">
              <a:spcBef>
                <a:spcPts val="1000"/>
              </a:spcBef>
              <a:spcAft>
                <a:spcPts val="0"/>
              </a:spcAft>
              <a:buNone/>
            </a:pPr>
            <a:r>
              <a:rPr lang="es-ES" sz="1500"/>
              <a:t># *Problema* Desarrollar una web semántica en formato "RDF-XML" que refleje con precisión los siguientes enunciados de un modelo relacional:</a:t>
            </a:r>
            <a:endParaRPr sz="1500"/>
          </a:p>
          <a:p>
            <a:pPr indent="0" lvl="0" marL="0" rtl="0" algn="l">
              <a:spcBef>
                <a:spcPts val="1000"/>
              </a:spcBef>
              <a:spcAft>
                <a:spcPts val="0"/>
              </a:spcAft>
              <a:buNone/>
            </a:pPr>
            <a:r>
              <a:rPr lang="es-ES" sz="1500"/>
              <a:t>+ Las "entidades" son de un determinado "tipo de entidad"</a:t>
            </a:r>
            <a:endParaRPr sz="1500"/>
          </a:p>
          <a:p>
            <a:pPr indent="0" lvl="0" marL="0" rtl="0" algn="l">
              <a:spcBef>
                <a:spcPts val="1000"/>
              </a:spcBef>
              <a:spcAft>
                <a:spcPts val="0"/>
              </a:spcAft>
              <a:buNone/>
            </a:pPr>
            <a:r>
              <a:rPr lang="es-ES" sz="1500"/>
              <a:t>+ Los "tipos de entidad" pueden ser "personas", "familias", "instituciones", "cargos", "funciones y actividades", "normas y leyes", "conceptos", "objetos", "lugares", "acontecimientos", "dataciones", "temáticas", "agrupaciones documentales", "fuentes" y "documentos"</a:t>
            </a:r>
            <a:endParaRPr sz="1500"/>
          </a:p>
          <a:p>
            <a:pPr indent="0" lvl="0" marL="0" rtl="0" algn="l">
              <a:spcBef>
                <a:spcPts val="1000"/>
              </a:spcBef>
              <a:spcAft>
                <a:spcPts val="0"/>
              </a:spcAft>
              <a:buNone/>
            </a:pPr>
            <a:r>
              <a:rPr lang="es-ES" sz="1500"/>
              <a:t>+ Las "entidades" pueden "relacionarse" con 0, 1 o muchas entidades, del mismo tipo, o bien de otros tipos distintos. </a:t>
            </a:r>
            <a:endParaRPr sz="1500"/>
          </a:p>
          <a:p>
            <a:pPr indent="0" lvl="0" marL="0" rtl="0" algn="l">
              <a:spcBef>
                <a:spcPts val="1000"/>
              </a:spcBef>
              <a:spcAft>
                <a:spcPts val="0"/>
              </a:spcAft>
              <a:buNone/>
            </a:pPr>
            <a:r>
              <a:rPr lang="es-ES" sz="1500"/>
              <a:t>+ Las relaciones entre entidades se determinan o restringen en función del "tipo de entidad".</a:t>
            </a:r>
            <a:endParaRPr sz="1500"/>
          </a:p>
          <a:p>
            <a:pPr indent="0" lvl="0" marL="0" rtl="0" algn="l">
              <a:spcBef>
                <a:spcPts val="1000"/>
              </a:spcBef>
              <a:spcAft>
                <a:spcPts val="0"/>
              </a:spcAft>
              <a:buNone/>
            </a:pPr>
            <a:r>
              <a:rPr lang="es-ES" sz="1500"/>
              <a:t>+ Los tipos de relación para la entidad "personas" son los siguientes: "amistad", "colaboración", "mentoría", "conflicto", "vecindad", "rivalidad", "negocios", "alianza", "asociativas", "parentesco"</a:t>
            </a:r>
            <a:endParaRPr sz="15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e154f9b619_0_1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s-ES"/>
              <a:t>Definir el modelo relacional RDF/XSD. Prompt</a:t>
            </a:r>
            <a:endParaRPr/>
          </a:p>
        </p:txBody>
      </p:sp>
      <p:sp>
        <p:nvSpPr>
          <p:cNvPr id="192" name="Google Shape;192;g2e154f9b619_0_15"/>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s-ES" sz="1500"/>
              <a:t>+ Los tipos de relación para la entidad "familias" son los siguientes: "paternidad", "maternidad", "matrimonio", "hermandad", "heredero"</a:t>
            </a:r>
            <a:endParaRPr sz="1500"/>
          </a:p>
          <a:p>
            <a:pPr indent="0" lvl="0" marL="0" rtl="0" algn="l">
              <a:spcBef>
                <a:spcPts val="1000"/>
              </a:spcBef>
              <a:spcAft>
                <a:spcPts val="0"/>
              </a:spcAft>
              <a:buNone/>
            </a:pPr>
            <a:r>
              <a:rPr lang="es-ES" sz="1500"/>
              <a:t>+ Los tipos de relación para la entidad "instituciones" son los siguientes: "empleado", "afiliación", "asociado", "beneficiario", "cliente", "proveedor", "ciudadano", "funcionario", "legislador", "político", "consultor", "estudiante"</a:t>
            </a:r>
            <a:endParaRPr sz="1500"/>
          </a:p>
          <a:p>
            <a:pPr indent="0" lvl="0" marL="0" rtl="0" algn="l">
              <a:spcBef>
                <a:spcPts val="1000"/>
              </a:spcBef>
              <a:spcAft>
                <a:spcPts val="0"/>
              </a:spcAft>
              <a:buNone/>
            </a:pPr>
            <a:r>
              <a:rPr lang="es-ES" sz="1500"/>
              <a:t>+ Los tipos de relación para la entidad "cargos" son los siguientes: "director", "gerente", "supervisor", "coordinador", "jefe de sección", "ministro", "secretario", "subsecretario", "gobernador", "alcalde", "senador", "diputado", "director general", "defensor del pueblo", "rey", "embajador", "juez", "fiscal", "inspector"</a:t>
            </a:r>
            <a:endParaRPr sz="1500"/>
          </a:p>
          <a:p>
            <a:pPr indent="0" lvl="0" marL="0" rtl="0" algn="l">
              <a:spcBef>
                <a:spcPts val="1000"/>
              </a:spcBef>
              <a:spcAft>
                <a:spcPts val="0"/>
              </a:spcAft>
              <a:buNone/>
            </a:pPr>
            <a:r>
              <a:rPr lang="es-ES" sz="1500"/>
              <a:t>+ Los tipos de relación para la entidad "funciones" son los siguientes: "planificación", "evaluación", "comunicación", "investigación", "capacitación", "educación", "consultoría", "fiscalización", "mediación"</a:t>
            </a:r>
            <a:endParaRPr sz="1500"/>
          </a:p>
          <a:p>
            <a:pPr indent="0" lvl="0" marL="0" rtl="0" algn="l">
              <a:spcBef>
                <a:spcPts val="1000"/>
              </a:spcBef>
              <a:spcAft>
                <a:spcPts val="0"/>
              </a:spcAft>
              <a:buNone/>
            </a:pPr>
            <a:r>
              <a:rPr lang="es-ES" sz="1500"/>
              <a:t>+ Los tipos de relación para la entidad "conceptos" son los siguientes: "identidad", "personalidad", "profesión", "aptitudes", "intereses", "logros", "educación", "religión", "influencias"</a:t>
            </a:r>
            <a:endParaRPr sz="1500"/>
          </a:p>
          <a:p>
            <a:pPr indent="0" lvl="0" marL="0" rtl="0" algn="l">
              <a:spcBef>
                <a:spcPts val="1000"/>
              </a:spcBef>
              <a:spcAft>
                <a:spcPts val="0"/>
              </a:spcAft>
              <a:buNone/>
            </a:pPr>
            <a:r>
              <a:rPr lang="es-ES" sz="1500"/>
              <a:t>+ Los tipos de relación para la entidad "objetos" son los siguientes: "propiedad", "uso", "creación", "transacción", "préstamo", "adquisición", "colección"</a:t>
            </a:r>
            <a:endParaRPr sz="1500"/>
          </a:p>
          <a:p>
            <a:pPr indent="0" lvl="0" marL="0" rtl="0" algn="l">
              <a:spcBef>
                <a:spcPts val="1000"/>
              </a:spcBef>
              <a:spcAft>
                <a:spcPts val="0"/>
              </a:spcAft>
              <a:buNone/>
            </a:pPr>
            <a:r>
              <a:rPr lang="es-ES" sz="1500"/>
              <a:t>+ Los tipos de relación para la entidad "lugares" son los siguientes: "nacimiento", "fallecimiento", "residencia", "trabajo", "migración", "exploración", "pertenencia", "conservación", "historia", "hechos", "sede" </a:t>
            </a:r>
            <a:endParaRPr sz="1500"/>
          </a:p>
          <a:p>
            <a:pPr indent="0" lvl="0" marL="0" rtl="0" algn="l">
              <a:spcBef>
                <a:spcPts val="1000"/>
              </a:spcBef>
              <a:spcAft>
                <a:spcPts val="0"/>
              </a:spcAft>
              <a:buNone/>
            </a:pPr>
            <a:r>
              <a:t/>
            </a:r>
            <a:endParaRPr sz="15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2e154f9b619_0_2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s-ES"/>
              <a:t>Definir el modelo relacional RDF</a:t>
            </a:r>
            <a:r>
              <a:rPr lang="es-ES"/>
              <a:t>/XSD</a:t>
            </a:r>
            <a:r>
              <a:rPr lang="es-ES"/>
              <a:t>. Prompt</a:t>
            </a:r>
            <a:endParaRPr/>
          </a:p>
        </p:txBody>
      </p:sp>
      <p:sp>
        <p:nvSpPr>
          <p:cNvPr id="198" name="Google Shape;198;g2e154f9b619_0_2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Clr>
                <a:schemeClr val="dk1"/>
              </a:buClr>
              <a:buSzPts val="1100"/>
              <a:buFont typeface="Arial"/>
              <a:buNone/>
            </a:pPr>
            <a:r>
              <a:rPr lang="es-ES" sz="1500"/>
              <a:t>+ Los tipos de relación para la entidad "acontecimientos" son los siguientes: "participación", "organización", "observación", "repercusión", "testimonio"  </a:t>
            </a:r>
            <a:endParaRPr sz="1500"/>
          </a:p>
          <a:p>
            <a:pPr indent="0" lvl="0" marL="0" rtl="0" algn="l">
              <a:spcBef>
                <a:spcPts val="1000"/>
              </a:spcBef>
              <a:spcAft>
                <a:spcPts val="0"/>
              </a:spcAft>
              <a:buClr>
                <a:schemeClr val="dk1"/>
              </a:buClr>
              <a:buSzPts val="1100"/>
              <a:buFont typeface="Arial"/>
              <a:buNone/>
            </a:pPr>
            <a:r>
              <a:rPr lang="es-ES" sz="1500"/>
              <a:t>+ Los tipos de relación para la entidad "dataciones" son los siguientes: "época", "siglo", "período", "generación" </a:t>
            </a:r>
            <a:endParaRPr sz="1500"/>
          </a:p>
          <a:p>
            <a:pPr indent="0" lvl="0" marL="0" rtl="0" algn="l">
              <a:lnSpc>
                <a:spcPct val="70000"/>
              </a:lnSpc>
              <a:spcBef>
                <a:spcPts val="1000"/>
              </a:spcBef>
              <a:spcAft>
                <a:spcPts val="0"/>
              </a:spcAft>
              <a:buSzPts val="688"/>
              <a:buNone/>
            </a:pPr>
            <a:r>
              <a:rPr lang="es-ES" sz="1500"/>
              <a:t>+ Los tipos de relación para la entidad "tematicas" son los siguientes: "contextualización", "monarquía", "diplomacia", "militar", "reformas", "legislativa", "gubernamental", "feudalismo", "colonialismo", "educación", "ciencia e investigación", "fiscalidad y tributos", "exploración y conquista", "política interna", "infraestructuras", "industria y economía", "tratados internacionales"  </a:t>
            </a:r>
            <a:endParaRPr sz="1500"/>
          </a:p>
          <a:p>
            <a:pPr indent="0" lvl="0" marL="0" rtl="0" algn="l">
              <a:lnSpc>
                <a:spcPct val="70000"/>
              </a:lnSpc>
              <a:spcBef>
                <a:spcPts val="1000"/>
              </a:spcBef>
              <a:spcAft>
                <a:spcPts val="0"/>
              </a:spcAft>
              <a:buSzPts val="688"/>
              <a:buNone/>
            </a:pPr>
            <a:r>
              <a:rPr lang="es-ES" sz="1500"/>
              <a:t>+ Los tipos de relación para la entidad "agrupaciones documentales" son los siguientes: "niveles lógicos", "niveles físicos"</a:t>
            </a:r>
            <a:endParaRPr sz="1500"/>
          </a:p>
          <a:p>
            <a:pPr indent="0" lvl="0" marL="0" rtl="0" algn="l">
              <a:lnSpc>
                <a:spcPct val="70000"/>
              </a:lnSpc>
              <a:spcBef>
                <a:spcPts val="1000"/>
              </a:spcBef>
              <a:spcAft>
                <a:spcPts val="0"/>
              </a:spcAft>
              <a:buSzPts val="688"/>
              <a:buNone/>
            </a:pPr>
            <a:r>
              <a:rPr lang="es-ES" sz="1500"/>
              <a:t>+ Los tipos de relación para la entidad "fuentes" son los siguientes: "biográfica", "genealógica", "histórica", "administrativa", "epistolar", "legal", "archivística"</a:t>
            </a:r>
            <a:endParaRPr sz="1500"/>
          </a:p>
          <a:p>
            <a:pPr indent="0" lvl="0" marL="0" rtl="0" algn="l">
              <a:lnSpc>
                <a:spcPct val="70000"/>
              </a:lnSpc>
              <a:spcBef>
                <a:spcPts val="1000"/>
              </a:spcBef>
              <a:spcAft>
                <a:spcPts val="0"/>
              </a:spcAft>
              <a:buSzPts val="688"/>
              <a:buNone/>
            </a:pPr>
            <a:r>
              <a:rPr lang="es-ES" sz="1500"/>
              <a:t>+ Los tipos de relación para la entidad "documentos" son los siguientes: "general", "web", "cita", "referencia", "mención", "monográfica"</a:t>
            </a:r>
            <a:endParaRPr sz="1500"/>
          </a:p>
          <a:p>
            <a:pPr indent="0" lvl="0" marL="0" rtl="0" algn="l">
              <a:lnSpc>
                <a:spcPct val="70000"/>
              </a:lnSpc>
              <a:spcBef>
                <a:spcPts val="1000"/>
              </a:spcBef>
              <a:spcAft>
                <a:spcPts val="0"/>
              </a:spcAft>
              <a:buSzPts val="688"/>
              <a:buNone/>
            </a:pPr>
            <a:r>
              <a:rPr lang="es-ES" sz="1500"/>
              <a:t>+ Todas las entidades tendrán etiquetas para definir un código de identificación suplementario, una label o etiqueta que permita definir el nombre, título o forma preferida de la entidad, descripción y notas.</a:t>
            </a:r>
            <a:endParaRPr sz="1500"/>
          </a:p>
          <a:p>
            <a:pPr indent="0" lvl="0" marL="0" rtl="0" algn="l">
              <a:lnSpc>
                <a:spcPct val="70000"/>
              </a:lnSpc>
              <a:spcBef>
                <a:spcPts val="1000"/>
              </a:spcBef>
              <a:spcAft>
                <a:spcPts val="0"/>
              </a:spcAft>
              <a:buSzPts val="688"/>
              <a:buNone/>
            </a:pPr>
            <a:r>
              <a:rPr lang="es-ES" sz="1500"/>
              <a:t>+ Las "notas" pueden ser de distintos tipos, a saber: "notas de alcance y contenido", "notas de condiciones de acceso" y "notas de evaluación".</a:t>
            </a:r>
            <a:endParaRPr sz="1500"/>
          </a:p>
          <a:p>
            <a:pPr indent="0" lvl="0" marL="0" rtl="0" algn="l">
              <a:lnSpc>
                <a:spcPct val="70000"/>
              </a:lnSpc>
              <a:spcBef>
                <a:spcPts val="1000"/>
              </a:spcBef>
              <a:spcAft>
                <a:spcPts val="0"/>
              </a:spcAft>
              <a:buSzPts val="688"/>
              <a:buNone/>
            </a:pPr>
            <a:r>
              <a:rPr lang="es-ES" sz="1500"/>
              <a:t>+ Una entidad puede tener 0, 1 o muchas notas de diversos tipos. </a:t>
            </a:r>
            <a:endParaRPr sz="1500"/>
          </a:p>
          <a:p>
            <a:pPr indent="0" lvl="0" marL="0" rtl="0" algn="l">
              <a:lnSpc>
                <a:spcPct val="70000"/>
              </a:lnSpc>
              <a:spcBef>
                <a:spcPts val="1000"/>
              </a:spcBef>
              <a:spcAft>
                <a:spcPts val="0"/>
              </a:spcAft>
              <a:buSzPts val="688"/>
              <a:buNone/>
            </a:pPr>
            <a:r>
              <a:rPr lang="es-ES" sz="1500"/>
              <a:t># *Nivel de detalle* La web semántica debe reflejar con fidelidad las relaciones indicadas</a:t>
            </a:r>
            <a:endParaRPr sz="1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s-ES"/>
              <a:t>Índice</a:t>
            </a:r>
            <a:endParaRPr/>
          </a:p>
        </p:txBody>
      </p:sp>
      <p:sp>
        <p:nvSpPr>
          <p:cNvPr id="91" name="Google Shape;91;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1800"/>
              </a:spcBef>
              <a:spcAft>
                <a:spcPts val="0"/>
              </a:spcAft>
              <a:buClr>
                <a:schemeClr val="dk1"/>
              </a:buClr>
              <a:buSzPts val="2800"/>
              <a:buFont typeface="Calibri"/>
              <a:buAutoNum type="arabicPeriod"/>
            </a:pPr>
            <a:r>
              <a:rPr lang="es-ES"/>
              <a:t>Problemática y objeto de estudio</a:t>
            </a:r>
            <a:endParaRPr/>
          </a:p>
          <a:p>
            <a:pPr indent="-514350" lvl="0" marL="514350" rtl="0" algn="l">
              <a:lnSpc>
                <a:spcPct val="90000"/>
              </a:lnSpc>
              <a:spcBef>
                <a:spcPts val="1800"/>
              </a:spcBef>
              <a:spcAft>
                <a:spcPts val="0"/>
              </a:spcAft>
              <a:buClr>
                <a:schemeClr val="dk1"/>
              </a:buClr>
              <a:buSzPts val="2800"/>
              <a:buFont typeface="Calibri"/>
              <a:buAutoNum type="arabicPeriod"/>
            </a:pPr>
            <a:r>
              <a:rPr lang="es-ES"/>
              <a:t>Metodología</a:t>
            </a:r>
            <a:endParaRPr/>
          </a:p>
          <a:p>
            <a:pPr indent="-514350" lvl="0" marL="514350" rtl="0" algn="l">
              <a:lnSpc>
                <a:spcPct val="90000"/>
              </a:lnSpc>
              <a:spcBef>
                <a:spcPts val="1800"/>
              </a:spcBef>
              <a:spcAft>
                <a:spcPts val="0"/>
              </a:spcAft>
              <a:buClr>
                <a:schemeClr val="dk1"/>
              </a:buClr>
              <a:buSzPts val="2800"/>
              <a:buFont typeface="Calibri"/>
              <a:buAutoNum type="arabicPeriod"/>
            </a:pPr>
            <a:r>
              <a:rPr lang="es-ES"/>
              <a:t>Asistencia con IA Generativa ChatGPT</a:t>
            </a:r>
            <a:endParaRPr/>
          </a:p>
          <a:p>
            <a:pPr indent="-514350" lvl="0" marL="514350" rtl="0" algn="l">
              <a:lnSpc>
                <a:spcPct val="90000"/>
              </a:lnSpc>
              <a:spcBef>
                <a:spcPts val="1800"/>
              </a:spcBef>
              <a:spcAft>
                <a:spcPts val="0"/>
              </a:spcAft>
              <a:buClr>
                <a:schemeClr val="dk1"/>
              </a:buClr>
              <a:buSzPts val="2800"/>
              <a:buFont typeface="Calibri"/>
              <a:buAutoNum type="arabicPeriod"/>
            </a:pPr>
            <a:r>
              <a:rPr lang="es-ES"/>
              <a:t>Definir el modelo relacional RDF/XSD. Prompt</a:t>
            </a:r>
            <a:endParaRPr/>
          </a:p>
          <a:p>
            <a:pPr indent="-514350" lvl="0" marL="514350" rtl="0" algn="l">
              <a:lnSpc>
                <a:spcPct val="90000"/>
              </a:lnSpc>
              <a:spcBef>
                <a:spcPts val="1800"/>
              </a:spcBef>
              <a:spcAft>
                <a:spcPts val="0"/>
              </a:spcAft>
              <a:buClr>
                <a:schemeClr val="dk1"/>
              </a:buClr>
              <a:buSzPts val="2800"/>
              <a:buFont typeface="Calibri"/>
              <a:buAutoNum type="arabicPeriod"/>
            </a:pPr>
            <a:r>
              <a:rPr lang="es-ES"/>
              <a:t>Validación del modelo en W3.org</a:t>
            </a:r>
            <a:endParaRPr/>
          </a:p>
          <a:p>
            <a:pPr indent="-514350" lvl="0" marL="514350" rtl="0" algn="l">
              <a:lnSpc>
                <a:spcPct val="90000"/>
              </a:lnSpc>
              <a:spcBef>
                <a:spcPts val="1800"/>
              </a:spcBef>
              <a:spcAft>
                <a:spcPts val="0"/>
              </a:spcAft>
              <a:buClr>
                <a:schemeClr val="dk1"/>
              </a:buClr>
              <a:buSzPts val="2800"/>
              <a:buFont typeface="Calibri"/>
              <a:buAutoNum type="arabicPeriod"/>
            </a:pPr>
            <a:r>
              <a:rPr lang="es-ES"/>
              <a:t>Conclusiones</a:t>
            </a:r>
            <a:endParaRPr/>
          </a:p>
          <a:p>
            <a:pPr indent="-514350" lvl="0" marL="514350" rtl="0" algn="l">
              <a:lnSpc>
                <a:spcPct val="90000"/>
              </a:lnSpc>
              <a:spcBef>
                <a:spcPts val="1800"/>
              </a:spcBef>
              <a:spcAft>
                <a:spcPts val="1800"/>
              </a:spcAft>
              <a:buClr>
                <a:schemeClr val="dk1"/>
              </a:buClr>
              <a:buSzPts val="2800"/>
              <a:buFont typeface="Calibri"/>
              <a:buAutoNum type="arabicPeriod"/>
            </a:pPr>
            <a:r>
              <a:rPr lang="es-ES"/>
              <a:t>Bibliografía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2e154f9b619_0_2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s-ES"/>
              <a:t>Definir el modelo relacional RDF/XSD. Prompt</a:t>
            </a:r>
            <a:endParaRPr/>
          </a:p>
        </p:txBody>
      </p:sp>
      <p:sp>
        <p:nvSpPr>
          <p:cNvPr id="204" name="Google Shape;204;g2e154f9b619_0_2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s-ES" sz="1500"/>
              <a:t>**Entradas y restricciones**</a:t>
            </a:r>
            <a:endParaRPr sz="1500"/>
          </a:p>
          <a:p>
            <a:pPr indent="0" lvl="0" marL="0" rtl="0" algn="l">
              <a:spcBef>
                <a:spcPts val="1000"/>
              </a:spcBef>
              <a:spcAft>
                <a:spcPts val="0"/>
              </a:spcAft>
              <a:buNone/>
            </a:pPr>
            <a:r>
              <a:rPr lang="es-ES" sz="1500"/>
              <a:t># Utiliza "rdf:Description" para definir cada entidad en el modelo</a:t>
            </a:r>
            <a:endParaRPr sz="1500"/>
          </a:p>
          <a:p>
            <a:pPr indent="0" lvl="0" marL="0" rtl="0" algn="l">
              <a:spcBef>
                <a:spcPts val="1000"/>
              </a:spcBef>
              <a:spcAft>
                <a:spcPts val="0"/>
              </a:spcAft>
              <a:buNone/>
            </a:pPr>
            <a:r>
              <a:rPr lang="es-ES" sz="1500"/>
              <a:t># Utiliza "rdf:about" para la identificación de las distintas entidades</a:t>
            </a:r>
            <a:endParaRPr sz="1500"/>
          </a:p>
          <a:p>
            <a:pPr indent="0" lvl="0" marL="0" rtl="0" algn="l">
              <a:spcBef>
                <a:spcPts val="1000"/>
              </a:spcBef>
              <a:spcAft>
                <a:spcPts val="0"/>
              </a:spcAft>
              <a:buNone/>
            </a:pPr>
            <a:r>
              <a:rPr lang="es-ES" sz="1500"/>
              <a:t># Asigna automáticamente un identificador para cada entidad que se conformará como una URI ficticia con la siguiente base "http://ejemplo.org/item/XXX/YYY", donde "XXX" es el "Tipo de entidad" e "YYY" es el slug del nombre, título o forma preferida de denominación de dicha entidad.</a:t>
            </a:r>
            <a:endParaRPr sz="1500"/>
          </a:p>
          <a:p>
            <a:pPr indent="0" lvl="0" marL="0" rtl="0" algn="l">
              <a:spcBef>
                <a:spcPts val="1000"/>
              </a:spcBef>
              <a:spcAft>
                <a:spcPts val="0"/>
              </a:spcAft>
              <a:buNone/>
            </a:pPr>
            <a:r>
              <a:rPr lang="es-ES" sz="1500"/>
              <a:t># Crea 1 ejemplo de entidad, para cada "Tipo de entidad", de forma tal que se vea reflejado en el código RDF. </a:t>
            </a:r>
            <a:endParaRPr sz="1500"/>
          </a:p>
          <a:p>
            <a:pPr indent="0" lvl="0" marL="0" rtl="0" algn="l">
              <a:spcBef>
                <a:spcPts val="1000"/>
              </a:spcBef>
              <a:spcAft>
                <a:spcPts val="0"/>
              </a:spcAft>
              <a:buNone/>
            </a:pPr>
            <a:r>
              <a:rPr lang="es-ES" sz="1500"/>
              <a:t># Para cada entidad de ejemplo que creas, añade al menos 5 relaciones con otras entidades que has creado, a fin de comprobar el correcto funcionamiento del modelo.</a:t>
            </a:r>
            <a:endParaRPr sz="1500"/>
          </a:p>
          <a:p>
            <a:pPr indent="0" lvl="0" marL="0" rtl="0" algn="l">
              <a:spcBef>
                <a:spcPts val="1000"/>
              </a:spcBef>
              <a:spcAft>
                <a:spcPts val="0"/>
              </a:spcAft>
              <a:buNone/>
            </a:pPr>
            <a:r>
              <a:rPr lang="es-ES" sz="1500"/>
              <a:t># Para este modelo RDF, genera el archivo XSD en el que se reflejan todas las restricciones, cardinalidades, parámetros y sintaxis necesaria para su validación y definición.</a:t>
            </a:r>
            <a:endParaRPr sz="1500"/>
          </a:p>
          <a:p>
            <a:pPr indent="0" lvl="0" marL="0" rtl="0" algn="l">
              <a:spcBef>
                <a:spcPts val="1000"/>
              </a:spcBef>
              <a:spcAft>
                <a:spcPts val="0"/>
              </a:spcAft>
              <a:buNone/>
            </a:pPr>
            <a:r>
              <a:rPr lang="es-ES" sz="1500"/>
              <a:t># Agregar xsi y la declaración xsi:schemaLocation para especificar las publicaciones del schema.xsd</a:t>
            </a:r>
            <a:endParaRPr sz="1500"/>
          </a:p>
          <a:p>
            <a:pPr indent="0" lvl="0" marL="0" rtl="0" algn="l">
              <a:spcBef>
                <a:spcPts val="1000"/>
              </a:spcBef>
              <a:spcAft>
                <a:spcPts val="0"/>
              </a:spcAft>
              <a:buNone/>
            </a:pPr>
            <a:r>
              <a:rPr lang="es-ES" sz="1500"/>
              <a:t># En el archivo XSD, la definición de elementos complejos para la entidad, tales como "descripcion", "nota", deben declararse en “complexType”</a:t>
            </a:r>
            <a:endParaRPr sz="1500"/>
          </a:p>
          <a:p>
            <a:pPr indent="0" lvl="0" marL="0" rtl="0" algn="l">
              <a:spcBef>
                <a:spcPts val="1000"/>
              </a:spcBef>
              <a:spcAft>
                <a:spcPts val="0"/>
              </a:spcAft>
              <a:buNone/>
            </a:pPr>
            <a:r>
              <a:rPr lang="es-ES" sz="1500"/>
              <a:t># El modelo RDF que generes tiene que poderse validar conforme al validador del w3.org.</a:t>
            </a:r>
            <a:endParaRPr sz="15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2e154f9b619_0_3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s-ES"/>
              <a:t>Definir el modelo relacional RDF/XSD. Prompt</a:t>
            </a:r>
            <a:endParaRPr/>
          </a:p>
        </p:txBody>
      </p:sp>
      <p:sp>
        <p:nvSpPr>
          <p:cNvPr id="210" name="Google Shape;210;g2e154f9b619_0_31"/>
          <p:cNvSpPr txBox="1"/>
          <p:nvPr>
            <p:ph idx="1" type="body"/>
          </p:nvPr>
        </p:nvSpPr>
        <p:spPr>
          <a:xfrm>
            <a:off x="838200" y="1825625"/>
            <a:ext cx="10515600" cy="1832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s-ES" sz="1500"/>
              <a:t>**Pasos detallados**</a:t>
            </a:r>
            <a:endParaRPr sz="1500"/>
          </a:p>
          <a:p>
            <a:pPr indent="0" lvl="0" marL="0" rtl="0" algn="l">
              <a:spcBef>
                <a:spcPts val="1000"/>
              </a:spcBef>
              <a:spcAft>
                <a:spcPts val="0"/>
              </a:spcAft>
              <a:buNone/>
            </a:pPr>
            <a:r>
              <a:rPr lang="es-ES" sz="1500"/>
              <a:t>1. Elabora un modelo RDF que represente las relaciones entre entidades, identificación, sus detalles, metadatos de descripción, etc. Respeta la cardinalidad, rango y definición sintáctica. Representa los tipos de relación, en función del tipo de entidad.</a:t>
            </a:r>
            <a:endParaRPr sz="1500"/>
          </a:p>
          <a:p>
            <a:pPr indent="0" lvl="0" marL="0" rtl="0" algn="l">
              <a:spcBef>
                <a:spcPts val="1000"/>
              </a:spcBef>
              <a:spcAft>
                <a:spcPts val="0"/>
              </a:spcAft>
              <a:buNone/>
            </a:pPr>
            <a:r>
              <a:rPr lang="es-ES" sz="1500"/>
              <a:t>2. Comprueba que el formato RDF-XML que proporcionas esté bien formado y pueda validarse en w3.org</a:t>
            </a:r>
            <a:endParaRPr sz="1500"/>
          </a:p>
          <a:p>
            <a:pPr indent="0" lvl="0" marL="0" rtl="0" algn="l">
              <a:spcBef>
                <a:spcPts val="1000"/>
              </a:spcBef>
              <a:spcAft>
                <a:spcPts val="0"/>
              </a:spcAft>
              <a:buNone/>
            </a:pPr>
            <a:r>
              <a:rPr lang="es-ES" sz="1500"/>
              <a:t>3. De acuerdo al modelo RDF que has generado, elabora un archivo XSD que represente todos los aspectos indicados.</a:t>
            </a:r>
            <a:endParaRPr sz="1500"/>
          </a:p>
        </p:txBody>
      </p:sp>
      <p:pic>
        <p:nvPicPr>
          <p:cNvPr id="211" name="Google Shape;211;g2e154f9b619_0_31" title="Fotos gratis : investigar, buscar, ojo, Lupa, investigación, Seo ..."/>
          <p:cNvPicPr preferRelativeResize="0"/>
          <p:nvPr/>
        </p:nvPicPr>
        <p:blipFill>
          <a:blip r:embed="rId3">
            <a:alphaModFix/>
          </a:blip>
          <a:stretch>
            <a:fillRect/>
          </a:stretch>
        </p:blipFill>
        <p:spPr>
          <a:xfrm>
            <a:off x="1819275" y="3792825"/>
            <a:ext cx="2664526" cy="2667126"/>
          </a:xfrm>
          <a:prstGeom prst="rect">
            <a:avLst/>
          </a:prstGeom>
          <a:noFill/>
          <a:ln>
            <a:noFill/>
          </a:ln>
        </p:spPr>
      </p:pic>
      <p:sp>
        <p:nvSpPr>
          <p:cNvPr id="212" name="Google Shape;212;g2e154f9b619_0_31"/>
          <p:cNvSpPr txBox="1"/>
          <p:nvPr>
            <p:ph type="title"/>
          </p:nvPr>
        </p:nvSpPr>
        <p:spPr>
          <a:xfrm>
            <a:off x="4588000" y="3886936"/>
            <a:ext cx="5979600" cy="24789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s-ES"/>
              <a:t>¿Generó la web semántica? ¿Creó el XSD? ¿Cuántas iteraciones fueron necesarias?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g2e154f9b619_0_73"/>
          <p:cNvPicPr preferRelativeResize="0"/>
          <p:nvPr/>
        </p:nvPicPr>
        <p:blipFill>
          <a:blip r:embed="rId3">
            <a:alphaModFix/>
          </a:blip>
          <a:stretch>
            <a:fillRect/>
          </a:stretch>
        </p:blipFill>
        <p:spPr>
          <a:xfrm>
            <a:off x="435175" y="152400"/>
            <a:ext cx="7887107" cy="6553201"/>
          </a:xfrm>
          <a:prstGeom prst="rect">
            <a:avLst/>
          </a:prstGeom>
          <a:noFill/>
          <a:ln>
            <a:noFill/>
          </a:ln>
        </p:spPr>
      </p:pic>
      <p:sp>
        <p:nvSpPr>
          <p:cNvPr id="218" name="Google Shape;218;g2e154f9b619_0_73"/>
          <p:cNvSpPr txBox="1"/>
          <p:nvPr/>
        </p:nvSpPr>
        <p:spPr>
          <a:xfrm>
            <a:off x="8619781" y="612425"/>
            <a:ext cx="3020100" cy="3811500"/>
          </a:xfrm>
          <a:prstGeom prst="rect">
            <a:avLst/>
          </a:prstGeom>
          <a:solidFill>
            <a:srgbClr val="FFFAEF"/>
          </a:solidFill>
          <a:ln>
            <a:noFill/>
          </a:ln>
          <a:effectLst>
            <a:outerShdw blurRad="50800" rotWithShape="0" algn="tl" dir="2700000" dist="38100">
              <a:srgbClr val="000000">
                <a:alpha val="40000"/>
              </a:srgbClr>
            </a:outerShdw>
          </a:effectLst>
        </p:spPr>
        <p:txBody>
          <a:bodyPr anchorCtr="0" anchor="t" bIns="180000" lIns="180000" spcFirstLastPara="1" rIns="180000" wrap="square" tIns="180000">
            <a:spAutoFit/>
          </a:bodyPr>
          <a:lstStyle/>
          <a:p>
            <a:pPr indent="-317500" lvl="0" marL="457200" marR="0" rtl="0" algn="l">
              <a:spcBef>
                <a:spcPts val="0"/>
              </a:spcBef>
              <a:spcAft>
                <a:spcPts val="0"/>
              </a:spcAft>
              <a:buSzPts val="1400"/>
              <a:buChar char="●"/>
            </a:pPr>
            <a:r>
              <a:rPr lang="es-ES">
                <a:solidFill>
                  <a:schemeClr val="dk1"/>
                </a:solidFill>
                <a:latin typeface="Calibri"/>
                <a:ea typeface="Calibri"/>
                <a:cs typeface="Calibri"/>
                <a:sym typeface="Calibri"/>
              </a:rPr>
              <a:t>Sigue los pasos indicados en la metodología</a:t>
            </a:r>
            <a:endParaRPr>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a:solidFill>
                <a:schemeClr val="dk1"/>
              </a:solidFill>
              <a:latin typeface="Calibri"/>
              <a:ea typeface="Calibri"/>
              <a:cs typeface="Calibri"/>
              <a:sym typeface="Calibri"/>
            </a:endParaRPr>
          </a:p>
          <a:p>
            <a:pPr indent="-317500" lvl="0" marL="457200" marR="0" rtl="0" algn="l">
              <a:spcBef>
                <a:spcPts val="0"/>
              </a:spcBef>
              <a:spcAft>
                <a:spcPts val="0"/>
              </a:spcAft>
              <a:buClr>
                <a:schemeClr val="dk1"/>
              </a:buClr>
              <a:buSzPts val="1400"/>
              <a:buFont typeface="Calibri"/>
              <a:buChar char="●"/>
            </a:pPr>
            <a:r>
              <a:rPr lang="es-ES">
                <a:solidFill>
                  <a:schemeClr val="dk1"/>
                </a:solidFill>
                <a:latin typeface="Calibri"/>
                <a:ea typeface="Calibri"/>
                <a:cs typeface="Calibri"/>
                <a:sym typeface="Calibri"/>
              </a:rPr>
              <a:t>Crea el modelo RDF, de acuerdo a las instrucciones dadas</a:t>
            </a:r>
            <a:endParaRPr>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a:solidFill>
                <a:schemeClr val="dk1"/>
              </a:solidFill>
              <a:latin typeface="Calibri"/>
              <a:ea typeface="Calibri"/>
              <a:cs typeface="Calibri"/>
              <a:sym typeface="Calibri"/>
            </a:endParaRPr>
          </a:p>
          <a:p>
            <a:pPr indent="-317500" lvl="0" marL="457200" marR="0" rtl="0" algn="l">
              <a:spcBef>
                <a:spcPts val="0"/>
              </a:spcBef>
              <a:spcAft>
                <a:spcPts val="0"/>
              </a:spcAft>
              <a:buClr>
                <a:schemeClr val="dk1"/>
              </a:buClr>
              <a:buSzPts val="1400"/>
              <a:buFont typeface="Calibri"/>
              <a:buChar char="●"/>
            </a:pPr>
            <a:r>
              <a:rPr lang="es-ES">
                <a:solidFill>
                  <a:schemeClr val="dk1"/>
                </a:solidFill>
                <a:latin typeface="Calibri"/>
                <a:ea typeface="Calibri"/>
                <a:cs typeface="Calibri"/>
                <a:sym typeface="Calibri"/>
              </a:rPr>
              <a:t>Añade un ítem de cada entidad</a:t>
            </a:r>
            <a:endParaRPr>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a:solidFill>
                <a:schemeClr val="dk1"/>
              </a:solidFill>
              <a:latin typeface="Calibri"/>
              <a:ea typeface="Calibri"/>
              <a:cs typeface="Calibri"/>
              <a:sym typeface="Calibri"/>
            </a:endParaRPr>
          </a:p>
          <a:p>
            <a:pPr indent="-317500" lvl="0" marL="457200" marR="0" rtl="0" algn="l">
              <a:spcBef>
                <a:spcPts val="0"/>
              </a:spcBef>
              <a:spcAft>
                <a:spcPts val="0"/>
              </a:spcAft>
              <a:buClr>
                <a:schemeClr val="dk1"/>
              </a:buClr>
              <a:buSzPts val="1400"/>
              <a:buFont typeface="Calibri"/>
              <a:buChar char="●"/>
            </a:pPr>
            <a:r>
              <a:rPr lang="es-ES">
                <a:solidFill>
                  <a:schemeClr val="dk1"/>
                </a:solidFill>
                <a:latin typeface="Calibri"/>
                <a:ea typeface="Calibri"/>
                <a:cs typeface="Calibri"/>
                <a:sym typeface="Calibri"/>
              </a:rPr>
              <a:t>Aplica los tipos de relación predefinidos para cada tipo de entidad</a:t>
            </a:r>
            <a:endParaRPr>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a:solidFill>
                <a:schemeClr val="dk1"/>
              </a:solidFill>
              <a:latin typeface="Calibri"/>
              <a:ea typeface="Calibri"/>
              <a:cs typeface="Calibri"/>
              <a:sym typeface="Calibri"/>
            </a:endParaRPr>
          </a:p>
          <a:p>
            <a:pPr indent="-317500" lvl="0" marL="457200" marR="0" rtl="0" algn="l">
              <a:spcBef>
                <a:spcPts val="0"/>
              </a:spcBef>
              <a:spcAft>
                <a:spcPts val="0"/>
              </a:spcAft>
              <a:buClr>
                <a:schemeClr val="dk1"/>
              </a:buClr>
              <a:buSzPts val="1400"/>
              <a:buFont typeface="Calibri"/>
              <a:buChar char="●"/>
            </a:pPr>
            <a:r>
              <a:rPr lang="es-ES">
                <a:solidFill>
                  <a:schemeClr val="dk1"/>
                </a:solidFill>
                <a:latin typeface="Calibri"/>
                <a:ea typeface="Calibri"/>
                <a:cs typeface="Calibri"/>
                <a:sym typeface="Calibri"/>
              </a:rPr>
              <a:t>Aplica correctamente las restricciones indicadas</a:t>
            </a:r>
            <a:endParaRPr>
              <a:solidFill>
                <a:schemeClr val="dk1"/>
              </a:solidFill>
              <a:latin typeface="Calibri"/>
              <a:ea typeface="Calibri"/>
              <a:cs typeface="Calibri"/>
              <a:sym typeface="Calibri"/>
            </a:endParaRPr>
          </a:p>
        </p:txBody>
      </p:sp>
      <p:pic>
        <p:nvPicPr>
          <p:cNvPr id="219" name="Google Shape;219;g2e154f9b619_0_73" title="Archivo:Rdf logo.svg - Wikipedia, la enciclopedia libre"/>
          <p:cNvPicPr preferRelativeResize="0"/>
          <p:nvPr/>
        </p:nvPicPr>
        <p:blipFill>
          <a:blip r:embed="rId4">
            <a:alphaModFix/>
          </a:blip>
          <a:stretch>
            <a:fillRect/>
          </a:stretch>
        </p:blipFill>
        <p:spPr>
          <a:xfrm>
            <a:off x="9496463" y="4886875"/>
            <a:ext cx="1266725" cy="13722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g2e154f9b619_0_79"/>
          <p:cNvPicPr preferRelativeResize="0"/>
          <p:nvPr/>
        </p:nvPicPr>
        <p:blipFill>
          <a:blip r:embed="rId3">
            <a:alphaModFix/>
          </a:blip>
          <a:stretch>
            <a:fillRect/>
          </a:stretch>
        </p:blipFill>
        <p:spPr>
          <a:xfrm>
            <a:off x="152400" y="152400"/>
            <a:ext cx="8127215" cy="6553200"/>
          </a:xfrm>
          <a:prstGeom prst="rect">
            <a:avLst/>
          </a:prstGeom>
          <a:noFill/>
          <a:ln>
            <a:noFill/>
          </a:ln>
        </p:spPr>
      </p:pic>
      <p:sp>
        <p:nvSpPr>
          <p:cNvPr id="225" name="Google Shape;225;g2e154f9b619_0_79"/>
          <p:cNvSpPr txBox="1"/>
          <p:nvPr/>
        </p:nvSpPr>
        <p:spPr>
          <a:xfrm>
            <a:off x="8619781" y="314775"/>
            <a:ext cx="3020100" cy="4673400"/>
          </a:xfrm>
          <a:prstGeom prst="rect">
            <a:avLst/>
          </a:prstGeom>
          <a:solidFill>
            <a:srgbClr val="FFFAEF"/>
          </a:solidFill>
          <a:ln>
            <a:noFill/>
          </a:ln>
          <a:effectLst>
            <a:outerShdw blurRad="50800" rotWithShape="0" algn="tl" dir="2700000" dist="38100">
              <a:srgbClr val="000000">
                <a:alpha val="40000"/>
              </a:srgbClr>
            </a:outerShdw>
          </a:effectLst>
        </p:spPr>
        <p:txBody>
          <a:bodyPr anchorCtr="0" anchor="t" bIns="180000" lIns="180000" spcFirstLastPara="1" rIns="180000" wrap="square" tIns="180000">
            <a:spAutoFit/>
          </a:bodyPr>
          <a:lstStyle/>
          <a:p>
            <a:pPr indent="-317500" lvl="0" marL="457200" marR="0" rtl="0" algn="l">
              <a:spcBef>
                <a:spcPts val="0"/>
              </a:spcBef>
              <a:spcAft>
                <a:spcPts val="0"/>
              </a:spcAft>
              <a:buSzPts val="1400"/>
              <a:buChar char="●"/>
            </a:pPr>
            <a:r>
              <a:rPr lang="es-ES">
                <a:solidFill>
                  <a:schemeClr val="dk1"/>
                </a:solidFill>
                <a:latin typeface="Calibri"/>
                <a:ea typeface="Calibri"/>
                <a:cs typeface="Calibri"/>
                <a:sym typeface="Calibri"/>
              </a:rPr>
              <a:t>No verifica el RDF que ha generado, pero proporciona el enlace del W3.org con el validador</a:t>
            </a:r>
            <a:endParaRPr>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a:solidFill>
                <a:schemeClr val="dk1"/>
              </a:solidFill>
              <a:latin typeface="Calibri"/>
              <a:ea typeface="Calibri"/>
              <a:cs typeface="Calibri"/>
              <a:sym typeface="Calibri"/>
            </a:endParaRPr>
          </a:p>
          <a:p>
            <a:pPr indent="-317500" lvl="0" marL="457200" marR="0" rtl="0" algn="l">
              <a:spcBef>
                <a:spcPts val="0"/>
              </a:spcBef>
              <a:spcAft>
                <a:spcPts val="0"/>
              </a:spcAft>
              <a:buClr>
                <a:schemeClr val="dk1"/>
              </a:buClr>
              <a:buSzPts val="1400"/>
              <a:buFont typeface="Calibri"/>
              <a:buChar char="●"/>
            </a:pPr>
            <a:r>
              <a:rPr lang="es-ES">
                <a:solidFill>
                  <a:schemeClr val="dk1"/>
                </a:solidFill>
                <a:latin typeface="Calibri"/>
                <a:ea typeface="Calibri"/>
                <a:cs typeface="Calibri"/>
                <a:sym typeface="Calibri"/>
              </a:rPr>
              <a:t>Genera el archivo XSD conforme a las especificaciones. </a:t>
            </a:r>
            <a:endParaRPr>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a:solidFill>
                <a:schemeClr val="dk1"/>
              </a:solidFill>
              <a:latin typeface="Calibri"/>
              <a:ea typeface="Calibri"/>
              <a:cs typeface="Calibri"/>
              <a:sym typeface="Calibri"/>
            </a:endParaRPr>
          </a:p>
          <a:p>
            <a:pPr indent="-317500" lvl="0" marL="457200" marR="0" rtl="0" algn="l">
              <a:spcBef>
                <a:spcPts val="0"/>
              </a:spcBef>
              <a:spcAft>
                <a:spcPts val="0"/>
              </a:spcAft>
              <a:buClr>
                <a:schemeClr val="dk1"/>
              </a:buClr>
              <a:buSzPts val="1400"/>
              <a:buFont typeface="Calibri"/>
              <a:buChar char="●"/>
            </a:pPr>
            <a:r>
              <a:rPr lang="es-ES">
                <a:solidFill>
                  <a:schemeClr val="dk1"/>
                </a:solidFill>
                <a:latin typeface="Calibri"/>
                <a:ea typeface="Calibri"/>
                <a:cs typeface="Calibri"/>
                <a:sym typeface="Calibri"/>
              </a:rPr>
              <a:t>En versiones previas del Prompt generaba un error en la definición de atributos comunes, que fue solucionado posteriormente en la versión definitiva del Prompt</a:t>
            </a:r>
            <a:endParaRPr>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a:solidFill>
                <a:schemeClr val="dk1"/>
              </a:solidFill>
              <a:latin typeface="Calibri"/>
              <a:ea typeface="Calibri"/>
              <a:cs typeface="Calibri"/>
              <a:sym typeface="Calibri"/>
            </a:endParaRPr>
          </a:p>
          <a:p>
            <a:pPr indent="-317500" lvl="0" marL="457200" marR="0" rtl="0" algn="l">
              <a:spcBef>
                <a:spcPts val="0"/>
              </a:spcBef>
              <a:spcAft>
                <a:spcPts val="0"/>
              </a:spcAft>
              <a:buClr>
                <a:schemeClr val="dk1"/>
              </a:buClr>
              <a:buSzPts val="1400"/>
              <a:buFont typeface="Calibri"/>
              <a:buChar char="●"/>
            </a:pPr>
            <a:r>
              <a:rPr lang="es-ES">
                <a:solidFill>
                  <a:schemeClr val="dk1"/>
                </a:solidFill>
                <a:latin typeface="Calibri"/>
                <a:ea typeface="Calibri"/>
                <a:cs typeface="Calibri"/>
                <a:sym typeface="Calibri"/>
              </a:rPr>
              <a:t>Se ha comprobado que es capaz de generarlo correctamente</a:t>
            </a:r>
            <a:endParaRPr>
              <a:solidFill>
                <a:schemeClr val="dk1"/>
              </a:solidFill>
              <a:latin typeface="Calibri"/>
              <a:ea typeface="Calibri"/>
              <a:cs typeface="Calibri"/>
              <a:sym typeface="Calibri"/>
            </a:endParaRPr>
          </a:p>
        </p:txBody>
      </p:sp>
      <p:pic>
        <p:nvPicPr>
          <p:cNvPr id="226" name="Google Shape;226;g2e154f9b619_0_79" title="File:Open Document Icon.svg - Wikimedia Commons"/>
          <p:cNvPicPr preferRelativeResize="0"/>
          <p:nvPr/>
        </p:nvPicPr>
        <p:blipFill>
          <a:blip r:embed="rId4">
            <a:alphaModFix/>
          </a:blip>
          <a:stretch>
            <a:fillRect/>
          </a:stretch>
        </p:blipFill>
        <p:spPr>
          <a:xfrm>
            <a:off x="9433725" y="5267650"/>
            <a:ext cx="1392201" cy="12593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s-ES"/>
              <a:t>Validación del modelo en W3.org</a:t>
            </a:r>
            <a:endParaRPr/>
          </a:p>
        </p:txBody>
      </p:sp>
      <p:sp>
        <p:nvSpPr>
          <p:cNvPr id="232" name="Google Shape;232;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a:p>
        </p:txBody>
      </p:sp>
      <p:pic>
        <p:nvPicPr>
          <p:cNvPr id="233" name="Google Shape;233;p15"/>
          <p:cNvPicPr preferRelativeResize="0"/>
          <p:nvPr/>
        </p:nvPicPr>
        <p:blipFill rotWithShape="1">
          <a:blip r:embed="rId3">
            <a:alphaModFix/>
          </a:blip>
          <a:srcRect b="22198" l="0" r="0" t="58973"/>
          <a:stretch/>
        </p:blipFill>
        <p:spPr>
          <a:xfrm>
            <a:off x="0" y="4562475"/>
            <a:ext cx="12192000" cy="22955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s-ES"/>
              <a:t>Validación del modelo en W3.org</a:t>
            </a:r>
            <a:endParaRPr/>
          </a:p>
        </p:txBody>
      </p:sp>
      <p:sp>
        <p:nvSpPr>
          <p:cNvPr id="239" name="Google Shape;239;p16"/>
          <p:cNvSpPr txBox="1"/>
          <p:nvPr>
            <p:ph idx="1" type="body"/>
          </p:nvPr>
        </p:nvSpPr>
        <p:spPr>
          <a:xfrm>
            <a:off x="7491800" y="1825625"/>
            <a:ext cx="3861900" cy="7104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rPr lang="es-ES"/>
              <a:t>¡Increíble pero cierto! </a:t>
            </a:r>
            <a:endParaRPr/>
          </a:p>
        </p:txBody>
      </p:sp>
      <p:pic>
        <p:nvPicPr>
          <p:cNvPr id="240" name="Google Shape;240;p16"/>
          <p:cNvPicPr preferRelativeResize="0"/>
          <p:nvPr/>
        </p:nvPicPr>
        <p:blipFill>
          <a:blip r:embed="rId3">
            <a:alphaModFix/>
          </a:blip>
          <a:stretch>
            <a:fillRect/>
          </a:stretch>
        </p:blipFill>
        <p:spPr>
          <a:xfrm>
            <a:off x="838202" y="1490934"/>
            <a:ext cx="6141801" cy="5367066"/>
          </a:xfrm>
          <a:prstGeom prst="rect">
            <a:avLst/>
          </a:prstGeom>
          <a:noFill/>
          <a:ln>
            <a:noFill/>
          </a:ln>
        </p:spPr>
      </p:pic>
      <p:sp>
        <p:nvSpPr>
          <p:cNvPr id="241" name="Google Shape;241;p16"/>
          <p:cNvSpPr txBox="1"/>
          <p:nvPr>
            <p:ph idx="1" type="body"/>
          </p:nvPr>
        </p:nvSpPr>
        <p:spPr>
          <a:xfrm>
            <a:off x="7491800" y="2601125"/>
            <a:ext cx="3861900" cy="3705600"/>
          </a:xfrm>
          <a:prstGeom prst="rect">
            <a:avLst/>
          </a:prstGeom>
          <a:noFill/>
          <a:ln>
            <a:noFill/>
          </a:ln>
        </p:spPr>
        <p:txBody>
          <a:bodyPr anchorCtr="0" anchor="t" bIns="45700" lIns="91425" spcFirstLastPara="1" rIns="91425" wrap="square" tIns="45700">
            <a:normAutofit/>
          </a:bodyPr>
          <a:lstStyle/>
          <a:p>
            <a:pPr indent="-355600" lvl="0" marL="457200" rtl="0" algn="l">
              <a:lnSpc>
                <a:spcPct val="100000"/>
              </a:lnSpc>
              <a:spcBef>
                <a:spcPts val="0"/>
              </a:spcBef>
              <a:spcAft>
                <a:spcPts val="0"/>
              </a:spcAft>
              <a:buSzPts val="2000"/>
              <a:buChar char="•"/>
            </a:pPr>
            <a:r>
              <a:rPr lang="es-ES" sz="2000"/>
              <a:t>La respuesta de ChatGPT4o se valida perfectamente en W3.org</a:t>
            </a:r>
            <a:endParaRPr sz="2000"/>
          </a:p>
          <a:p>
            <a:pPr indent="-355600" lvl="0" marL="457200" rtl="0" algn="l">
              <a:lnSpc>
                <a:spcPct val="100000"/>
              </a:lnSpc>
              <a:spcBef>
                <a:spcPts val="1200"/>
              </a:spcBef>
              <a:spcAft>
                <a:spcPts val="0"/>
              </a:spcAft>
              <a:buSzPts val="2000"/>
              <a:buChar char="•"/>
            </a:pPr>
            <a:r>
              <a:rPr lang="es-ES" sz="2000"/>
              <a:t>Reconoce todas las tripletas perfectamente</a:t>
            </a:r>
            <a:endParaRPr sz="2000"/>
          </a:p>
          <a:p>
            <a:pPr indent="-355600" lvl="0" marL="457200" rtl="0" algn="l">
              <a:lnSpc>
                <a:spcPct val="100000"/>
              </a:lnSpc>
              <a:spcBef>
                <a:spcPts val="1200"/>
              </a:spcBef>
              <a:spcAft>
                <a:spcPts val="0"/>
              </a:spcAft>
              <a:buSzPts val="2000"/>
              <a:buChar char="•"/>
            </a:pPr>
            <a:r>
              <a:rPr lang="es-ES" sz="2000"/>
              <a:t>Esto demuestra que es posible generar web semántica con IA</a:t>
            </a:r>
            <a:endParaRPr sz="2000"/>
          </a:p>
          <a:p>
            <a:pPr indent="0" lvl="0" marL="0" rtl="0" algn="l">
              <a:lnSpc>
                <a:spcPct val="100000"/>
              </a:lnSpc>
              <a:spcBef>
                <a:spcPts val="1200"/>
              </a:spcBef>
              <a:spcAft>
                <a:spcPts val="1200"/>
              </a:spcAft>
              <a:buNone/>
            </a:pPr>
            <a:r>
              <a:t/>
            </a:r>
            <a:endParaRPr sz="2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g2e154f9b619_0_38"/>
          <p:cNvPicPr preferRelativeResize="0"/>
          <p:nvPr/>
        </p:nvPicPr>
        <p:blipFill>
          <a:blip r:embed="rId3">
            <a:alphaModFix/>
          </a:blip>
          <a:stretch>
            <a:fillRect/>
          </a:stretch>
        </p:blipFill>
        <p:spPr>
          <a:xfrm>
            <a:off x="684000" y="152400"/>
            <a:ext cx="8923505" cy="6553199"/>
          </a:xfrm>
          <a:prstGeom prst="rect">
            <a:avLst/>
          </a:prstGeom>
          <a:noFill/>
          <a:ln>
            <a:noFill/>
          </a:ln>
        </p:spPr>
      </p:pic>
      <p:sp>
        <p:nvSpPr>
          <p:cNvPr id="247" name="Google Shape;247;g2e154f9b619_0_38"/>
          <p:cNvSpPr txBox="1"/>
          <p:nvPr/>
        </p:nvSpPr>
        <p:spPr>
          <a:xfrm>
            <a:off x="7976725" y="446475"/>
            <a:ext cx="3917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ES" u="sng">
                <a:solidFill>
                  <a:schemeClr val="hlink"/>
                </a:solidFill>
                <a:hlinkClick r:id="rId4"/>
              </a:rPr>
              <a:t>https://www.ldf.fi/service/rdf-grapher</a:t>
            </a:r>
            <a:r>
              <a:rPr lang="es-ES"/>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g2e154f9b619_0_44"/>
          <p:cNvPicPr preferRelativeResize="0"/>
          <p:nvPr/>
        </p:nvPicPr>
        <p:blipFill>
          <a:blip r:embed="rId3">
            <a:alphaModFix/>
          </a:blip>
          <a:stretch>
            <a:fillRect/>
          </a:stretch>
        </p:blipFill>
        <p:spPr>
          <a:xfrm>
            <a:off x="152400" y="503825"/>
            <a:ext cx="11887200" cy="585034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g2e154f9b619_0_60"/>
          <p:cNvPicPr preferRelativeResize="0"/>
          <p:nvPr/>
        </p:nvPicPr>
        <p:blipFill>
          <a:blip r:embed="rId3">
            <a:alphaModFix/>
          </a:blip>
          <a:stretch>
            <a:fillRect/>
          </a:stretch>
        </p:blipFill>
        <p:spPr>
          <a:xfrm>
            <a:off x="152400" y="531888"/>
            <a:ext cx="11887200" cy="579423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g2e154f9b619_0_48"/>
          <p:cNvPicPr preferRelativeResize="0"/>
          <p:nvPr/>
        </p:nvPicPr>
        <p:blipFill>
          <a:blip r:embed="rId3">
            <a:alphaModFix/>
          </a:blip>
          <a:stretch>
            <a:fillRect/>
          </a:stretch>
        </p:blipFill>
        <p:spPr>
          <a:xfrm>
            <a:off x="1006475" y="152400"/>
            <a:ext cx="10179041" cy="6553199"/>
          </a:xfrm>
          <a:prstGeom prst="rect">
            <a:avLst/>
          </a:prstGeom>
          <a:noFill/>
          <a:ln>
            <a:noFill/>
          </a:ln>
        </p:spPr>
      </p:pic>
      <p:sp>
        <p:nvSpPr>
          <p:cNvPr id="263" name="Google Shape;263;g2e154f9b619_0_48"/>
          <p:cNvSpPr txBox="1"/>
          <p:nvPr/>
        </p:nvSpPr>
        <p:spPr>
          <a:xfrm>
            <a:off x="1428275" y="863200"/>
            <a:ext cx="3917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ES" u="sng">
                <a:solidFill>
                  <a:schemeClr val="hlink"/>
                </a:solidFill>
                <a:hlinkClick r:id="rId4"/>
              </a:rPr>
              <a:t>https://issemantic.net/rdf-visualizer</a:t>
            </a:r>
            <a:r>
              <a:rPr lang="es-ES"/>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s-ES"/>
              <a:t>Problemática y objeto de estudio</a:t>
            </a:r>
            <a:endParaRPr/>
          </a:p>
        </p:txBody>
      </p:sp>
      <p:sp>
        <p:nvSpPr>
          <p:cNvPr id="97" name="Google Shape;97;p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a:p>
        </p:txBody>
      </p:sp>
      <p:pic>
        <p:nvPicPr>
          <p:cNvPr id="98" name="Google Shape;98;p3"/>
          <p:cNvPicPr preferRelativeResize="0"/>
          <p:nvPr/>
        </p:nvPicPr>
        <p:blipFill rotWithShape="1">
          <a:blip r:embed="rId3">
            <a:alphaModFix/>
          </a:blip>
          <a:srcRect b="43287" l="0" r="0" t="37884"/>
          <a:stretch/>
        </p:blipFill>
        <p:spPr>
          <a:xfrm>
            <a:off x="0" y="4562475"/>
            <a:ext cx="12192000" cy="229552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g2e154f9b619_0_52"/>
          <p:cNvPicPr preferRelativeResize="0"/>
          <p:nvPr/>
        </p:nvPicPr>
        <p:blipFill>
          <a:blip r:embed="rId3">
            <a:alphaModFix/>
          </a:blip>
          <a:stretch>
            <a:fillRect/>
          </a:stretch>
        </p:blipFill>
        <p:spPr>
          <a:xfrm>
            <a:off x="995563" y="152400"/>
            <a:ext cx="10200883" cy="65531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g2e154f9b619_0_64"/>
          <p:cNvPicPr preferRelativeResize="0"/>
          <p:nvPr/>
        </p:nvPicPr>
        <p:blipFill>
          <a:blip r:embed="rId3">
            <a:alphaModFix/>
          </a:blip>
          <a:stretch>
            <a:fillRect/>
          </a:stretch>
        </p:blipFill>
        <p:spPr>
          <a:xfrm>
            <a:off x="1017863" y="152400"/>
            <a:ext cx="10156278" cy="65531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s-ES"/>
              <a:t>Conclusiones</a:t>
            </a:r>
            <a:endParaRPr/>
          </a:p>
        </p:txBody>
      </p:sp>
      <p:sp>
        <p:nvSpPr>
          <p:cNvPr id="279" name="Google Shape;279;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a:p>
        </p:txBody>
      </p:sp>
      <p:pic>
        <p:nvPicPr>
          <p:cNvPr id="280" name="Google Shape;280;p19"/>
          <p:cNvPicPr preferRelativeResize="0"/>
          <p:nvPr/>
        </p:nvPicPr>
        <p:blipFill rotWithShape="1">
          <a:blip r:embed="rId3">
            <a:alphaModFix/>
          </a:blip>
          <a:srcRect b="21876" l="0" r="0" t="59516"/>
          <a:stretch/>
        </p:blipFill>
        <p:spPr>
          <a:xfrm>
            <a:off x="0" y="4589475"/>
            <a:ext cx="12192000" cy="226852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s-ES"/>
              <a:t>Conclusiones</a:t>
            </a:r>
            <a:endParaRPr/>
          </a:p>
        </p:txBody>
      </p:sp>
      <p:sp>
        <p:nvSpPr>
          <p:cNvPr id="286" name="Google Shape;286;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1200"/>
              </a:spcBef>
              <a:spcAft>
                <a:spcPts val="0"/>
              </a:spcAft>
              <a:buSzPts val="1800"/>
              <a:buAutoNum type="arabicPeriod"/>
            </a:pPr>
            <a:r>
              <a:rPr lang="es-ES" sz="2000"/>
              <a:t>Hay mucha diferencia entre generar la web semántica con prompts no estructurados, </a:t>
            </a:r>
            <a:r>
              <a:rPr b="1" lang="es-ES" sz="2000">
                <a:solidFill>
                  <a:srgbClr val="CC0000"/>
                </a:solidFill>
              </a:rPr>
              <a:t>a realizarlos de forma planificada</a:t>
            </a:r>
            <a:r>
              <a:rPr lang="es-ES" sz="2000"/>
              <a:t> y bien definida, con fases o etapas, metodología clara.</a:t>
            </a:r>
            <a:endParaRPr sz="2000"/>
          </a:p>
          <a:p>
            <a:pPr indent="-342900" lvl="0" marL="457200" rtl="0" algn="l">
              <a:lnSpc>
                <a:spcPct val="100000"/>
              </a:lnSpc>
              <a:spcBef>
                <a:spcPts val="1200"/>
              </a:spcBef>
              <a:spcAft>
                <a:spcPts val="0"/>
              </a:spcAft>
              <a:buSzPts val="1800"/>
              <a:buAutoNum type="arabicPeriod"/>
            </a:pPr>
            <a:r>
              <a:rPr lang="es-ES" sz="2000"/>
              <a:t>ChatGPT tiene una gran autonomía, pero para obtener el resultado esperado, </a:t>
            </a:r>
            <a:r>
              <a:rPr b="1" lang="es-ES" sz="2000">
                <a:solidFill>
                  <a:srgbClr val="CC0000"/>
                </a:solidFill>
              </a:rPr>
              <a:t>requiere definir restricciones, limitaciones y desambiguación</a:t>
            </a:r>
            <a:r>
              <a:rPr lang="es-ES" sz="2000"/>
              <a:t>. Y eso implica un conocimiento en la materia de web semántica y linked-data. No todo es delegable en la IA, por el momento. </a:t>
            </a:r>
            <a:endParaRPr sz="2000"/>
          </a:p>
          <a:p>
            <a:pPr indent="-342900" lvl="0" marL="457200" rtl="0" algn="l">
              <a:lnSpc>
                <a:spcPct val="100000"/>
              </a:lnSpc>
              <a:spcBef>
                <a:spcPts val="1200"/>
              </a:spcBef>
              <a:spcAft>
                <a:spcPts val="0"/>
              </a:spcAft>
              <a:buSzPts val="1800"/>
              <a:buAutoNum type="arabicPeriod"/>
            </a:pPr>
            <a:r>
              <a:rPr lang="es-ES" sz="2000"/>
              <a:t>Tiene sentido el concepto de “Ingeniería de Prompts”. Aunque el término “Ingeniería” es muy pretencioso, sí s</a:t>
            </a:r>
            <a:r>
              <a:rPr b="1" lang="es-ES" sz="2000">
                <a:solidFill>
                  <a:srgbClr val="CC0000"/>
                </a:solidFill>
              </a:rPr>
              <a:t>e requieren conocimientos “propios” de la Documentación</a:t>
            </a:r>
            <a:r>
              <a:rPr lang="es-ES" sz="2000"/>
              <a:t>, para expresar adecuadamente las necesidades o las instrucciones a la IA.</a:t>
            </a:r>
            <a:endParaRPr sz="2000"/>
          </a:p>
          <a:p>
            <a:pPr indent="-342900" lvl="0" marL="457200" rtl="0" algn="l">
              <a:lnSpc>
                <a:spcPct val="100000"/>
              </a:lnSpc>
              <a:spcBef>
                <a:spcPts val="1200"/>
              </a:spcBef>
              <a:spcAft>
                <a:spcPts val="0"/>
              </a:spcAft>
              <a:buSzPts val="1800"/>
              <a:buAutoNum type="arabicPeriod"/>
            </a:pPr>
            <a:r>
              <a:rPr lang="es-ES" sz="2000"/>
              <a:t>Para definir las restricciones, es preciso indicar </a:t>
            </a:r>
            <a:r>
              <a:rPr b="1" lang="es-ES" sz="2000">
                <a:solidFill>
                  <a:srgbClr val="CC0000"/>
                </a:solidFill>
              </a:rPr>
              <a:t>aspectos técnicos</a:t>
            </a:r>
            <a:r>
              <a:rPr lang="es-ES" sz="2000"/>
              <a:t> como los atributos, etiquetas y reglas de definición de elementos en XSD, para evitar errores en la construcción de la web semántica. </a:t>
            </a:r>
            <a:endParaRPr sz="20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2e154f9b619_0_9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s-ES"/>
              <a:t>Conclusiones</a:t>
            </a:r>
            <a:endParaRPr/>
          </a:p>
        </p:txBody>
      </p:sp>
      <p:sp>
        <p:nvSpPr>
          <p:cNvPr id="292" name="Google Shape;292;g2e154f9b619_0_9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355600" lvl="0" marL="457200" rtl="0" algn="l">
              <a:lnSpc>
                <a:spcPct val="100000"/>
              </a:lnSpc>
              <a:spcBef>
                <a:spcPts val="1200"/>
              </a:spcBef>
              <a:spcAft>
                <a:spcPts val="0"/>
              </a:spcAft>
              <a:buSzPts val="2000"/>
              <a:buAutoNum type="arabicPeriod" startAt="5"/>
            </a:pPr>
            <a:r>
              <a:rPr lang="es-ES" sz="2000"/>
              <a:t>La IA </a:t>
            </a:r>
            <a:r>
              <a:rPr b="1" lang="es-ES" sz="2000">
                <a:solidFill>
                  <a:srgbClr val="CC0000"/>
                </a:solidFill>
              </a:rPr>
              <a:t>interpreta correctamente las entidades, las relaciones y los tipos de relación</a:t>
            </a:r>
            <a:r>
              <a:rPr lang="es-ES" sz="2000"/>
              <a:t> posible entre las mismas. Esta parte sí parece delegable, al transformarla adecuadamente en el formato RDF-XML.</a:t>
            </a:r>
            <a:endParaRPr sz="2000"/>
          </a:p>
          <a:p>
            <a:pPr indent="-355600" lvl="0" marL="457200" rtl="0" algn="l">
              <a:lnSpc>
                <a:spcPct val="100000"/>
              </a:lnSpc>
              <a:spcBef>
                <a:spcPts val="1200"/>
              </a:spcBef>
              <a:spcAft>
                <a:spcPts val="0"/>
              </a:spcAft>
              <a:buSzPts val="2000"/>
              <a:buAutoNum type="arabicPeriod" startAt="5"/>
            </a:pPr>
            <a:r>
              <a:rPr lang="es-ES" sz="2000"/>
              <a:t>Otro aspecto positivo es la</a:t>
            </a:r>
            <a:r>
              <a:rPr b="1" lang="es-ES" sz="2000">
                <a:solidFill>
                  <a:srgbClr val="CC0000"/>
                </a:solidFill>
              </a:rPr>
              <a:t> integración de los ejemplos en la estructura RDF-XML</a:t>
            </a:r>
            <a:r>
              <a:rPr lang="es-ES" sz="2000"/>
              <a:t>, de acuerdo al modelo relacional indicado. Dado que en el Prompt no se especifica que los datos sean reales, la IA automáticamente los inventa, de forma que encajen con el contexto relacional y las restricciones dadas. </a:t>
            </a:r>
            <a:endParaRPr sz="20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1B1B"/>
        </a:solidFill>
      </p:bgPr>
    </p:bg>
    <p:spTree>
      <p:nvGrpSpPr>
        <p:cNvPr id="296" name="Shape 296"/>
        <p:cNvGrpSpPr/>
        <p:nvPr/>
      </p:nvGrpSpPr>
      <p:grpSpPr>
        <a:xfrm>
          <a:off x="0" y="0"/>
          <a:ext cx="0" cy="0"/>
          <a:chOff x="0" y="0"/>
          <a:chExt cx="0" cy="0"/>
        </a:xfrm>
      </p:grpSpPr>
      <p:sp>
        <p:nvSpPr>
          <p:cNvPr id="297" name="Google Shape;297;g2e154f9b619_0_10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s-ES">
                <a:solidFill>
                  <a:schemeClr val="lt1"/>
                </a:solidFill>
              </a:rPr>
              <a:t>One more thing…</a:t>
            </a:r>
            <a:endParaRPr b="1">
              <a:solidFill>
                <a:schemeClr val="lt1"/>
              </a:solidFill>
            </a:endParaRPr>
          </a:p>
        </p:txBody>
      </p:sp>
      <p:pic>
        <p:nvPicPr>
          <p:cNvPr descr="Sencillo procedimiento para generar una web semántica a partir de una imagen con el modelo relacional de entidades. El caso proporcionado, corresponde al Catálogo de Autoridades de PARES (Portal de Archivos Españoles)" id="298" name="Google Shape;298;g2e154f9b619_0_101" title="Web Semántica de Imagen a RDF con ChatGPT4o">
            <a:hlinkClick r:id="rId3"/>
          </p:cNvPr>
          <p:cNvPicPr preferRelativeResize="0"/>
          <p:nvPr/>
        </p:nvPicPr>
        <p:blipFill>
          <a:blip r:embed="rId4">
            <a:alphaModFix/>
          </a:blip>
          <a:stretch>
            <a:fillRect/>
          </a:stretch>
        </p:blipFill>
        <p:spPr>
          <a:xfrm>
            <a:off x="1892526" y="1690825"/>
            <a:ext cx="8406942" cy="4728925"/>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s-ES"/>
              <a:t>Bibliografía</a:t>
            </a:r>
            <a:endParaRPr/>
          </a:p>
        </p:txBody>
      </p:sp>
      <p:sp>
        <p:nvSpPr>
          <p:cNvPr id="304" name="Google Shape;304;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a:p>
        </p:txBody>
      </p:sp>
      <p:pic>
        <p:nvPicPr>
          <p:cNvPr id="305" name="Google Shape;305;p21"/>
          <p:cNvPicPr preferRelativeResize="0"/>
          <p:nvPr/>
        </p:nvPicPr>
        <p:blipFill rotWithShape="1">
          <a:blip r:embed="rId3">
            <a:alphaModFix/>
          </a:blip>
          <a:srcRect b="43443" l="0" r="0" t="37949"/>
          <a:stretch/>
        </p:blipFill>
        <p:spPr>
          <a:xfrm>
            <a:off x="0" y="4589475"/>
            <a:ext cx="12192000" cy="226852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s-ES"/>
              <a:t>Bibliografía</a:t>
            </a:r>
            <a:endParaRPr/>
          </a:p>
        </p:txBody>
      </p:sp>
      <p:sp>
        <p:nvSpPr>
          <p:cNvPr id="311" name="Google Shape;3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20000"/>
          </a:bodyPr>
          <a:lstStyle/>
          <a:p>
            <a:pPr indent="-336550" lvl="0" marL="457200" rtl="0" algn="l">
              <a:lnSpc>
                <a:spcPct val="100000"/>
              </a:lnSpc>
              <a:spcBef>
                <a:spcPts val="0"/>
              </a:spcBef>
              <a:spcAft>
                <a:spcPts val="0"/>
              </a:spcAft>
              <a:buSzPts val="1700"/>
              <a:buChar char="•"/>
            </a:pPr>
            <a:r>
              <a:rPr lang="es-ES" sz="1700"/>
              <a:t>Beckett, D.; McBride, B. (2004). RDF/XML syntax specification (revised). W3C recommendation, 10(2.3).</a:t>
            </a:r>
            <a:endParaRPr sz="1700"/>
          </a:p>
          <a:p>
            <a:pPr indent="-336550" lvl="0" marL="457200" rtl="0" algn="l">
              <a:lnSpc>
                <a:spcPct val="100000"/>
              </a:lnSpc>
              <a:spcBef>
                <a:spcPts val="1600"/>
              </a:spcBef>
              <a:spcAft>
                <a:spcPts val="0"/>
              </a:spcAft>
              <a:buSzPts val="1700"/>
              <a:buChar char="•"/>
            </a:pPr>
            <a:r>
              <a:rPr lang="es-ES" sz="1700"/>
              <a:t>Decker, S.; Mitra, P.; Melnik, S. (2000). Framework for the semantic Web: an RDF tutorial. IEEE Internet Computing, 4(6), 68-73.</a:t>
            </a:r>
            <a:endParaRPr sz="1700"/>
          </a:p>
          <a:p>
            <a:pPr indent="-336550" lvl="0" marL="457200" rtl="0" algn="l">
              <a:lnSpc>
                <a:spcPct val="100000"/>
              </a:lnSpc>
              <a:spcBef>
                <a:spcPts val="1600"/>
              </a:spcBef>
              <a:spcAft>
                <a:spcPts val="0"/>
              </a:spcAft>
              <a:buSzPts val="1700"/>
              <a:buChar char="•"/>
            </a:pPr>
            <a:r>
              <a:rPr lang="es-ES" sz="1700"/>
              <a:t>Hyvönen, E.; Linked Data Finland. (2024). RDF Grapher. </a:t>
            </a:r>
            <a:r>
              <a:rPr lang="es-ES" sz="1700" u="sng">
                <a:solidFill>
                  <a:schemeClr val="hlink"/>
                </a:solidFill>
                <a:hlinkClick r:id="rId3"/>
              </a:rPr>
              <a:t>https://www.ldf.fi/service/rdf-grapher</a:t>
            </a:r>
            <a:r>
              <a:rPr lang="es-ES" sz="1700"/>
              <a:t> </a:t>
            </a:r>
            <a:endParaRPr sz="1700"/>
          </a:p>
          <a:p>
            <a:pPr indent="-336550" lvl="0" marL="457200" rtl="0" algn="l">
              <a:lnSpc>
                <a:spcPct val="100000"/>
              </a:lnSpc>
              <a:spcBef>
                <a:spcPts val="1600"/>
              </a:spcBef>
              <a:spcAft>
                <a:spcPts val="0"/>
              </a:spcAft>
              <a:buSzPts val="1700"/>
              <a:buChar char="•"/>
            </a:pPr>
            <a:r>
              <a:rPr lang="es-ES" sz="1700"/>
              <a:t>isSemantic. (2022). :isSemantic. </a:t>
            </a:r>
            <a:r>
              <a:rPr lang="es-ES" sz="1700" u="sng">
                <a:solidFill>
                  <a:schemeClr val="hlink"/>
                </a:solidFill>
                <a:hlinkClick r:id="rId4"/>
              </a:rPr>
              <a:t>https://issemantic.net/rdf-visualizer</a:t>
            </a:r>
            <a:r>
              <a:rPr lang="es-ES" sz="1700"/>
              <a:t> </a:t>
            </a:r>
            <a:endParaRPr sz="1700"/>
          </a:p>
          <a:p>
            <a:pPr indent="-336550" lvl="0" marL="457200" rtl="0" algn="l">
              <a:lnSpc>
                <a:spcPct val="100000"/>
              </a:lnSpc>
              <a:spcBef>
                <a:spcPts val="1600"/>
              </a:spcBef>
              <a:spcAft>
                <a:spcPts val="0"/>
              </a:spcAft>
              <a:buSzPts val="1700"/>
              <a:buChar char="•"/>
            </a:pPr>
            <a:r>
              <a:rPr lang="es-ES" sz="1700"/>
              <a:t>Lande, D.; Strashnoy, L. (2023). GPT Semantic Networking: A Dream of the Semantic Web–The Time is Now.</a:t>
            </a:r>
            <a:endParaRPr sz="1700"/>
          </a:p>
          <a:p>
            <a:pPr indent="-336550" lvl="0" marL="457200" rtl="0" algn="l">
              <a:lnSpc>
                <a:spcPct val="100000"/>
              </a:lnSpc>
              <a:spcBef>
                <a:spcPts val="1600"/>
              </a:spcBef>
              <a:spcAft>
                <a:spcPts val="0"/>
              </a:spcAft>
              <a:buSzPts val="1700"/>
              <a:buChar char="•"/>
            </a:pPr>
            <a:r>
              <a:rPr lang="es-ES" sz="1700"/>
              <a:t>Manola, F.; Miller, E.; McBride, B. (2004). RDF primer. W3C recommendation, 10(1-107), 6.</a:t>
            </a:r>
            <a:endParaRPr sz="1700"/>
          </a:p>
          <a:p>
            <a:pPr indent="-336550" lvl="0" marL="457200" rtl="0" algn="l">
              <a:lnSpc>
                <a:spcPct val="100000"/>
              </a:lnSpc>
              <a:spcBef>
                <a:spcPts val="1600"/>
              </a:spcBef>
              <a:spcAft>
                <a:spcPts val="0"/>
              </a:spcAft>
              <a:buSzPts val="1700"/>
              <a:buChar char="•"/>
            </a:pPr>
            <a:r>
              <a:rPr lang="es-ES" sz="1700"/>
              <a:t>Meyer, L.P.; Stadler, C.; Frey, J.; Radtke, N.; Junghanns, K.; Meissner, R.; Martin, M. (2023, June). Llm-assisted knowledge graph engineering: Experiments with chatgpt. In Working conference on Artificial Intelligence Development for a Resilient and Sustainable Tomorrow (pp. 103-115). Wiesbaden: Springer Fachmedien Wiesbaden.</a:t>
            </a:r>
            <a:endParaRPr sz="1700"/>
          </a:p>
          <a:p>
            <a:pPr indent="-50800" lvl="0" marL="228600" rtl="0" algn="l">
              <a:lnSpc>
                <a:spcPct val="90000"/>
              </a:lnSpc>
              <a:spcBef>
                <a:spcPts val="1600"/>
              </a:spcBef>
              <a:spcAft>
                <a:spcPts val="0"/>
              </a:spcAft>
              <a:buClr>
                <a:schemeClr val="dk1"/>
              </a:buClr>
              <a:buSzPts val="2800"/>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2e154f9b619_0_10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s-ES"/>
              <a:t>Bibliografía</a:t>
            </a:r>
            <a:endParaRPr/>
          </a:p>
        </p:txBody>
      </p:sp>
      <p:sp>
        <p:nvSpPr>
          <p:cNvPr id="317" name="Google Shape;317;g2e154f9b619_0_10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336550" lvl="0" marL="457200" rtl="0" algn="l">
              <a:lnSpc>
                <a:spcPct val="90000"/>
              </a:lnSpc>
              <a:spcBef>
                <a:spcPts val="0"/>
              </a:spcBef>
              <a:spcAft>
                <a:spcPts val="0"/>
              </a:spcAft>
              <a:buSzPts val="1700"/>
              <a:buChar char="•"/>
            </a:pPr>
            <a:r>
              <a:rPr lang="es-ES" sz="1700"/>
              <a:t>Mihindukulasooriya, N.; Tiwari, S.; Enguix, C.F.; Lata, K. (2023, October). Text2kgbench: A benchmark for ontology-driven knowledge graph generation from text. In International Semantic Web Conference (pp. 247-265). Cham: Springer Nature Switzerland.</a:t>
            </a:r>
            <a:endParaRPr sz="1700"/>
          </a:p>
          <a:p>
            <a:pPr indent="-336550" lvl="0" marL="457200" rtl="0" algn="l">
              <a:lnSpc>
                <a:spcPct val="90000"/>
              </a:lnSpc>
              <a:spcBef>
                <a:spcPts val="1600"/>
              </a:spcBef>
              <a:spcAft>
                <a:spcPts val="0"/>
              </a:spcAft>
              <a:buSzPts val="1700"/>
              <a:buChar char="•"/>
            </a:pPr>
            <a:r>
              <a:rPr lang="es-ES" sz="1700"/>
              <a:t>Mountantonakis, M.; Tzitzikas, Y. (2023). ChatGPT Responses Validation through Knowledge Graphs. ERCIM News, 2023(134).</a:t>
            </a:r>
            <a:endParaRPr sz="1700"/>
          </a:p>
          <a:p>
            <a:pPr indent="-336550" lvl="0" marL="457200" rtl="0" algn="l">
              <a:lnSpc>
                <a:spcPct val="90000"/>
              </a:lnSpc>
              <a:spcBef>
                <a:spcPts val="1600"/>
              </a:spcBef>
              <a:spcAft>
                <a:spcPts val="0"/>
              </a:spcAft>
              <a:buSzPts val="1700"/>
              <a:buChar char="•"/>
            </a:pPr>
            <a:r>
              <a:rPr lang="es-ES" sz="1700"/>
              <a:t>Mountantonakis, M.; Tzitzikas, Y. (2023). Real-Time Validation of ChatGPT facts using RDF Knowledge Graphs. ISWC Demo Paper.</a:t>
            </a:r>
            <a:endParaRPr sz="1700"/>
          </a:p>
          <a:p>
            <a:pPr indent="-336550" lvl="0" marL="457200" rtl="0" algn="l">
              <a:lnSpc>
                <a:spcPct val="90000"/>
              </a:lnSpc>
              <a:spcBef>
                <a:spcPts val="1600"/>
              </a:spcBef>
              <a:spcAft>
                <a:spcPts val="0"/>
              </a:spcAft>
              <a:buSzPts val="1700"/>
              <a:buChar char="•"/>
            </a:pPr>
            <a:r>
              <a:rPr lang="es-ES" sz="1700"/>
              <a:t>Nejdl, W.; Wolpers, M.; Capelle, C.; Wissensverarbeitung, R. (2000). The RDF schema specification revisited. In Modelle und Modellierungssprachen in Informatik und Wirtschaftsinformatik, Modellierung 2000.</a:t>
            </a:r>
            <a:endParaRPr sz="1700"/>
          </a:p>
          <a:p>
            <a:pPr indent="-336550" lvl="0" marL="457200" rtl="0" algn="l">
              <a:lnSpc>
                <a:spcPct val="90000"/>
              </a:lnSpc>
              <a:spcBef>
                <a:spcPts val="1600"/>
              </a:spcBef>
              <a:spcAft>
                <a:spcPts val="0"/>
              </a:spcAft>
              <a:buSzPts val="1700"/>
              <a:buChar char="•"/>
            </a:pPr>
            <a:r>
              <a:rPr lang="es-ES" sz="1700"/>
              <a:t>Norouzi, S.S.; Mahdavinejad, M.S.; Hitzler, P. (2023). Conversational ontology alignment with chatgpt. arXiv preprint arXiv:2308.09217.</a:t>
            </a:r>
            <a:endParaRPr sz="1700"/>
          </a:p>
          <a:p>
            <a:pPr indent="0" lvl="0" marL="177800" rtl="0" algn="l">
              <a:lnSpc>
                <a:spcPct val="90000"/>
              </a:lnSpc>
              <a:spcBef>
                <a:spcPts val="1600"/>
              </a:spcBef>
              <a:spcAft>
                <a:spcPts val="0"/>
              </a:spcAft>
              <a:buClr>
                <a:schemeClr val="dk1"/>
              </a:buClr>
              <a:buSzPts val="28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2e154f9b619_0_11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s-ES"/>
              <a:t>Bibliografía</a:t>
            </a:r>
            <a:endParaRPr/>
          </a:p>
        </p:txBody>
      </p:sp>
      <p:sp>
        <p:nvSpPr>
          <p:cNvPr id="323" name="Google Shape;323;g2e154f9b619_0_11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330200" lvl="0" marL="457200" rtl="0" algn="l">
              <a:lnSpc>
                <a:spcPct val="90000"/>
              </a:lnSpc>
              <a:spcBef>
                <a:spcPts val="0"/>
              </a:spcBef>
              <a:spcAft>
                <a:spcPts val="0"/>
              </a:spcAft>
              <a:buSzPts val="1600"/>
              <a:buChar char="•"/>
            </a:pPr>
            <a:r>
              <a:rPr lang="es-ES" sz="1600"/>
              <a:t>OpenAI. (2024). ChatGPT4o (May 31 version) [Large language model].</a:t>
            </a:r>
            <a:endParaRPr sz="1600"/>
          </a:p>
          <a:p>
            <a:pPr indent="-330200" lvl="0" marL="457200" rtl="0" algn="l">
              <a:lnSpc>
                <a:spcPct val="90000"/>
              </a:lnSpc>
              <a:spcBef>
                <a:spcPts val="1600"/>
              </a:spcBef>
              <a:spcAft>
                <a:spcPts val="0"/>
              </a:spcAft>
              <a:buSzPts val="1600"/>
              <a:buChar char="•"/>
            </a:pPr>
            <a:r>
              <a:rPr lang="es-ES" sz="1600"/>
              <a:t>Saeed, A.; Dhanda, N.; Rao, A.S.; Verma, R. (2024, March). AI-Enabled Semantic Web. In 2024 2nd International Conference on Disruptive Technologies (ICDT) (pp. 1136-1141). IEEE.</a:t>
            </a:r>
            <a:endParaRPr sz="1600"/>
          </a:p>
          <a:p>
            <a:pPr indent="-330200" lvl="0" marL="457200" rtl="0" algn="l">
              <a:lnSpc>
                <a:spcPct val="90000"/>
              </a:lnSpc>
              <a:spcBef>
                <a:spcPts val="1600"/>
              </a:spcBef>
              <a:spcAft>
                <a:spcPts val="0"/>
              </a:spcAft>
              <a:buSzPts val="1600"/>
              <a:buChar char="•"/>
            </a:pPr>
            <a:r>
              <a:rPr lang="es-ES" sz="1600"/>
              <a:t>Sisaengsuwanchai, K.; Nananukul, N.; Kejriwal, M. (2023). How does prompt engineering affect ChatGPT performance on unsupervised entity resolution?. arXiv preprint arXiv:2310.06174.</a:t>
            </a:r>
            <a:endParaRPr sz="1600"/>
          </a:p>
          <a:p>
            <a:pPr indent="-330200" lvl="0" marL="457200" rtl="0" algn="l">
              <a:lnSpc>
                <a:spcPct val="90000"/>
              </a:lnSpc>
              <a:spcBef>
                <a:spcPts val="1600"/>
              </a:spcBef>
              <a:spcAft>
                <a:spcPts val="0"/>
              </a:spcAft>
              <a:buSzPts val="1600"/>
              <a:buChar char="•"/>
            </a:pPr>
            <a:r>
              <a:rPr lang="es-ES" sz="1600"/>
              <a:t>W3C. (2024). RDF Validation Service. </a:t>
            </a:r>
            <a:r>
              <a:rPr lang="es-ES" sz="1600" u="sng">
                <a:solidFill>
                  <a:schemeClr val="hlink"/>
                </a:solidFill>
                <a:hlinkClick r:id="rId3"/>
              </a:rPr>
              <a:t>https://www.w3.org/RDF/Validator/</a:t>
            </a:r>
            <a:r>
              <a:rPr lang="es-ES" sz="1600"/>
              <a:t> </a:t>
            </a:r>
            <a:endParaRPr sz="1600"/>
          </a:p>
          <a:p>
            <a:pPr indent="-330200" lvl="0" marL="457200" rtl="0" algn="l">
              <a:lnSpc>
                <a:spcPct val="90000"/>
              </a:lnSpc>
              <a:spcBef>
                <a:spcPts val="1600"/>
              </a:spcBef>
              <a:spcAft>
                <a:spcPts val="0"/>
              </a:spcAft>
              <a:buSzPts val="1600"/>
              <a:buChar char="•"/>
            </a:pPr>
            <a:r>
              <a:rPr lang="es-ES" sz="1600"/>
              <a:t>Xian, W.; Guomin, C.; Arya, V.; Chui, K.T. (2024). Examining the Influence of AI Chatbots on Semantic Web-Based Global Information Management in Various Industries. International Journal on Semantic Web and Information Systems (IJSWIS), 20(1), 1-14.</a:t>
            </a:r>
            <a:endParaRPr sz="1600"/>
          </a:p>
          <a:p>
            <a:pPr indent="-330200" lvl="0" marL="457200" rtl="0" algn="l">
              <a:lnSpc>
                <a:spcPct val="90000"/>
              </a:lnSpc>
              <a:spcBef>
                <a:spcPts val="1600"/>
              </a:spcBef>
              <a:spcAft>
                <a:spcPts val="0"/>
              </a:spcAft>
              <a:buSzPts val="1600"/>
              <a:buChar char="•"/>
            </a:pPr>
            <a:r>
              <a:rPr lang="es-ES" sz="1600"/>
              <a:t>Zheng, Y.; Seppänen, O.; Seiß, S.; Melzner, J. (2023). Chapter Testing ChatGPT-Aided SPARQL Generation for Semantic Construction Information Retrieval.</a:t>
            </a:r>
            <a:endParaRPr sz="1600"/>
          </a:p>
          <a:p>
            <a:pPr indent="0" lvl="0" marL="177800" rtl="0" algn="l">
              <a:lnSpc>
                <a:spcPct val="90000"/>
              </a:lnSpc>
              <a:spcBef>
                <a:spcPts val="1600"/>
              </a:spcBef>
              <a:spcAft>
                <a:spcPts val="0"/>
              </a:spcAft>
              <a:buClr>
                <a:schemeClr val="dk1"/>
              </a:buClr>
              <a:buSzPts val="2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s-ES"/>
              <a:t>Problemática</a:t>
            </a:r>
            <a:endParaRPr/>
          </a:p>
        </p:txBody>
      </p:sp>
      <p:sp>
        <p:nvSpPr>
          <p:cNvPr id="104" name="Google Shape;104;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b="1" lang="es-ES" sz="2000">
                <a:solidFill>
                  <a:srgbClr val="4A86E8"/>
                </a:solidFill>
              </a:rPr>
              <a:t>Etiquetado manual.</a:t>
            </a:r>
            <a:r>
              <a:rPr lang="es-ES" sz="2000"/>
              <a:t> La edición manual de etiquetas semánticas para describir el contenido de un recurso, puede requerir una cantidad de tiempo considerable.</a:t>
            </a:r>
            <a:endParaRPr/>
          </a:p>
          <a:p>
            <a:pPr indent="-228600" lvl="0" marL="228600" rtl="0" algn="l">
              <a:lnSpc>
                <a:spcPct val="100000"/>
              </a:lnSpc>
              <a:spcBef>
                <a:spcPts val="1200"/>
              </a:spcBef>
              <a:spcAft>
                <a:spcPts val="0"/>
              </a:spcAft>
              <a:buClr>
                <a:schemeClr val="dk1"/>
              </a:buClr>
              <a:buSzPts val="2000"/>
              <a:buChar char="•"/>
            </a:pPr>
            <a:r>
              <a:rPr b="1" lang="es-ES" sz="2000">
                <a:solidFill>
                  <a:srgbClr val="4A86E8"/>
                </a:solidFill>
              </a:rPr>
              <a:t>Errores y omisiones.</a:t>
            </a:r>
            <a:r>
              <a:rPr lang="es-ES" sz="2000"/>
              <a:t> Dificultades para considerar todas las posibles relaciones, problemas de inconsistencia cuando se desarrolla en equipo. </a:t>
            </a:r>
            <a:endParaRPr/>
          </a:p>
          <a:p>
            <a:pPr indent="-228600" lvl="0" marL="228600" rtl="0" algn="l">
              <a:lnSpc>
                <a:spcPct val="100000"/>
              </a:lnSpc>
              <a:spcBef>
                <a:spcPts val="1200"/>
              </a:spcBef>
              <a:spcAft>
                <a:spcPts val="0"/>
              </a:spcAft>
              <a:buClr>
                <a:schemeClr val="dk1"/>
              </a:buClr>
              <a:buSzPts val="2000"/>
              <a:buChar char="•"/>
            </a:pPr>
            <a:r>
              <a:rPr b="1" lang="es-ES" sz="2000">
                <a:solidFill>
                  <a:srgbClr val="4A86E8"/>
                </a:solidFill>
              </a:rPr>
              <a:t>Gestión de ontologías. </a:t>
            </a:r>
            <a:r>
              <a:rPr lang="es-ES" sz="2000"/>
              <a:t>Definir relaciones entre los términos de la ontología y su uso en la web semántica, puede ser una tarea compleja y laboriosa, conforme crece el volumen de datos.</a:t>
            </a:r>
            <a:endParaRPr/>
          </a:p>
          <a:p>
            <a:pPr indent="-228600" lvl="0" marL="228600" rtl="0" algn="l">
              <a:lnSpc>
                <a:spcPct val="100000"/>
              </a:lnSpc>
              <a:spcBef>
                <a:spcPts val="1200"/>
              </a:spcBef>
              <a:spcAft>
                <a:spcPts val="0"/>
              </a:spcAft>
              <a:buClr>
                <a:schemeClr val="dk1"/>
              </a:buClr>
              <a:buSzPts val="2000"/>
              <a:buChar char="•"/>
            </a:pPr>
            <a:r>
              <a:rPr b="1" lang="es-ES" sz="2000">
                <a:solidFill>
                  <a:srgbClr val="4A86E8"/>
                </a:solidFill>
              </a:rPr>
              <a:t>Consistencia y precisión.</a:t>
            </a:r>
            <a:r>
              <a:rPr lang="es-ES" sz="2000"/>
              <a:t> El uso variable de las distintas expresiones relacionales, puede provocar inconsistencias en la representación del conocimiento.</a:t>
            </a:r>
            <a:endParaRPr/>
          </a:p>
          <a:p>
            <a:pPr indent="-228600" lvl="0" marL="228600" rtl="0" algn="l">
              <a:lnSpc>
                <a:spcPct val="100000"/>
              </a:lnSpc>
              <a:spcBef>
                <a:spcPts val="1200"/>
              </a:spcBef>
              <a:spcAft>
                <a:spcPts val="0"/>
              </a:spcAft>
              <a:buClr>
                <a:schemeClr val="dk1"/>
              </a:buClr>
              <a:buSzPts val="2000"/>
              <a:buChar char="•"/>
            </a:pPr>
            <a:r>
              <a:rPr b="1" lang="es-ES" sz="2000">
                <a:solidFill>
                  <a:srgbClr val="4A86E8"/>
                </a:solidFill>
              </a:rPr>
              <a:t>Tiempo. </a:t>
            </a:r>
            <a:r>
              <a:rPr lang="es-ES" sz="2000"/>
              <a:t>El tiempo que implica la definición de las relaciones, ontologías, búsqueda de identificadores…</a:t>
            </a:r>
            <a:endParaRPr/>
          </a:p>
          <a:p>
            <a:pPr indent="-101600" lvl="0" marL="228600" rtl="0" algn="l">
              <a:lnSpc>
                <a:spcPct val="100000"/>
              </a:lnSpc>
              <a:spcBef>
                <a:spcPts val="1200"/>
              </a:spcBef>
              <a:spcAft>
                <a:spcPts val="0"/>
              </a:spcAft>
              <a:buClr>
                <a:schemeClr val="dk1"/>
              </a:buClr>
              <a:buSzPts val="2000"/>
              <a:buNone/>
            </a:pPr>
            <a:r>
              <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s-ES"/>
              <a:t>Objeto de estudio</a:t>
            </a:r>
            <a:endParaRPr/>
          </a:p>
        </p:txBody>
      </p:sp>
      <p:sp>
        <p:nvSpPr>
          <p:cNvPr id="110" name="Google Shape;110;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1800"/>
              </a:spcBef>
              <a:spcAft>
                <a:spcPts val="0"/>
              </a:spcAft>
              <a:buClr>
                <a:schemeClr val="dk1"/>
              </a:buClr>
              <a:buSzPts val="2000"/>
              <a:buChar char="•"/>
            </a:pPr>
            <a:r>
              <a:rPr lang="es-ES" sz="2000"/>
              <a:t>Desarrollar un método de trabajo que </a:t>
            </a:r>
            <a:r>
              <a:rPr b="1" lang="es-ES" sz="2000">
                <a:solidFill>
                  <a:schemeClr val="accent1"/>
                </a:solidFill>
              </a:rPr>
              <a:t>permita crear una web semántica de forma efectiva</a:t>
            </a:r>
            <a:r>
              <a:rPr lang="es-ES" sz="2000"/>
              <a:t>, representando correctamente las distintas entidades y sus atributos, así como contenidos, para su posterior aprovechamiento en sistemas de recuperación especializados.</a:t>
            </a:r>
            <a:endParaRPr sz="2000"/>
          </a:p>
          <a:p>
            <a:pPr indent="-228600" lvl="0" marL="228600" rtl="0" algn="l">
              <a:lnSpc>
                <a:spcPct val="100000"/>
              </a:lnSpc>
              <a:spcBef>
                <a:spcPts val="1800"/>
              </a:spcBef>
              <a:spcAft>
                <a:spcPts val="0"/>
              </a:spcAft>
              <a:buClr>
                <a:schemeClr val="dk1"/>
              </a:buClr>
              <a:buSzPts val="2000"/>
              <a:buChar char="•"/>
            </a:pPr>
            <a:r>
              <a:rPr b="1" lang="es-ES" sz="2000">
                <a:solidFill>
                  <a:schemeClr val="accent1"/>
                </a:solidFill>
              </a:rPr>
              <a:t>Diseño de prompts especializados </a:t>
            </a:r>
            <a:r>
              <a:rPr lang="es-ES" sz="2000"/>
              <a:t>que permitan automatizar la creación de web semántica</a:t>
            </a:r>
            <a:endParaRPr sz="2000"/>
          </a:p>
          <a:p>
            <a:pPr indent="-228600" lvl="0" marL="228600" rtl="0" algn="l">
              <a:lnSpc>
                <a:spcPct val="100000"/>
              </a:lnSpc>
              <a:spcBef>
                <a:spcPts val="1800"/>
              </a:spcBef>
              <a:spcAft>
                <a:spcPts val="0"/>
              </a:spcAft>
              <a:buClr>
                <a:schemeClr val="dk1"/>
              </a:buClr>
              <a:buSzPts val="2000"/>
              <a:buChar char="•"/>
            </a:pPr>
            <a:r>
              <a:rPr b="1" lang="es-ES" sz="2000">
                <a:solidFill>
                  <a:schemeClr val="accent1"/>
                </a:solidFill>
              </a:rPr>
              <a:t>Enriquecimiento del modelo RDF </a:t>
            </a:r>
            <a:r>
              <a:rPr lang="es-ES" sz="2000"/>
              <a:t>con otros formatos (Dublin Core, MADS, MODS…)</a:t>
            </a:r>
            <a:endParaRPr sz="2000"/>
          </a:p>
          <a:p>
            <a:pPr indent="-228600" lvl="0" marL="228600" rtl="0" algn="l">
              <a:lnSpc>
                <a:spcPct val="100000"/>
              </a:lnSpc>
              <a:spcBef>
                <a:spcPts val="1800"/>
              </a:spcBef>
              <a:spcAft>
                <a:spcPts val="0"/>
              </a:spcAft>
              <a:buClr>
                <a:schemeClr val="dk1"/>
              </a:buClr>
              <a:buSzPts val="2000"/>
              <a:buChar char="•"/>
            </a:pPr>
            <a:r>
              <a:rPr lang="es-ES" sz="2000"/>
              <a:t>Conseguir que los modelos de web semántica sean </a:t>
            </a:r>
            <a:r>
              <a:rPr b="1" lang="es-ES" sz="2000">
                <a:solidFill>
                  <a:schemeClr val="accent1"/>
                </a:solidFill>
              </a:rPr>
              <a:t>validados</a:t>
            </a:r>
            <a:endParaRPr b="1" sz="2000">
              <a:solidFill>
                <a:schemeClr val="accent1"/>
              </a:solidFill>
            </a:endParaRPr>
          </a:p>
          <a:p>
            <a:pPr indent="-228600" lvl="0" marL="228600" rtl="0" algn="l">
              <a:lnSpc>
                <a:spcPct val="100000"/>
              </a:lnSpc>
              <a:spcBef>
                <a:spcPts val="1800"/>
              </a:spcBef>
              <a:spcAft>
                <a:spcPts val="0"/>
              </a:spcAft>
              <a:buClr>
                <a:schemeClr val="dk1"/>
              </a:buClr>
              <a:buSzPts val="2000"/>
              <a:buChar char="•"/>
            </a:pPr>
            <a:r>
              <a:rPr lang="es-ES" sz="2000"/>
              <a:t>Crear un </a:t>
            </a:r>
            <a:r>
              <a:rPr b="1" lang="es-ES" sz="2000">
                <a:solidFill>
                  <a:schemeClr val="accent1"/>
                </a:solidFill>
              </a:rPr>
              <a:t>XSD de forma automática</a:t>
            </a:r>
            <a:r>
              <a:rPr lang="es-ES" sz="2000"/>
              <a:t>, a partir del modelo RDF de web semántica</a:t>
            </a:r>
            <a:endParaRPr sz="2000"/>
          </a:p>
          <a:p>
            <a:pPr indent="-228600" lvl="0" marL="228600" rtl="0" algn="l">
              <a:lnSpc>
                <a:spcPct val="100000"/>
              </a:lnSpc>
              <a:spcBef>
                <a:spcPts val="1800"/>
              </a:spcBef>
              <a:spcAft>
                <a:spcPts val="1800"/>
              </a:spcAft>
              <a:buClr>
                <a:schemeClr val="dk1"/>
              </a:buClr>
              <a:buSzPts val="2000"/>
              <a:buChar char="•"/>
            </a:pPr>
            <a:r>
              <a:rPr lang="es-ES" sz="2000"/>
              <a:t>Lograr el </a:t>
            </a:r>
            <a:r>
              <a:rPr b="1" lang="es-ES" sz="2000">
                <a:solidFill>
                  <a:schemeClr val="accent1"/>
                </a:solidFill>
              </a:rPr>
              <a:t>relleno de datos</a:t>
            </a:r>
            <a:r>
              <a:rPr lang="es-ES" sz="2000"/>
              <a:t> y contenidos en las estructuras de web semántica</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2e293d294e1_0_1"/>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s-ES"/>
              <a:t>Metodología</a:t>
            </a:r>
            <a:endParaRPr/>
          </a:p>
        </p:txBody>
      </p:sp>
      <p:sp>
        <p:nvSpPr>
          <p:cNvPr id="116" name="Google Shape;116;g2e293d294e1_0_1"/>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a:p>
        </p:txBody>
      </p:sp>
      <p:pic>
        <p:nvPicPr>
          <p:cNvPr id="117" name="Google Shape;117;g2e293d294e1_0_1"/>
          <p:cNvPicPr preferRelativeResize="0"/>
          <p:nvPr/>
        </p:nvPicPr>
        <p:blipFill rotWithShape="1">
          <a:blip r:embed="rId3">
            <a:alphaModFix/>
          </a:blip>
          <a:srcRect b="55729" l="0" r="0" t="25442"/>
          <a:stretch/>
        </p:blipFill>
        <p:spPr>
          <a:xfrm>
            <a:off x="-6350" y="4562475"/>
            <a:ext cx="12192000" cy="22955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2e293d294e1_0_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s-ES"/>
              <a:t>Metodología</a:t>
            </a:r>
            <a:endParaRPr/>
          </a:p>
        </p:txBody>
      </p:sp>
      <p:sp>
        <p:nvSpPr>
          <p:cNvPr id="123" name="Google Shape;123;g2e293d294e1_0_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1800"/>
              </a:spcBef>
              <a:spcAft>
                <a:spcPts val="0"/>
              </a:spcAft>
              <a:buClr>
                <a:schemeClr val="dk1"/>
              </a:buClr>
              <a:buSzPts val="2000"/>
              <a:buAutoNum type="arabicParenR"/>
            </a:pPr>
            <a:r>
              <a:rPr lang="es-ES" sz="2000"/>
              <a:t>Selección de la IA Generativa para crear la web semántica RDF: </a:t>
            </a:r>
            <a:r>
              <a:rPr b="1" lang="es-ES" sz="2000">
                <a:solidFill>
                  <a:srgbClr val="CC0000"/>
                </a:solidFill>
              </a:rPr>
              <a:t>ChatGPT-4o</a:t>
            </a:r>
            <a:endParaRPr b="1" sz="2000">
              <a:solidFill>
                <a:srgbClr val="CC0000"/>
              </a:solidFill>
            </a:endParaRPr>
          </a:p>
          <a:p>
            <a:pPr indent="-228600" lvl="0" marL="228600" rtl="0" algn="l">
              <a:lnSpc>
                <a:spcPct val="100000"/>
              </a:lnSpc>
              <a:spcBef>
                <a:spcPts val="1800"/>
              </a:spcBef>
              <a:spcAft>
                <a:spcPts val="0"/>
              </a:spcAft>
              <a:buSzPts val="2000"/>
              <a:buAutoNum type="arabicParenR"/>
            </a:pPr>
            <a:r>
              <a:rPr lang="es-ES" sz="2000"/>
              <a:t>Determinar el caso de web semántica: </a:t>
            </a:r>
            <a:r>
              <a:rPr b="1" lang="es-ES" sz="2000">
                <a:solidFill>
                  <a:srgbClr val="CC0000"/>
                </a:solidFill>
              </a:rPr>
              <a:t>Catálogo de Autoridades de PARES</a:t>
            </a:r>
            <a:endParaRPr b="1" sz="2000">
              <a:solidFill>
                <a:srgbClr val="CC0000"/>
              </a:solidFill>
            </a:endParaRPr>
          </a:p>
          <a:p>
            <a:pPr indent="-228600" lvl="0" marL="228600" rtl="0" algn="l">
              <a:lnSpc>
                <a:spcPct val="100000"/>
              </a:lnSpc>
              <a:spcBef>
                <a:spcPts val="1800"/>
              </a:spcBef>
              <a:spcAft>
                <a:spcPts val="0"/>
              </a:spcAft>
              <a:buSzPts val="2000"/>
              <a:buAutoNum type="arabicParenR"/>
            </a:pPr>
            <a:r>
              <a:rPr lang="es-ES" sz="2000"/>
              <a:t>Definir el </a:t>
            </a:r>
            <a:r>
              <a:rPr b="1" lang="es-ES" sz="2000">
                <a:solidFill>
                  <a:srgbClr val="CC0000"/>
                </a:solidFill>
              </a:rPr>
              <a:t>modelo relacional</a:t>
            </a:r>
            <a:r>
              <a:rPr lang="es-ES" sz="2000"/>
              <a:t> para el caso del Catálogo de Autoridades de PARES</a:t>
            </a:r>
            <a:endParaRPr sz="2000"/>
          </a:p>
          <a:p>
            <a:pPr indent="-228600" lvl="0" marL="228600" rtl="0" algn="l">
              <a:lnSpc>
                <a:spcPct val="100000"/>
              </a:lnSpc>
              <a:spcBef>
                <a:spcPts val="1800"/>
              </a:spcBef>
              <a:spcAft>
                <a:spcPts val="0"/>
              </a:spcAft>
              <a:buSzPts val="2000"/>
              <a:buAutoNum type="arabicParenR"/>
            </a:pPr>
            <a:r>
              <a:rPr b="1" lang="es-ES" sz="2000">
                <a:solidFill>
                  <a:srgbClr val="CC0000"/>
                </a:solidFill>
              </a:rPr>
              <a:t>Reducción y normalización</a:t>
            </a:r>
            <a:r>
              <a:rPr lang="es-ES" sz="2000"/>
              <a:t> del modelo relacional</a:t>
            </a:r>
            <a:endParaRPr sz="2000"/>
          </a:p>
          <a:p>
            <a:pPr indent="-228600" lvl="0" marL="228600" rtl="0" algn="l">
              <a:lnSpc>
                <a:spcPct val="100000"/>
              </a:lnSpc>
              <a:spcBef>
                <a:spcPts val="1800"/>
              </a:spcBef>
              <a:spcAft>
                <a:spcPts val="0"/>
              </a:spcAft>
              <a:buClr>
                <a:schemeClr val="dk1"/>
              </a:buClr>
              <a:buSzPts val="2000"/>
              <a:buAutoNum type="arabicParenR"/>
            </a:pPr>
            <a:r>
              <a:rPr b="1" lang="es-ES" sz="2000">
                <a:solidFill>
                  <a:srgbClr val="CC0000"/>
                </a:solidFill>
              </a:rPr>
              <a:t>Diseño del prompt</a:t>
            </a:r>
            <a:r>
              <a:rPr lang="es-ES" sz="2000"/>
              <a:t>. Estructura, Elementos, Instrucciones, Restricciones…</a:t>
            </a:r>
            <a:endParaRPr b="1" sz="2000">
              <a:solidFill>
                <a:schemeClr val="accent1"/>
              </a:solidFill>
            </a:endParaRPr>
          </a:p>
          <a:p>
            <a:pPr indent="-228600" lvl="0" marL="228600" rtl="0" algn="l">
              <a:lnSpc>
                <a:spcPct val="100000"/>
              </a:lnSpc>
              <a:spcBef>
                <a:spcPts val="1800"/>
              </a:spcBef>
              <a:spcAft>
                <a:spcPts val="0"/>
              </a:spcAft>
              <a:buClr>
                <a:schemeClr val="dk1"/>
              </a:buClr>
              <a:buSzPts val="2000"/>
              <a:buAutoNum type="arabicParenR"/>
            </a:pPr>
            <a:r>
              <a:rPr b="1" lang="es-ES" sz="2000">
                <a:solidFill>
                  <a:srgbClr val="CC0000"/>
                </a:solidFill>
              </a:rPr>
              <a:t>Evaluación y reconfiguración</a:t>
            </a:r>
            <a:r>
              <a:rPr lang="es-ES" sz="2000"/>
              <a:t> del prompt</a:t>
            </a:r>
            <a:endParaRPr sz="2000"/>
          </a:p>
          <a:p>
            <a:pPr indent="-228600" lvl="0" marL="228600" rtl="0" algn="l">
              <a:lnSpc>
                <a:spcPct val="100000"/>
              </a:lnSpc>
              <a:spcBef>
                <a:spcPts val="1800"/>
              </a:spcBef>
              <a:spcAft>
                <a:spcPts val="0"/>
              </a:spcAft>
              <a:buClr>
                <a:schemeClr val="dk1"/>
              </a:buClr>
              <a:buSzPts val="2000"/>
              <a:buAutoNum type="arabicParenR"/>
            </a:pPr>
            <a:r>
              <a:rPr lang="es-ES" sz="2000"/>
              <a:t>Obtención del </a:t>
            </a:r>
            <a:r>
              <a:rPr b="1" lang="es-ES" sz="2000">
                <a:solidFill>
                  <a:srgbClr val="CC0000"/>
                </a:solidFill>
              </a:rPr>
              <a:t>prompt ideal</a:t>
            </a:r>
            <a:endParaRPr b="1" sz="2000">
              <a:solidFill>
                <a:srgbClr val="CC0000"/>
              </a:solidFill>
            </a:endParaRPr>
          </a:p>
          <a:p>
            <a:pPr indent="-228600" lvl="0" marL="228600" rtl="0" algn="l">
              <a:lnSpc>
                <a:spcPct val="100000"/>
              </a:lnSpc>
              <a:spcBef>
                <a:spcPts val="1800"/>
              </a:spcBef>
              <a:spcAft>
                <a:spcPts val="1800"/>
              </a:spcAft>
              <a:buSzPts val="2000"/>
              <a:buAutoNum type="arabicParenR"/>
            </a:pPr>
            <a:r>
              <a:rPr lang="es-ES" sz="2000"/>
              <a:t>Presentación y </a:t>
            </a:r>
            <a:r>
              <a:rPr b="1" lang="es-ES" sz="2000">
                <a:solidFill>
                  <a:srgbClr val="CC0000"/>
                </a:solidFill>
              </a:rPr>
              <a:t>discusión de los resultados</a:t>
            </a:r>
            <a:endParaRPr b="1" sz="2000">
              <a:solidFill>
                <a:srgbClr val="CC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s-ES"/>
              <a:t>Asistencia con IA Generativa ChatGPT</a:t>
            </a:r>
            <a:endParaRPr/>
          </a:p>
        </p:txBody>
      </p:sp>
      <p:sp>
        <p:nvSpPr>
          <p:cNvPr id="129" name="Google Shape;129;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a:p>
        </p:txBody>
      </p:sp>
      <p:pic>
        <p:nvPicPr>
          <p:cNvPr id="130" name="Google Shape;130;p6"/>
          <p:cNvPicPr preferRelativeResize="0"/>
          <p:nvPr/>
        </p:nvPicPr>
        <p:blipFill rotWithShape="1">
          <a:blip r:embed="rId3">
            <a:alphaModFix/>
          </a:blip>
          <a:srcRect b="8544" l="0" r="0" t="72627"/>
          <a:stretch/>
        </p:blipFill>
        <p:spPr>
          <a:xfrm>
            <a:off x="0" y="4562475"/>
            <a:ext cx="12192000" cy="22955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s-ES"/>
              <a:t>Asistencia con IA Generativa ChatGPT</a:t>
            </a:r>
            <a:endParaRPr/>
          </a:p>
        </p:txBody>
      </p:sp>
      <p:sp>
        <p:nvSpPr>
          <p:cNvPr id="136" name="Google Shape;136;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2200"/>
              </a:spcBef>
              <a:spcAft>
                <a:spcPts val="0"/>
              </a:spcAft>
              <a:buClr>
                <a:schemeClr val="dk1"/>
              </a:buClr>
              <a:buSzPts val="2000"/>
              <a:buNone/>
            </a:pPr>
            <a:r>
              <a:rPr b="1" lang="es-ES" sz="2200"/>
              <a:t>¿Qué podemos esperar de la IA Generativa para asistir en el desarrollo de la Web Semántica?</a:t>
            </a:r>
            <a:endParaRPr b="1" sz="2200"/>
          </a:p>
          <a:p>
            <a:pPr indent="-228600" lvl="0" marL="228600" rtl="0" algn="l">
              <a:lnSpc>
                <a:spcPct val="90000"/>
              </a:lnSpc>
              <a:spcBef>
                <a:spcPts val="2200"/>
              </a:spcBef>
              <a:spcAft>
                <a:spcPts val="0"/>
              </a:spcAft>
              <a:buClr>
                <a:schemeClr val="dk1"/>
              </a:buClr>
              <a:buSzPts val="2000"/>
              <a:buChar char="•"/>
            </a:pPr>
            <a:r>
              <a:rPr b="1" lang="es-ES" sz="2000">
                <a:solidFill>
                  <a:schemeClr val="accent1"/>
                </a:solidFill>
              </a:rPr>
              <a:t>Automatización</a:t>
            </a:r>
            <a:r>
              <a:rPr lang="es-ES" sz="2000">
                <a:solidFill>
                  <a:schemeClr val="accent1"/>
                </a:solidFill>
              </a:rPr>
              <a:t> </a:t>
            </a:r>
            <a:r>
              <a:rPr lang="es-ES" sz="2000"/>
              <a:t>del etiquetado semántico</a:t>
            </a:r>
            <a:endParaRPr/>
          </a:p>
          <a:p>
            <a:pPr indent="-228600" lvl="0" marL="228600" rtl="0" algn="l">
              <a:lnSpc>
                <a:spcPct val="90000"/>
              </a:lnSpc>
              <a:spcBef>
                <a:spcPts val="1000"/>
              </a:spcBef>
              <a:spcAft>
                <a:spcPts val="0"/>
              </a:spcAft>
              <a:buClr>
                <a:schemeClr val="dk1"/>
              </a:buClr>
              <a:buSzPts val="2000"/>
              <a:buChar char="•"/>
            </a:pPr>
            <a:r>
              <a:rPr lang="es-ES" sz="2000"/>
              <a:t>Generación y mantenimiento de ontologías</a:t>
            </a:r>
            <a:endParaRPr/>
          </a:p>
          <a:p>
            <a:pPr indent="-228600" lvl="0" marL="228600" rtl="0" algn="l">
              <a:lnSpc>
                <a:spcPct val="90000"/>
              </a:lnSpc>
              <a:spcBef>
                <a:spcPts val="1000"/>
              </a:spcBef>
              <a:spcAft>
                <a:spcPts val="0"/>
              </a:spcAft>
              <a:buClr>
                <a:schemeClr val="dk1"/>
              </a:buClr>
              <a:buSzPts val="2000"/>
              <a:buChar char="•"/>
            </a:pPr>
            <a:r>
              <a:rPr b="1" lang="es-ES" sz="2000">
                <a:solidFill>
                  <a:schemeClr val="accent1"/>
                </a:solidFill>
              </a:rPr>
              <a:t>Integración de datos</a:t>
            </a:r>
            <a:r>
              <a:rPr lang="es-ES" sz="2000"/>
              <a:t> a partir de texto no estructurado en la Web Semántica</a:t>
            </a:r>
            <a:endParaRPr/>
          </a:p>
          <a:p>
            <a:pPr indent="-228600" lvl="0" marL="228600" rtl="0" algn="l">
              <a:lnSpc>
                <a:spcPct val="90000"/>
              </a:lnSpc>
              <a:spcBef>
                <a:spcPts val="1000"/>
              </a:spcBef>
              <a:spcAft>
                <a:spcPts val="0"/>
              </a:spcAft>
              <a:buClr>
                <a:schemeClr val="dk1"/>
              </a:buClr>
              <a:buSzPts val="2000"/>
              <a:buChar char="•"/>
            </a:pPr>
            <a:r>
              <a:rPr lang="es-ES" sz="2000"/>
              <a:t>Generación de </a:t>
            </a:r>
            <a:r>
              <a:rPr b="1" lang="es-ES" sz="2000">
                <a:solidFill>
                  <a:schemeClr val="accent1"/>
                </a:solidFill>
              </a:rPr>
              <a:t>datos de prueba</a:t>
            </a:r>
            <a:r>
              <a:rPr lang="es-ES" sz="2000">
                <a:solidFill>
                  <a:schemeClr val="accent1"/>
                </a:solidFill>
              </a:rPr>
              <a:t> </a:t>
            </a:r>
            <a:r>
              <a:rPr lang="es-ES" sz="2000"/>
              <a:t>para las estructuras semánticas </a:t>
            </a:r>
            <a:endParaRPr/>
          </a:p>
          <a:p>
            <a:pPr indent="-228600" lvl="0" marL="228600" rtl="0" algn="l">
              <a:lnSpc>
                <a:spcPct val="90000"/>
              </a:lnSpc>
              <a:spcBef>
                <a:spcPts val="1000"/>
              </a:spcBef>
              <a:spcAft>
                <a:spcPts val="0"/>
              </a:spcAft>
              <a:buClr>
                <a:schemeClr val="dk1"/>
              </a:buClr>
              <a:buSzPts val="2000"/>
              <a:buChar char="•"/>
            </a:pPr>
            <a:r>
              <a:rPr lang="es-ES" sz="2000"/>
              <a:t>Análisis de estructuras y relaciones semánticas</a:t>
            </a:r>
            <a:r>
              <a:rPr lang="es-ES" sz="2000">
                <a:solidFill>
                  <a:srgbClr val="4A86E8"/>
                </a:solidFill>
              </a:rPr>
              <a:t> </a:t>
            </a:r>
            <a:r>
              <a:rPr b="1" lang="es-ES" sz="2000">
                <a:solidFill>
                  <a:srgbClr val="4A86E8"/>
                </a:solidFill>
              </a:rPr>
              <a:t>a partir de documentos RDF dados</a:t>
            </a:r>
            <a:endParaRPr b="1">
              <a:solidFill>
                <a:srgbClr val="4A86E8"/>
              </a:solidFill>
            </a:endParaRPr>
          </a:p>
          <a:p>
            <a:pPr indent="-228600" lvl="0" marL="228600" rtl="0" algn="l">
              <a:lnSpc>
                <a:spcPct val="90000"/>
              </a:lnSpc>
              <a:spcBef>
                <a:spcPts val="1000"/>
              </a:spcBef>
              <a:spcAft>
                <a:spcPts val="0"/>
              </a:spcAft>
              <a:buClr>
                <a:schemeClr val="dk1"/>
              </a:buClr>
              <a:buSzPts val="2000"/>
              <a:buChar char="•"/>
            </a:pPr>
            <a:r>
              <a:rPr b="1" lang="es-ES" sz="2000">
                <a:solidFill>
                  <a:srgbClr val="4A86E8"/>
                </a:solidFill>
              </a:rPr>
              <a:t>Auditoría de consistencia y precisión</a:t>
            </a:r>
            <a:r>
              <a:rPr lang="es-ES" sz="2000">
                <a:solidFill>
                  <a:srgbClr val="4A86E8"/>
                </a:solidFill>
              </a:rPr>
              <a:t> </a:t>
            </a:r>
            <a:r>
              <a:rPr lang="es-ES" sz="2000"/>
              <a:t>de la web semántica consultada</a:t>
            </a:r>
            <a:endParaRPr/>
          </a:p>
          <a:p>
            <a:pPr indent="-228600" lvl="0" marL="228600" rtl="0" algn="l">
              <a:lnSpc>
                <a:spcPct val="90000"/>
              </a:lnSpc>
              <a:spcBef>
                <a:spcPts val="1000"/>
              </a:spcBef>
              <a:spcAft>
                <a:spcPts val="0"/>
              </a:spcAft>
              <a:buClr>
                <a:schemeClr val="dk1"/>
              </a:buClr>
              <a:buSzPts val="2000"/>
              <a:buChar char="•"/>
            </a:pPr>
            <a:r>
              <a:rPr b="1" lang="es-ES" sz="2000">
                <a:solidFill>
                  <a:srgbClr val="4A86E8"/>
                </a:solidFill>
              </a:rPr>
              <a:t>Reducción de coste y tiempo </a:t>
            </a:r>
            <a:r>
              <a:rPr lang="es-ES" sz="2000"/>
              <a:t>de desarrollo en la creación de Linked-data / Web Semántica</a:t>
            </a:r>
            <a:endParaRPr/>
          </a:p>
          <a:p>
            <a:pPr indent="-228600" lvl="0" marL="228600" rtl="0" algn="l">
              <a:lnSpc>
                <a:spcPct val="90000"/>
              </a:lnSpc>
              <a:spcBef>
                <a:spcPts val="1000"/>
              </a:spcBef>
              <a:spcAft>
                <a:spcPts val="0"/>
              </a:spcAft>
              <a:buClr>
                <a:schemeClr val="dk1"/>
              </a:buClr>
              <a:buSzPts val="2000"/>
              <a:buChar char="•"/>
            </a:pPr>
            <a:r>
              <a:rPr lang="es-ES" sz="2000"/>
              <a:t>Facilidad para incorporar un</a:t>
            </a:r>
            <a:r>
              <a:rPr b="1" lang="es-ES" sz="2000"/>
              <a:t> </a:t>
            </a:r>
            <a:r>
              <a:rPr b="1" lang="es-ES" sz="2000">
                <a:solidFill>
                  <a:srgbClr val="4A86E8"/>
                </a:solidFill>
              </a:rPr>
              <a:t>Endpoint</a:t>
            </a:r>
            <a:r>
              <a:rPr b="1" lang="es-ES" sz="2000"/>
              <a:t> </a:t>
            </a:r>
            <a:r>
              <a:rPr lang="es-ES" sz="2000"/>
              <a:t>de consulta para Web Semántica RDF</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2024-05-29T07:35:08Z</dcterms:created>
  <dc:creator>panteradoc</dc:creator>
</cp:coreProperties>
</file>