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60" r:id="rId8"/>
    <p:sldId id="274" r:id="rId9"/>
    <p:sldId id="263" r:id="rId10"/>
    <p:sldId id="264" r:id="rId11"/>
    <p:sldId id="275" r:id="rId12"/>
    <p:sldId id="276" r:id="rId13"/>
    <p:sldId id="277" r:id="rId14"/>
    <p:sldId id="265" r:id="rId15"/>
    <p:sldId id="266" r:id="rId16"/>
    <p:sldId id="267" r:id="rId17"/>
    <p:sldId id="268" r:id="rId18"/>
    <p:sldId id="279" r:id="rId19"/>
    <p:sldId id="280" r:id="rId20"/>
    <p:sldId id="269" r:id="rId21"/>
    <p:sldId id="281" r:id="rId22"/>
    <p:sldId id="282" r:id="rId23"/>
    <p:sldId id="270" r:id="rId24"/>
    <p:sldId id="283" r:id="rId25"/>
    <p:sldId id="284" r:id="rId26"/>
    <p:sldId id="27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3" d="100"/>
          <a:sy n="53" d="100"/>
        </p:scale>
        <p:origin x="1664" y="4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n01\Downloads\grafico%201%20y%202%20excel%20editab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COM journals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Sheet1!$B$9:$F$9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Instagram</c:v>
                </c:pt>
                <c:pt idx="3">
                  <c:v>LinkedIn</c:v>
                </c:pt>
                <c:pt idx="4">
                  <c:v>YouTube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60</c:v>
                </c:pt>
                <c:pt idx="1">
                  <c:v>25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C-4795-8A2D-BF24F5FC93C1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LIS journals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Sheet1!$B$9:$F$9</c:f>
              <c:strCache>
                <c:ptCount val="5"/>
                <c:pt idx="0">
                  <c:v>X</c:v>
                </c:pt>
                <c:pt idx="1">
                  <c:v>Facebook</c:v>
                </c:pt>
                <c:pt idx="2">
                  <c:v>Instagram</c:v>
                </c:pt>
                <c:pt idx="3">
                  <c:v>LinkedIn</c:v>
                </c:pt>
                <c:pt idx="4">
                  <c:v>YouTube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16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9C-4795-8A2D-BF24F5FC93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2764159"/>
        <c:axId val="1376184991"/>
      </c:barChart>
      <c:catAx>
        <c:axId val="145276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ln w="9525">
                  <a:noFill/>
                </a:ln>
                <a:solidFill>
                  <a:srgbClr val="C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US"/>
          </a:p>
        </c:txPr>
        <c:crossAx val="1376184991"/>
        <c:crosses val="autoZero"/>
        <c:auto val="1"/>
        <c:lblAlgn val="ctr"/>
        <c:lblOffset val="100"/>
        <c:noMultiLvlLbl val="0"/>
      </c:catAx>
      <c:valAx>
        <c:axId val="137618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US"/>
          </a:p>
        </c:txPr>
        <c:crossAx val="1452764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C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chemeClr val="tx1">
              <a:lumMod val="50000"/>
              <a:lumOff val="50000"/>
            </a:schemeClr>
          </a:solidFill>
          <a:latin typeface="Century Gothic" panose="020B0502020202020204" pitchFamily="34" charset="0"/>
        </a:defRPr>
      </a:pPr>
      <a:endParaRPr lang="es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c:style val="2"/>
  <c:chart>
    <c:title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Usuarios promedio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X</c:v>
                </c:pt>
                <c:pt idx="2">
                  <c:v>LinkedIn</c:v>
                </c:pt>
                <c:pt idx="3">
                  <c:v>Instagram</c:v>
                </c:pt>
                <c:pt idx="4">
                  <c:v>YouTube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4233</c:v>
                </c:pt>
                <c:pt idx="1">
                  <c:v>3213</c:v>
                </c:pt>
                <c:pt idx="2">
                  <c:v>1752</c:v>
                </c:pt>
                <c:pt idx="3">
                  <c:v>521</c:v>
                </c:pt>
                <c:pt idx="4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7-4821-AADE-2FCEEFE4D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-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s-ES" dirty="0">
                <a:solidFill>
                  <a:srgbClr val="C00000"/>
                </a:solidFill>
              </a:rPr>
              <a:t>COM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COMM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Pequeña</c:v>
                </c:pt>
                <c:pt idx="1">
                  <c:v>Grande</c:v>
                </c:pt>
                <c:pt idx="2">
                  <c:v>Gigante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70.5</c:v>
                </c:pt>
                <c:pt idx="1">
                  <c:v>63.6</c:v>
                </c:pt>
                <c:pt idx="2">
                  <c:v>52.3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D9-44A8-AC78-851FFB6CF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sz="1800"/>
            </a:pPr>
            <a:endParaRPr lang="es-E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-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c:style val="2"/>
  <c:chart>
    <c:title>
      <c:overlay val="0"/>
      <c:txPr>
        <a:bodyPr/>
        <a:lstStyle/>
        <a:p>
          <a:pPr>
            <a:defRPr>
              <a:solidFill>
                <a:srgbClr val="C00000"/>
              </a:solidFill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LIS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Pequeña</c:v>
                </c:pt>
                <c:pt idx="1">
                  <c:v>Grande</c:v>
                </c:pt>
                <c:pt idx="2">
                  <c:v>Gigante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</c:v>
                </c:pt>
                <c:pt idx="1">
                  <c:v>8.3000000000000007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B-4D5B-85B1-D0C195FA4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-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8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5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842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27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176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04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5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1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6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7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7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2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2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1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8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1916" y="2332247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sz="4000" b="1" dirty="0"/>
              <a:t>Uso de las redes </a:t>
            </a:r>
            <a:r>
              <a:rPr sz="4000" b="1" dirty="0" err="1"/>
              <a:t>sociales</a:t>
            </a:r>
            <a:r>
              <a:rPr sz="4000" b="1" dirty="0"/>
              <a:t> </a:t>
            </a:r>
            <a:r>
              <a:rPr sz="4000" b="1" dirty="0" err="1"/>
              <a:t>por</a:t>
            </a:r>
            <a:r>
              <a:rPr sz="4000" b="1" dirty="0"/>
              <a:t> las </a:t>
            </a:r>
            <a:r>
              <a:rPr sz="4000" b="1" dirty="0" err="1"/>
              <a:t>revistas</a:t>
            </a:r>
            <a:r>
              <a:rPr sz="4000" b="1" dirty="0"/>
              <a:t> de alto </a:t>
            </a:r>
            <a:r>
              <a:rPr sz="4000" b="1" dirty="0" err="1"/>
              <a:t>impacto</a:t>
            </a:r>
            <a:endParaRPr sz="4000" b="1" dirty="0"/>
          </a:p>
          <a:p>
            <a:pPr algn="ctr"/>
            <a:r>
              <a:rPr sz="4000" b="1" dirty="0" err="1"/>
              <a:t>en</a:t>
            </a:r>
            <a:r>
              <a:rPr sz="4000" b="1" dirty="0"/>
              <a:t> Com</a:t>
            </a:r>
            <a:r>
              <a:rPr lang="es-ES" sz="4000" b="1" dirty="0" err="1"/>
              <a:t>munication</a:t>
            </a:r>
            <a:r>
              <a:rPr sz="4000" b="1" dirty="0"/>
              <a:t> y </a:t>
            </a:r>
            <a:r>
              <a:rPr lang="es-ES" sz="4000" b="1" dirty="0"/>
              <a:t>Library and </a:t>
            </a:r>
            <a:r>
              <a:rPr lang="es-ES" sz="4000" b="1" dirty="0" err="1"/>
              <a:t>Information</a:t>
            </a:r>
            <a:r>
              <a:rPr lang="es-ES" sz="4000" b="1" dirty="0"/>
              <a:t> </a:t>
            </a:r>
            <a:r>
              <a:rPr lang="es-ES" sz="4000" b="1" dirty="0" err="1"/>
              <a:t>Sciences</a:t>
            </a:r>
            <a:endParaRPr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4605" y="4542764"/>
            <a:ext cx="6600451" cy="1126283"/>
          </a:xfrm>
        </p:spPr>
        <p:txBody>
          <a:bodyPr>
            <a:noAutofit/>
          </a:bodyPr>
          <a:lstStyle/>
          <a:p>
            <a:r>
              <a:rPr sz="2400" b="1" dirty="0">
                <a:solidFill>
                  <a:srgbClr val="C00000"/>
                </a:solidFill>
                <a:latin typeface="+mj-lt"/>
              </a:rPr>
              <a:t>Jesús </a:t>
            </a:r>
            <a:r>
              <a:rPr sz="2400" b="1" dirty="0" err="1">
                <a:solidFill>
                  <a:srgbClr val="C00000"/>
                </a:solidFill>
                <a:latin typeface="+mj-lt"/>
              </a:rPr>
              <a:t>Cascón</a:t>
            </a:r>
            <a:r>
              <a:rPr sz="2400" b="1" dirty="0">
                <a:solidFill>
                  <a:srgbClr val="C00000"/>
                </a:solidFill>
                <a:latin typeface="+mj-lt"/>
              </a:rPr>
              <a:t>-Katchadourian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. </a:t>
            </a:r>
            <a:r>
              <a:rPr sz="2400" b="1" dirty="0" err="1">
                <a:solidFill>
                  <a:srgbClr val="C00000"/>
                </a:solidFill>
                <a:latin typeface="+mj-lt"/>
              </a:rPr>
              <a:t>Wileidys</a:t>
            </a:r>
            <a:r>
              <a:rPr sz="2400" b="1" dirty="0">
                <a:solidFill>
                  <a:srgbClr val="C00000"/>
                </a:solidFill>
                <a:latin typeface="+mj-lt"/>
              </a:rPr>
              <a:t> Artigas, Wenceslao Arroyo-Machado, Javier </a:t>
            </a:r>
            <a:r>
              <a:rPr sz="2400" b="1" dirty="0" err="1">
                <a:solidFill>
                  <a:srgbClr val="C00000"/>
                </a:solidFill>
                <a:latin typeface="+mj-lt"/>
              </a:rPr>
              <a:t>Guallar</a:t>
            </a:r>
            <a:endParaRPr sz="24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Usuarios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promedio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por</a:t>
            </a:r>
            <a:r>
              <a:rPr b="1" dirty="0">
                <a:solidFill>
                  <a:srgbClr val="C00000"/>
                </a:solidFill>
              </a:rPr>
              <a:t> red social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14493"/>
              </p:ext>
            </p:extLst>
          </p:nvPr>
        </p:nvGraphicFramePr>
        <p:xfrm>
          <a:off x="1333710" y="2255688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5135A-046C-F7B9-158D-88DAF8855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61A6-DB49-09A5-5B1E-69BD5E7F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Tamaño de la editorial y redes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6E73-658F-1FD7-EFF4-BBAC4595C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49070"/>
          </a:xfrm>
        </p:spPr>
        <p:txBody>
          <a:bodyPr>
            <a:normAutofit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dirty="0" err="1"/>
              <a:t>Editoria</a:t>
            </a:r>
            <a:r>
              <a:rPr lang="es-ES" dirty="0"/>
              <a:t>les gigantes</a:t>
            </a:r>
            <a:r>
              <a:rPr dirty="0"/>
              <a:t>: </a:t>
            </a:r>
            <a:r>
              <a:rPr lang="es-ES" dirty="0"/>
              <a:t>diez primeras editoriales científicas por número de artículos publicados en la </a:t>
            </a:r>
            <a:r>
              <a:rPr lang="es-ES" dirty="0" err="1"/>
              <a:t>WoS</a:t>
            </a:r>
            <a:r>
              <a:rPr lang="es-ES" dirty="0"/>
              <a:t> (2012-2021)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Editoriales grandes: Más de 10.000 artículos y no gigantes.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Editoriales pequeñas: el resto.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599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50A5C6C-72E9-D593-D5CE-A19B87B32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678" y="1450839"/>
            <a:ext cx="8178799" cy="480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4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6A199-5E63-C683-FD45-5DDF951E6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68E8-5E8B-4F5A-7C5B-F1311BF65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020" y="219955"/>
            <a:ext cx="6589199" cy="1280890"/>
          </a:xfrm>
        </p:spPr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Tamaño</a:t>
            </a:r>
            <a:r>
              <a:rPr b="1" dirty="0">
                <a:solidFill>
                  <a:srgbClr val="C00000"/>
                </a:solidFill>
              </a:rPr>
              <a:t> de la editorial y redes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5C39F-B29C-1B41-471B-031426A14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345" y="144017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  <a:defRPr sz="2600">
                <a:latin typeface="Calibri"/>
              </a:defRPr>
            </a:pPr>
            <a:r>
              <a:rPr lang="es-ES" sz="2400" b="1" dirty="0">
                <a:solidFill>
                  <a:srgbClr val="C00000"/>
                </a:solidFill>
              </a:rPr>
              <a:t>COM:</a:t>
            </a:r>
            <a:r>
              <a:rPr lang="es-ES" sz="2400" dirty="0"/>
              <a:t> 3 de cada 4 revistas son de editoriales gigantes. 9,8% son de editoriales grandes y 15,1% pequeñas. 84,8% entre gigantes y grandes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sz="2400" dirty="0"/>
              <a:t>-Dominan </a:t>
            </a:r>
            <a:r>
              <a:rPr lang="es-ES" sz="2400" b="1" dirty="0">
                <a:solidFill>
                  <a:srgbClr val="C00000"/>
                </a:solidFill>
              </a:rPr>
              <a:t>Taylor and Francis y Sage </a:t>
            </a:r>
            <a:r>
              <a:rPr lang="es-ES" sz="2400" b="1" dirty="0" err="1">
                <a:solidFill>
                  <a:srgbClr val="C00000"/>
                </a:solidFill>
              </a:rPr>
              <a:t>Publications</a:t>
            </a:r>
            <a:r>
              <a:rPr lang="es-ES" sz="2400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sz="2400" b="1" dirty="0">
                <a:solidFill>
                  <a:srgbClr val="C00000"/>
                </a:solidFill>
              </a:rPr>
              <a:t>LIS: </a:t>
            </a:r>
            <a:r>
              <a:rPr lang="es-ES" sz="2400" dirty="0"/>
              <a:t>68,8% gigantes; 19,6% grandes, 11,5% pequeñas. 88,5% de editoriales gigantes o grandes.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sz="2400" dirty="0"/>
              <a:t>-Dominan </a:t>
            </a:r>
            <a:r>
              <a:rPr lang="es-ES" sz="2400" b="1" dirty="0">
                <a:solidFill>
                  <a:srgbClr val="C00000"/>
                </a:solidFill>
              </a:rPr>
              <a:t>Taylor and Francis, Springer </a:t>
            </a:r>
            <a:r>
              <a:rPr lang="es-ES" sz="2400" b="1" dirty="0" err="1">
                <a:solidFill>
                  <a:srgbClr val="C00000"/>
                </a:solidFill>
              </a:rPr>
              <a:t>Nature</a:t>
            </a:r>
            <a:r>
              <a:rPr lang="es-ES" sz="2400" b="1" dirty="0">
                <a:solidFill>
                  <a:srgbClr val="C00000"/>
                </a:solidFill>
              </a:rPr>
              <a:t> y Elsevier.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sz="2400" b="1" dirty="0">
              <a:solidFill>
                <a:srgbClr val="C00000"/>
              </a:solidFill>
            </a:endParaRP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sz="2400" dirty="0"/>
              <a:t>*Hay cambios de editorial de lo expuesto en el SJR a nuestra búsqueda de las redes. 7 revistas independientes pasan a ser de editoriales gigantes</a:t>
            </a:r>
          </a:p>
        </p:txBody>
      </p:sp>
    </p:spTree>
    <p:extLst>
      <p:ext uri="{BB962C8B-B14F-4D97-AF65-F5344CB8AC3E}">
        <p14:creationId xmlns:p14="http://schemas.microsoft.com/office/powerpoint/2010/main" val="354635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Tamaño</a:t>
            </a:r>
            <a:r>
              <a:rPr b="1" dirty="0">
                <a:solidFill>
                  <a:srgbClr val="C00000"/>
                </a:solidFill>
              </a:rPr>
              <a:t> de la editorial y redes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98550"/>
          </a:xfrm>
        </p:spPr>
        <p:txBody>
          <a:bodyPr>
            <a:normAutofit fontScale="92500" lnSpcReduction="1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dirty="0" err="1"/>
              <a:t>Editoriales</a:t>
            </a:r>
            <a:r>
              <a:rPr dirty="0"/>
              <a:t> </a:t>
            </a:r>
            <a:r>
              <a:rPr dirty="0" err="1"/>
              <a:t>pequeñas</a:t>
            </a:r>
            <a:r>
              <a:rPr dirty="0"/>
              <a:t>: </a:t>
            </a:r>
            <a:r>
              <a:rPr b="1" dirty="0"/>
              <a:t>mayor </a:t>
            </a:r>
            <a:r>
              <a:rPr b="1" dirty="0" err="1"/>
              <a:t>proporción</a:t>
            </a:r>
            <a:r>
              <a:rPr b="1" dirty="0"/>
              <a:t> </a:t>
            </a:r>
            <a:r>
              <a:rPr dirty="0"/>
              <a:t>de </a:t>
            </a:r>
            <a:r>
              <a:rPr dirty="0" err="1"/>
              <a:t>perfiles</a:t>
            </a:r>
            <a:r>
              <a:rPr dirty="0"/>
              <a:t> </a:t>
            </a:r>
            <a:r>
              <a:rPr dirty="0" err="1"/>
              <a:t>activos</a:t>
            </a:r>
            <a:r>
              <a:rPr dirty="0"/>
              <a:t>.</a:t>
            </a:r>
            <a:r>
              <a:rPr lang="es-ES" dirty="0"/>
              <a:t> EPI única con cuatro perfiles.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dirty="0"/>
              <a:t>COM: 70,5% (</a:t>
            </a:r>
            <a:r>
              <a:rPr dirty="0" err="1"/>
              <a:t>pequeñas</a:t>
            </a:r>
            <a:r>
              <a:rPr dirty="0"/>
              <a:t>), 63,6% (</a:t>
            </a:r>
            <a:r>
              <a:rPr dirty="0" err="1"/>
              <a:t>grandes</a:t>
            </a:r>
            <a:r>
              <a:rPr dirty="0"/>
              <a:t>), 52,3% (</a:t>
            </a:r>
            <a:r>
              <a:rPr dirty="0" err="1"/>
              <a:t>gigantes</a:t>
            </a:r>
            <a:r>
              <a:rPr dirty="0"/>
              <a:t>).</a:t>
            </a:r>
            <a:r>
              <a:rPr lang="es-ES" dirty="0"/>
              <a:t> Elsevier: de 9 revistas solo una tiene red social activa</a:t>
            </a:r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dirty="0"/>
              <a:t>LIS: 71% (</a:t>
            </a:r>
            <a:r>
              <a:rPr dirty="0" err="1"/>
              <a:t>pequeñas</a:t>
            </a:r>
            <a:r>
              <a:rPr dirty="0"/>
              <a:t>), </a:t>
            </a:r>
            <a:r>
              <a:rPr b="1" dirty="0"/>
              <a:t>8,3% (</a:t>
            </a:r>
            <a:r>
              <a:rPr b="1" dirty="0" err="1"/>
              <a:t>grandes</a:t>
            </a:r>
            <a:r>
              <a:rPr b="1" dirty="0"/>
              <a:t>)</a:t>
            </a:r>
            <a:r>
              <a:rPr dirty="0"/>
              <a:t>, 23,8% (</a:t>
            </a:r>
            <a:r>
              <a:rPr dirty="0" err="1"/>
              <a:t>gigantes</a:t>
            </a:r>
            <a:r>
              <a:rPr dirty="0"/>
              <a:t>).</a:t>
            </a:r>
            <a:r>
              <a:rPr lang="es-ES" dirty="0"/>
              <a:t> </a:t>
            </a:r>
            <a:r>
              <a:rPr lang="es-ES" dirty="0" err="1"/>
              <a:t>Emerald</a:t>
            </a:r>
            <a:r>
              <a:rPr lang="es-ES" dirty="0"/>
              <a:t> y Elsevier tienen uno y ningún perfil de red social.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b="1" dirty="0" err="1">
                <a:solidFill>
                  <a:srgbClr val="C00000"/>
                </a:solidFill>
              </a:rPr>
              <a:t>Perfiles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activos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por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tipo</a:t>
            </a:r>
            <a:r>
              <a:rPr b="1" dirty="0">
                <a:solidFill>
                  <a:srgbClr val="C00000"/>
                </a:solidFill>
              </a:rPr>
              <a:t> de editorial</a:t>
            </a:r>
            <a:r>
              <a:rPr lang="es-ES" b="1" dirty="0">
                <a:solidFill>
                  <a:srgbClr val="C00000"/>
                </a:solidFill>
              </a:rPr>
              <a:t> (%)</a:t>
            </a:r>
            <a:endParaRPr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39781"/>
              </p:ext>
            </p:extLst>
          </p:nvPr>
        </p:nvGraphicFramePr>
        <p:xfrm>
          <a:off x="1328658" y="2306208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b="1" dirty="0" err="1">
                <a:solidFill>
                  <a:srgbClr val="C00000"/>
                </a:solidFill>
              </a:rPr>
              <a:t>Perfiles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activos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por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tipo</a:t>
            </a:r>
            <a:r>
              <a:rPr b="1" dirty="0">
                <a:solidFill>
                  <a:srgbClr val="C00000"/>
                </a:solidFill>
              </a:rPr>
              <a:t> de editorial</a:t>
            </a:r>
            <a:r>
              <a:rPr lang="es-ES" b="1" dirty="0">
                <a:solidFill>
                  <a:srgbClr val="C00000"/>
                </a:solidFill>
              </a:rPr>
              <a:t> (%)</a:t>
            </a:r>
            <a:endParaRPr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134370"/>
              </p:ext>
            </p:extLst>
          </p:nvPr>
        </p:nvGraphicFramePr>
        <p:xfrm>
          <a:off x="1510528" y="231126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Comparativa</a:t>
            </a:r>
            <a:r>
              <a:rPr b="1" dirty="0">
                <a:solidFill>
                  <a:srgbClr val="C00000"/>
                </a:solidFill>
              </a:rPr>
              <a:t> COM vs. 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64808"/>
            <a:ext cx="6591985" cy="4797654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dirty="0"/>
              <a:t>COM </a:t>
            </a:r>
            <a:r>
              <a:rPr dirty="0" err="1"/>
              <a:t>tiene</a:t>
            </a:r>
            <a:r>
              <a:rPr dirty="0"/>
              <a:t> mayor </a:t>
            </a:r>
            <a:r>
              <a:rPr dirty="0" err="1"/>
              <a:t>adopción</a:t>
            </a:r>
            <a:r>
              <a:rPr dirty="0"/>
              <a:t> general de redes </a:t>
            </a:r>
            <a:r>
              <a:rPr dirty="0" err="1"/>
              <a:t>sociales</a:t>
            </a:r>
            <a:r>
              <a:rPr lang="es-ES" dirty="0"/>
              <a:t>, pero </a:t>
            </a:r>
            <a:r>
              <a:rPr lang="es-ES" b="1" dirty="0">
                <a:solidFill>
                  <a:srgbClr val="C00000"/>
                </a:solidFill>
              </a:rPr>
              <a:t>menos de lo esperado </a:t>
            </a:r>
            <a:r>
              <a:rPr lang="es-ES" dirty="0"/>
              <a:t>por el área de conocimiento que abarca.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SIMILITUDES: No es común que una misma revista use múltiples perfiles; uso de </a:t>
            </a:r>
            <a:r>
              <a:rPr lang="es-ES" b="1" dirty="0">
                <a:solidFill>
                  <a:srgbClr val="C00000"/>
                </a:solidFill>
              </a:rPr>
              <a:t>x como única red social </a:t>
            </a:r>
            <a:r>
              <a:rPr lang="es-ES" dirty="0"/>
              <a:t>por parte de varias revistas; Facebook segunda red social en uso; Instagram, LinkedIn y </a:t>
            </a:r>
            <a:r>
              <a:rPr lang="es-ES" dirty="0" err="1"/>
              <a:t>Youtube</a:t>
            </a:r>
            <a:r>
              <a:rPr lang="es-ES" dirty="0"/>
              <a:t>, menos usadas, por este orden.</a:t>
            </a:r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b="1" dirty="0">
                <a:solidFill>
                  <a:srgbClr val="C00000"/>
                </a:solidFill>
              </a:rPr>
              <a:t>Elsevier y Emerald </a:t>
            </a:r>
            <a:r>
              <a:rPr dirty="0"/>
              <a:t>baja </a:t>
            </a:r>
            <a:r>
              <a:rPr dirty="0" err="1"/>
              <a:t>presencia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redes.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F6A29-366A-8BCF-3C55-5A5DA2AB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DISCUSIÓN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FF5BC-B614-8BF2-6609-98654046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y Facebook en primer y segundo lugar. En consonancia con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Zedda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Barbaro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(2015) y con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Haustein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(2019) X principal canal ciencia.</a:t>
            </a:r>
          </a:p>
          <a:p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Cambios en X (compra Elon Musk 2022) empuja comunidad científica otras plataformas (Arroyo-Machado, 2023). </a:t>
            </a: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Bluesky</a:t>
            </a: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6656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429A9-3ED7-259A-E37F-3F96A82E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DISCUSIÓN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4BC7E-A32B-71C7-8DC8-F9D66C950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contextualizar con el estudio de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Nishikawa-Pacher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 el 35% del SSCI tiene presencia en X. LIS está por </a:t>
            </a: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debajo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COM por </a:t>
            </a: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encima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Editoriales gigantes experimentan aumento en el número de revistas (sobre todo en COM) mediante la </a:t>
            </a: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compra de revistas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editoriales pequeñas (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Larivière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Haustein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E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Mongeon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2015)</a:t>
            </a:r>
          </a:p>
        </p:txBody>
      </p:sp>
    </p:spTree>
    <p:extLst>
      <p:ext uri="{BB962C8B-B14F-4D97-AF65-F5344CB8AC3E}">
        <p14:creationId xmlns:p14="http://schemas.microsoft.com/office/powerpoint/2010/main" val="123257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Objetivo</a:t>
            </a:r>
            <a:r>
              <a:rPr b="1" dirty="0"/>
              <a:t> del </a:t>
            </a:r>
            <a:r>
              <a:rPr b="1" dirty="0" err="1"/>
              <a:t>estudio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702"/>
            <a:ext cx="8229600" cy="48653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dirty="0"/>
          </a:p>
          <a:p>
            <a:pPr marL="0" indent="0" algn="just">
              <a:buNone/>
              <a:defRPr sz="2600">
                <a:latin typeface="Calibri"/>
              </a:defRPr>
            </a:pPr>
            <a:r>
              <a:rPr dirty="0"/>
              <a:t>Explorar </a:t>
            </a:r>
            <a:r>
              <a:rPr dirty="0" err="1"/>
              <a:t>el</a:t>
            </a:r>
            <a:r>
              <a:rPr dirty="0"/>
              <a:t> </a:t>
            </a:r>
            <a:r>
              <a:rPr b="1" dirty="0" err="1">
                <a:solidFill>
                  <a:srgbClr val="C00000"/>
                </a:solidFill>
              </a:rPr>
              <a:t>uso</a:t>
            </a:r>
            <a:r>
              <a:rPr dirty="0"/>
              <a:t> que </a:t>
            </a:r>
            <a:r>
              <a:rPr dirty="0" err="1"/>
              <a:t>hacen</a:t>
            </a:r>
            <a:r>
              <a:rPr dirty="0"/>
              <a:t> de redes </a:t>
            </a:r>
            <a:r>
              <a:rPr dirty="0" err="1"/>
              <a:t>sociales</a:t>
            </a:r>
            <a:r>
              <a:rPr dirty="0"/>
              <a:t> las </a:t>
            </a:r>
            <a:r>
              <a:rPr dirty="0" err="1"/>
              <a:t>revistas</a:t>
            </a:r>
            <a:r>
              <a:rPr dirty="0"/>
              <a:t> </a:t>
            </a:r>
            <a:r>
              <a:rPr dirty="0" err="1"/>
              <a:t>académicas</a:t>
            </a:r>
            <a:r>
              <a:rPr dirty="0"/>
              <a:t> de alto </a:t>
            </a:r>
            <a:r>
              <a:rPr dirty="0" err="1"/>
              <a:t>impacto</a:t>
            </a:r>
            <a:r>
              <a:rPr dirty="0"/>
              <a:t> de COM y LIS (SJR)</a:t>
            </a:r>
            <a:r>
              <a:rPr lang="es-ES" dirty="0"/>
              <a:t> (Cascón </a:t>
            </a:r>
            <a:r>
              <a:rPr lang="es-ES"/>
              <a:t>et al., 2025), </a:t>
            </a:r>
            <a:r>
              <a:rPr lang="es-ES" dirty="0"/>
              <a:t>en concreto:</a:t>
            </a:r>
          </a:p>
          <a:p>
            <a:pPr algn="just">
              <a:defRPr sz="2600">
                <a:latin typeface="Calibri"/>
              </a:defRPr>
            </a:pPr>
            <a:r>
              <a:rPr lang="es-ES" sz="2600" dirty="0">
                <a:latin typeface="Calibri"/>
              </a:rPr>
              <a:t>Identificar los perfiles de revistas del </a:t>
            </a:r>
            <a:r>
              <a:rPr lang="es-ES" sz="2600" b="1" dirty="0">
                <a:solidFill>
                  <a:srgbClr val="C00000"/>
                </a:solidFill>
                <a:latin typeface="Calibri"/>
              </a:rPr>
              <a:t>primer cuartil (Q1) </a:t>
            </a:r>
            <a:r>
              <a:rPr lang="es-ES" sz="2600" dirty="0">
                <a:latin typeface="Calibri"/>
              </a:rPr>
              <a:t>en </a:t>
            </a:r>
            <a:r>
              <a:rPr lang="es-ES" sz="2600" b="1" dirty="0">
                <a:solidFill>
                  <a:srgbClr val="C00000"/>
                </a:solidFill>
                <a:latin typeface="Calibri"/>
              </a:rPr>
              <a:t>X, Facebook, Instagram, LinkedIn y YouTube</a:t>
            </a:r>
            <a:r>
              <a:rPr lang="es-ES" sz="2600" dirty="0">
                <a:solidFill>
                  <a:srgbClr val="C00000"/>
                </a:solidFill>
                <a:latin typeface="Calibri"/>
              </a:rPr>
              <a:t>.</a:t>
            </a:r>
          </a:p>
          <a:p>
            <a:pPr algn="just">
              <a:defRPr sz="2600">
                <a:latin typeface="Calibri"/>
              </a:defRPr>
            </a:pPr>
            <a:r>
              <a:rPr lang="es-ES" sz="2600" dirty="0">
                <a:latin typeface="Calibri"/>
              </a:rPr>
              <a:t>Analizar la presencia y actividad de las revistas en redes de acuerdo al </a:t>
            </a:r>
            <a:r>
              <a:rPr lang="es-ES" sz="2600" b="1" dirty="0">
                <a:solidFill>
                  <a:srgbClr val="C00000"/>
                </a:solidFill>
                <a:latin typeface="Calibri"/>
              </a:rPr>
              <a:t>tamaño de la editorial </a:t>
            </a:r>
            <a:r>
              <a:rPr lang="es-ES" sz="2600" dirty="0">
                <a:latin typeface="Calibri"/>
              </a:rPr>
              <a:t>de la revista.</a:t>
            </a:r>
          </a:p>
          <a:p>
            <a:pPr algn="just">
              <a:defRPr sz="2600">
                <a:latin typeface="Calibri"/>
              </a:defRPr>
            </a:pPr>
            <a:r>
              <a:rPr lang="es-ES" sz="2600" b="1" dirty="0">
                <a:solidFill>
                  <a:srgbClr val="C00000"/>
                </a:solidFill>
                <a:latin typeface="Calibri"/>
              </a:rPr>
              <a:t>Similitudes y diferencias </a:t>
            </a:r>
            <a:r>
              <a:rPr lang="es-ES" sz="2600" dirty="0">
                <a:latin typeface="Calibri"/>
              </a:rPr>
              <a:t>entre las dos áreas estudiadas: ¿Las revistas de </a:t>
            </a:r>
            <a:r>
              <a:rPr lang="es-ES" sz="2600" dirty="0" err="1">
                <a:latin typeface="Calibri"/>
              </a:rPr>
              <a:t>Communication</a:t>
            </a:r>
            <a:r>
              <a:rPr lang="es-ES" sz="2600" dirty="0">
                <a:latin typeface="Calibri"/>
              </a:rPr>
              <a:t> difunden mejor sus contenidos?. </a:t>
            </a:r>
            <a:endParaRPr sz="2600" dirty="0"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Conclusiones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512016"/>
            <a:ext cx="6591985" cy="5040342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lang="es-ES" dirty="0"/>
              <a:t>PI1: Presencia en redes dispar, mejor COM. No es habitual tener varios perfiles (75% tiene solo uno). 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/>
              <a:t>-Elsevier y </a:t>
            </a:r>
            <a:r>
              <a:rPr lang="es-ES" dirty="0" err="1"/>
              <a:t>Emerald</a:t>
            </a:r>
            <a:r>
              <a:rPr lang="es-ES" dirty="0"/>
              <a:t> no prohíben tener red social propia pero </a:t>
            </a:r>
            <a:r>
              <a:rPr lang="es-ES" b="1" dirty="0">
                <a:solidFill>
                  <a:srgbClr val="C00000"/>
                </a:solidFill>
              </a:rPr>
              <a:t>no favorecen </a:t>
            </a:r>
            <a:r>
              <a:rPr lang="es-ES" dirty="0"/>
              <a:t>que las tengan. 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/>
              <a:t>-</a:t>
            </a:r>
            <a:r>
              <a:rPr lang="es-ES" b="1" dirty="0">
                <a:solidFill>
                  <a:srgbClr val="C00000"/>
                </a:solidFill>
              </a:rPr>
              <a:t>Variabilidad</a:t>
            </a:r>
            <a:r>
              <a:rPr lang="es-ES" dirty="0"/>
              <a:t> de las revistas en uso redes sociales: red social propia, solo de la editorial, </a:t>
            </a:r>
            <a:r>
              <a:rPr lang="es-ES" dirty="0" err="1"/>
              <a:t>pérfiles</a:t>
            </a:r>
            <a:r>
              <a:rPr lang="es-ES" dirty="0"/>
              <a:t> compartidos por revistas.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PI2: </a:t>
            </a:r>
            <a:r>
              <a:rPr dirty="0"/>
              <a:t>X es la red </a:t>
            </a:r>
            <a:r>
              <a:rPr dirty="0" err="1"/>
              <a:t>dominante</a:t>
            </a:r>
            <a:r>
              <a:rPr dirty="0"/>
              <a:t> para </a:t>
            </a:r>
            <a:r>
              <a:rPr dirty="0" err="1"/>
              <a:t>difusión</a:t>
            </a:r>
            <a:r>
              <a:rPr dirty="0"/>
              <a:t> </a:t>
            </a:r>
            <a:r>
              <a:rPr dirty="0" err="1"/>
              <a:t>científica</a:t>
            </a:r>
            <a:r>
              <a:rPr dirty="0"/>
              <a:t>.</a:t>
            </a:r>
            <a:r>
              <a:rPr lang="es-ES" dirty="0"/>
              <a:t> Segundo lugar Facebook, varios peldaños por debajo, pero varios por encima del resto.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9B171-152A-9752-FA2C-F0DC755B3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8D4E-F33B-E3E6-537E-6921F1F6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Conclusiones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F330B-8E34-5959-8BA3-0CC541F0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29" y="1517264"/>
            <a:ext cx="6591985" cy="42773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sz="2600" dirty="0"/>
          </a:p>
          <a:p>
            <a:pPr>
              <a:defRPr sz="2600">
                <a:latin typeface="Calibri"/>
              </a:defRPr>
            </a:pPr>
            <a:r>
              <a:rPr lang="es-ES" sz="2600" dirty="0"/>
              <a:t>PI3: </a:t>
            </a:r>
            <a:r>
              <a:rPr sz="2600" dirty="0"/>
              <a:t>Las </a:t>
            </a:r>
            <a:r>
              <a:rPr sz="2600" dirty="0" err="1"/>
              <a:t>editoriales</a:t>
            </a:r>
            <a:r>
              <a:rPr sz="2600" dirty="0"/>
              <a:t> </a:t>
            </a:r>
            <a:r>
              <a:rPr sz="2600" dirty="0" err="1"/>
              <a:t>pequeñas</a:t>
            </a:r>
            <a:r>
              <a:rPr sz="2600" dirty="0"/>
              <a:t> son </a:t>
            </a:r>
            <a:r>
              <a:rPr sz="2600" b="1" dirty="0" err="1">
                <a:solidFill>
                  <a:srgbClr val="C00000"/>
                </a:solidFill>
              </a:rPr>
              <a:t>más</a:t>
            </a:r>
            <a:r>
              <a:rPr sz="2600" b="1" dirty="0">
                <a:solidFill>
                  <a:srgbClr val="C00000"/>
                </a:solidFill>
              </a:rPr>
              <a:t> </a:t>
            </a:r>
            <a:r>
              <a:rPr sz="2600" b="1" dirty="0" err="1">
                <a:solidFill>
                  <a:srgbClr val="C00000"/>
                </a:solidFill>
              </a:rPr>
              <a:t>proactivas</a:t>
            </a:r>
            <a:r>
              <a:rPr sz="2600" b="1" dirty="0">
                <a:solidFill>
                  <a:srgbClr val="C00000"/>
                </a:solidFill>
              </a:rPr>
              <a:t> </a:t>
            </a:r>
            <a:r>
              <a:rPr sz="2600" dirty="0" err="1"/>
              <a:t>en</a:t>
            </a:r>
            <a:r>
              <a:rPr sz="2600" dirty="0"/>
              <a:t> redes.</a:t>
            </a:r>
            <a:r>
              <a:rPr lang="es-ES" sz="2600" dirty="0"/>
              <a:t> 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sz="2600" dirty="0">
                <a:solidFill>
                  <a:srgbClr val="C00000"/>
                </a:solidFill>
              </a:rPr>
              <a:t>-</a:t>
            </a:r>
            <a:r>
              <a:rPr lang="es-ES" sz="2600" dirty="0"/>
              <a:t>El porcentaje de revistas de alto impacto de las editoriales grandes y gigantes es </a:t>
            </a:r>
            <a:r>
              <a:rPr lang="es-ES" sz="2600" b="1" dirty="0">
                <a:solidFill>
                  <a:srgbClr val="C00000"/>
                </a:solidFill>
              </a:rPr>
              <a:t>muy amplio </a:t>
            </a:r>
            <a:r>
              <a:rPr lang="es-ES" sz="2600" dirty="0"/>
              <a:t>(85% COM, 88,5% en LIS) y </a:t>
            </a:r>
            <a:r>
              <a:rPr lang="es-ES" sz="2600" b="1" dirty="0">
                <a:solidFill>
                  <a:srgbClr val="C00000"/>
                </a:solidFill>
              </a:rPr>
              <a:t>subiendo</a:t>
            </a:r>
            <a:r>
              <a:rPr lang="es-ES" sz="2600" dirty="0"/>
              <a:t>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sz="2600" dirty="0">
                <a:solidFill>
                  <a:srgbClr val="C00000"/>
                </a:solidFill>
              </a:rPr>
              <a:t>-</a:t>
            </a:r>
            <a:r>
              <a:rPr lang="es-ES" sz="2600" dirty="0"/>
              <a:t>Hipótesis: las pequeñas editoriales en </a:t>
            </a:r>
            <a:r>
              <a:rPr lang="es-ES" sz="2600" b="1" dirty="0">
                <a:solidFill>
                  <a:srgbClr val="C00000"/>
                </a:solidFill>
              </a:rPr>
              <a:t>franco retroceso</a:t>
            </a:r>
            <a:r>
              <a:rPr lang="es-ES" sz="2600" dirty="0"/>
              <a:t> necesitan ser más visibles ante la comunidad científica. </a:t>
            </a:r>
            <a:r>
              <a:rPr sz="2600" dirty="0"/>
              <a:t>La </a:t>
            </a:r>
            <a:r>
              <a:rPr sz="2600" dirty="0" err="1"/>
              <a:t>estrategia</a:t>
            </a:r>
            <a:r>
              <a:rPr sz="2600" dirty="0"/>
              <a:t> </a:t>
            </a:r>
            <a:r>
              <a:rPr sz="2600" dirty="0" err="1"/>
              <a:t>en</a:t>
            </a:r>
            <a:r>
              <a:rPr sz="2600" dirty="0"/>
              <a:t> redes </a:t>
            </a:r>
            <a:r>
              <a:rPr sz="2600" dirty="0" err="1"/>
              <a:t>aún</a:t>
            </a:r>
            <a:r>
              <a:rPr sz="2600" dirty="0"/>
              <a:t> no es </a:t>
            </a:r>
            <a:r>
              <a:rPr sz="2600" dirty="0" err="1"/>
              <a:t>prioritaria</a:t>
            </a:r>
            <a:r>
              <a:rPr sz="2600" dirty="0"/>
              <a:t> para </a:t>
            </a:r>
            <a:r>
              <a:rPr sz="2600" dirty="0" err="1"/>
              <a:t>muchas</a:t>
            </a:r>
            <a:r>
              <a:rPr sz="2600" dirty="0"/>
              <a:t> </a:t>
            </a:r>
            <a:r>
              <a:rPr sz="2600" dirty="0" err="1"/>
              <a:t>editoriales</a:t>
            </a:r>
            <a:r>
              <a:rPr sz="2600" dirty="0"/>
              <a:t> </a:t>
            </a:r>
            <a:r>
              <a:rPr sz="2600" dirty="0" err="1"/>
              <a:t>grandes</a:t>
            </a:r>
            <a:r>
              <a:rPr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703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3ECB6-7E10-A658-71A1-F9AE246E8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F5E5-A43F-C8E4-324B-5A4CF18C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Conclusiones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37145-523C-A001-CA39-5ABF8E426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599"/>
            <a:ext cx="6591985" cy="4322771"/>
          </a:xfrm>
        </p:spPr>
        <p:txBody>
          <a:bodyPr>
            <a:normAutofit fontScale="92500" lnSpcReduction="1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lang="es-ES" dirty="0"/>
              <a:t>PI4: Similitudes/diferencias. Previsiblemente mejor desempeño de COM, aunque es francamente mejorable. Amplia oportunidad de mejora en LIS.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>
                <a:solidFill>
                  <a:srgbClr val="C00000"/>
                </a:solidFill>
              </a:rPr>
              <a:t>-</a:t>
            </a:r>
            <a:r>
              <a:rPr lang="es-ES" dirty="0"/>
              <a:t>Mayor porcentaje de revistas de editoriales gigantes en COM que en LIS. </a:t>
            </a:r>
            <a:r>
              <a:rPr lang="es-ES" dirty="0" err="1"/>
              <a:t>Taylord</a:t>
            </a:r>
            <a:r>
              <a:rPr lang="es-ES" dirty="0"/>
              <a:t> and Francis posee </a:t>
            </a:r>
            <a:r>
              <a:rPr lang="es-ES" b="1" dirty="0">
                <a:solidFill>
                  <a:srgbClr val="C00000"/>
                </a:solidFill>
              </a:rPr>
              <a:t>más de un tercio del total </a:t>
            </a:r>
            <a:r>
              <a:rPr lang="es-ES" dirty="0"/>
              <a:t>de revistas COM.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>
                <a:solidFill>
                  <a:srgbClr val="C00000"/>
                </a:solidFill>
              </a:rPr>
              <a:t>-</a:t>
            </a:r>
            <a:r>
              <a:rPr lang="es-ES" dirty="0"/>
              <a:t>Mayor diferencia: editoriales grandes en LIS se comportan mucho peor que en COM en cuanto a porcentaje de perfiles activos propios.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2045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Recomendaciones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dirty="0" err="1"/>
              <a:t>Fomentar</a:t>
            </a:r>
            <a:r>
              <a:rPr dirty="0"/>
              <a:t> </a:t>
            </a:r>
            <a:r>
              <a:rPr dirty="0" err="1"/>
              <a:t>perfiles</a:t>
            </a:r>
            <a:r>
              <a:rPr dirty="0"/>
              <a:t> </a:t>
            </a:r>
            <a:r>
              <a:rPr dirty="0" err="1"/>
              <a:t>sociales</a:t>
            </a:r>
            <a:r>
              <a:rPr dirty="0"/>
              <a:t> </a:t>
            </a:r>
            <a:r>
              <a:rPr b="1" dirty="0" err="1">
                <a:solidFill>
                  <a:srgbClr val="C00000"/>
                </a:solidFill>
              </a:rPr>
              <a:t>propios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revista</a:t>
            </a:r>
            <a:r>
              <a:rPr dirty="0"/>
              <a:t>.</a:t>
            </a:r>
            <a:endParaRPr lang="es-ES" dirty="0"/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b="1" dirty="0" err="1">
                <a:solidFill>
                  <a:srgbClr val="C00000"/>
                </a:solidFill>
              </a:rPr>
              <a:t>Ampliar</a:t>
            </a:r>
            <a:r>
              <a:rPr dirty="0"/>
              <a:t> </a:t>
            </a:r>
            <a:r>
              <a:rPr dirty="0" err="1"/>
              <a:t>estrategias</a:t>
            </a:r>
            <a:r>
              <a:rPr dirty="0"/>
              <a:t> a </a:t>
            </a:r>
            <a:r>
              <a:rPr dirty="0" err="1"/>
              <a:t>otras</a:t>
            </a:r>
            <a:r>
              <a:rPr dirty="0"/>
              <a:t> redes </a:t>
            </a:r>
            <a:r>
              <a:rPr dirty="0" err="1"/>
              <a:t>sociales</a:t>
            </a:r>
            <a:r>
              <a:rPr dirty="0"/>
              <a:t>.</a:t>
            </a:r>
            <a:endParaRPr lang="es-ES" dirty="0"/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b="1" dirty="0" err="1">
                <a:solidFill>
                  <a:srgbClr val="C00000"/>
                </a:solidFill>
              </a:rPr>
              <a:t>Monitorear</a:t>
            </a:r>
            <a:r>
              <a:rPr dirty="0"/>
              <a:t> la </a:t>
            </a:r>
            <a:r>
              <a:rPr dirty="0" err="1"/>
              <a:t>evolución</a:t>
            </a:r>
            <a:r>
              <a:rPr dirty="0"/>
              <a:t> y </a:t>
            </a:r>
            <a:r>
              <a:rPr dirty="0" err="1"/>
              <a:t>evaluar</a:t>
            </a:r>
            <a:r>
              <a:rPr dirty="0"/>
              <a:t> </a:t>
            </a:r>
            <a:r>
              <a:rPr dirty="0" err="1"/>
              <a:t>impacto</a:t>
            </a:r>
            <a:r>
              <a:rPr dirty="0"/>
              <a:t>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34481-B812-47D3-872D-FD7CEFCDA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UTILIDAD DEL ESTUDIO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85813-4E0C-6047-B212-FDABCDFD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Investigadores cienciometría y medios sociales.</a:t>
            </a:r>
          </a:p>
          <a:p>
            <a:endParaRPr lang="es-ES" sz="2400" dirty="0"/>
          </a:p>
          <a:p>
            <a:r>
              <a:rPr lang="es-ES" sz="2400" dirty="0"/>
              <a:t>Editores de revistas para identificar </a:t>
            </a:r>
            <a:r>
              <a:rPr lang="es-ES" sz="2400" b="1" dirty="0">
                <a:solidFill>
                  <a:srgbClr val="C00000"/>
                </a:solidFill>
              </a:rPr>
              <a:t>tendencias actuales y futuras</a:t>
            </a:r>
            <a:r>
              <a:rPr lang="es-ES" sz="2400" dirty="0"/>
              <a:t> en cuanto a difusión.</a:t>
            </a:r>
          </a:p>
          <a:p>
            <a:endParaRPr lang="es-ES" sz="2400" dirty="0"/>
          </a:p>
          <a:p>
            <a:r>
              <a:rPr lang="es-ES" sz="2400" dirty="0"/>
              <a:t>Estos resultados pueden </a:t>
            </a:r>
            <a:r>
              <a:rPr lang="es-ES" sz="2400" b="1" dirty="0">
                <a:solidFill>
                  <a:srgbClr val="C00000"/>
                </a:solidFill>
              </a:rPr>
              <a:t>motivar</a:t>
            </a:r>
            <a:r>
              <a:rPr lang="es-ES" sz="2400" dirty="0"/>
              <a:t> a editoriales y revistas a ampliar su presencia en RRSS.</a:t>
            </a:r>
          </a:p>
        </p:txBody>
      </p:sp>
    </p:spTree>
    <p:extLst>
      <p:ext uri="{BB962C8B-B14F-4D97-AF65-F5344CB8AC3E}">
        <p14:creationId xmlns:p14="http://schemas.microsoft.com/office/powerpoint/2010/main" val="3201856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56CA8-5D69-4D5A-0DF0-30CA7FA7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2E267-133A-758A-07B9-8F9950E36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46930"/>
            <a:ext cx="6591985" cy="47538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-Arroyo-Machado, W. (2023). La gran apuesta, ¿cuánto afectan los cambios de Twitter a la comunicación científica? Anuario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ThinkEPI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e17a16. https://doi.org/10.3145/thinkepi.2023.e17a16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-Cao, R., Liu, X. F.,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Fang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Z.,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Xu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X.-K., &amp; Wang, X. (2023).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tiers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gain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attention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social media?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Processing &amp; Management, 60(1), 103152.https://doi.org/10.1016/j.ipm.2022.103152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Cascón-Katchadourian, J., Artigas, W., Arroyo-Machado, W., &amp;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Guallar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J. (2024). Uso de las redes sociales por las revistas de alto impacto de Comunicación y Ciencias de la información. Revista Mediterránea De Comunicación, </a:t>
            </a:r>
            <a:r>
              <a:rPr lang="es-E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(1), 19–38. https://doi.org/10.14198/MEDCOM.25487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Haustein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S. (2019).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Scholarly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Twitter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Metrics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In W.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Glänzel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H. F.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Moed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U.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Schmoch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&amp; M.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Thelwall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(Eds.), Springer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Handbook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Science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(pp. 729-760). Springer International Publishing. https://doi.org/10.1007/978-3-030-02511-3_28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Nishikawa-Pacher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(2023). The Twitter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accounts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dataset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Insights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UKSG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36(1), 1-15. https://doi.org/10.1629/uksg.593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Larivière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V.,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Haustein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S., &amp;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Mongeon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P. (2015). The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Oligopoly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Academic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Publishers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Digital Era.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PLoS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ONE, 10(6), e0127502. https://doi.org/10.1371/journal.pone.0127502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Zedda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M., &amp;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Barbaro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(2015).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Adoption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Web 2.0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STM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publishers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social are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Association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s-E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Libraries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11(1), 9-12. https://bit.ly/3XvYRTa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8591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C00000"/>
                </a:solidFill>
              </a:rPr>
              <a:t>Gracias </a:t>
            </a:r>
            <a:r>
              <a:rPr b="1" dirty="0" err="1">
                <a:solidFill>
                  <a:srgbClr val="C00000"/>
                </a:solidFill>
              </a:rPr>
              <a:t>por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su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atención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 marL="0" indent="0">
              <a:buNone/>
              <a:defRPr sz="2600">
                <a:latin typeface="Calibri"/>
              </a:defRPr>
            </a:pPr>
            <a:r>
              <a:rPr dirty="0"/>
              <a:t>Jesús </a:t>
            </a:r>
            <a:r>
              <a:rPr dirty="0" err="1"/>
              <a:t>Cascón</a:t>
            </a:r>
            <a:r>
              <a:rPr dirty="0"/>
              <a:t>-Katchadourian</a:t>
            </a:r>
            <a:r>
              <a:rPr lang="es-ES" dirty="0"/>
              <a:t>.</a:t>
            </a:r>
            <a:endParaRPr dirty="0"/>
          </a:p>
          <a:p>
            <a:pPr marL="0" indent="0">
              <a:buNone/>
              <a:defRPr sz="2600">
                <a:latin typeface="Calibri"/>
              </a:defRPr>
            </a:pPr>
            <a:r>
              <a:rPr dirty="0" err="1"/>
              <a:t>Contacto</a:t>
            </a:r>
            <a:r>
              <a:rPr dirty="0"/>
              <a:t>: jcascon@unizar.es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dirty="0"/>
              <a:t>Proyecto CUVICOM – MICIU/AEI/FEDER PID2021-123579OB-I00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Preguntas</a:t>
            </a:r>
            <a:r>
              <a:rPr b="1" dirty="0">
                <a:solidFill>
                  <a:srgbClr val="C00000"/>
                </a:solidFill>
              </a:rPr>
              <a:t> de </a:t>
            </a:r>
            <a:r>
              <a:rPr b="1" dirty="0" err="1">
                <a:solidFill>
                  <a:srgbClr val="C00000"/>
                </a:solidFill>
              </a:rPr>
              <a:t>investigación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820779"/>
            <a:ext cx="6591985" cy="4844716"/>
          </a:xfrm>
        </p:spPr>
        <p:txBody>
          <a:bodyPr>
            <a:normAutofit fontScale="85000" lnSpcReduction="2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sz="3300" dirty="0"/>
              <a:t>PI1: ¿</a:t>
            </a:r>
            <a:r>
              <a:rPr sz="3300" dirty="0" err="1"/>
              <a:t>Cuál</a:t>
            </a:r>
            <a:r>
              <a:rPr sz="3300" dirty="0"/>
              <a:t> es </a:t>
            </a:r>
            <a:r>
              <a:rPr sz="3300" dirty="0" err="1"/>
              <a:t>el</a:t>
            </a:r>
            <a:r>
              <a:rPr sz="3300" dirty="0"/>
              <a:t> </a:t>
            </a:r>
            <a:r>
              <a:rPr sz="3300" dirty="0" err="1"/>
              <a:t>nivel</a:t>
            </a:r>
            <a:r>
              <a:rPr sz="3300" dirty="0"/>
              <a:t> de </a:t>
            </a:r>
            <a:r>
              <a:rPr sz="3300" dirty="0" err="1"/>
              <a:t>adopción</a:t>
            </a:r>
            <a:r>
              <a:rPr sz="3300" dirty="0"/>
              <a:t> de redes </a:t>
            </a:r>
            <a:r>
              <a:rPr sz="3300" dirty="0" err="1"/>
              <a:t>sociales</a:t>
            </a:r>
            <a:r>
              <a:rPr sz="3300" dirty="0"/>
              <a:t> </a:t>
            </a:r>
            <a:r>
              <a:rPr sz="3300" dirty="0" err="1"/>
              <a:t>por</a:t>
            </a:r>
            <a:r>
              <a:rPr sz="3300" dirty="0"/>
              <a:t> </a:t>
            </a:r>
            <a:r>
              <a:rPr sz="3300" dirty="0" err="1"/>
              <a:t>revistas</a:t>
            </a:r>
            <a:r>
              <a:rPr sz="3300" dirty="0"/>
              <a:t> COM y LIS?</a:t>
            </a:r>
            <a:endParaRPr lang="es-ES" sz="3300" dirty="0"/>
          </a:p>
          <a:p>
            <a:pPr marL="0" indent="0">
              <a:buNone/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PI2: ¿</a:t>
            </a:r>
            <a:r>
              <a:rPr sz="3300" dirty="0" err="1"/>
              <a:t>Qué</a:t>
            </a:r>
            <a:r>
              <a:rPr sz="3300" dirty="0"/>
              <a:t> </a:t>
            </a:r>
            <a:r>
              <a:rPr sz="3300" dirty="0" err="1"/>
              <a:t>plataformas</a:t>
            </a:r>
            <a:r>
              <a:rPr sz="3300" dirty="0"/>
              <a:t> </a:t>
            </a:r>
            <a:r>
              <a:rPr sz="3300" dirty="0" err="1"/>
              <a:t>sociales</a:t>
            </a:r>
            <a:r>
              <a:rPr sz="3300" dirty="0"/>
              <a:t> </a:t>
            </a:r>
            <a:r>
              <a:rPr sz="3300" dirty="0" err="1"/>
              <a:t>predominan</a:t>
            </a:r>
            <a:r>
              <a:rPr sz="3300" dirty="0"/>
              <a:t>?</a:t>
            </a:r>
            <a:endParaRPr lang="es-ES" sz="3300" dirty="0"/>
          </a:p>
          <a:p>
            <a:pPr marL="0" indent="0">
              <a:buNone/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PI3: ¿</a:t>
            </a:r>
            <a:r>
              <a:rPr sz="3300" dirty="0" err="1"/>
              <a:t>Influye</a:t>
            </a:r>
            <a:r>
              <a:rPr sz="3300" dirty="0"/>
              <a:t> </a:t>
            </a:r>
            <a:r>
              <a:rPr sz="3300" dirty="0" err="1"/>
              <a:t>el</a:t>
            </a:r>
            <a:r>
              <a:rPr sz="3300" dirty="0"/>
              <a:t> </a:t>
            </a:r>
            <a:r>
              <a:rPr sz="3300" dirty="0" err="1"/>
              <a:t>tamaño</a:t>
            </a:r>
            <a:r>
              <a:rPr sz="3300" dirty="0"/>
              <a:t> de la editorial?</a:t>
            </a:r>
            <a:endParaRPr lang="es-ES" sz="3300" dirty="0"/>
          </a:p>
          <a:p>
            <a:pPr marL="0" indent="0">
              <a:buNone/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PI4: ¿</a:t>
            </a:r>
            <a:r>
              <a:rPr sz="3300" dirty="0" err="1"/>
              <a:t>Qué</a:t>
            </a:r>
            <a:r>
              <a:rPr sz="3300" dirty="0"/>
              <a:t> similitudes y </a:t>
            </a:r>
            <a:r>
              <a:rPr sz="3300" dirty="0" err="1"/>
              <a:t>diferencias</a:t>
            </a:r>
            <a:r>
              <a:rPr sz="3300" dirty="0"/>
              <a:t> </a:t>
            </a:r>
            <a:r>
              <a:rPr sz="3300" dirty="0" err="1"/>
              <a:t>existen</a:t>
            </a:r>
            <a:r>
              <a:rPr sz="3300" dirty="0"/>
              <a:t> entre ambas </a:t>
            </a:r>
            <a:r>
              <a:rPr sz="3300" dirty="0" err="1"/>
              <a:t>áreas</a:t>
            </a:r>
            <a:r>
              <a:rPr sz="3300" dirty="0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Metodología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052" y="189689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sz="2800" dirty="0" err="1"/>
              <a:t>Enfoque</a:t>
            </a:r>
            <a:r>
              <a:rPr sz="2800" dirty="0"/>
              <a:t> </a:t>
            </a:r>
            <a:r>
              <a:rPr sz="2800" dirty="0" err="1"/>
              <a:t>descriptivo</a:t>
            </a:r>
            <a:r>
              <a:rPr sz="2800" dirty="0"/>
              <a:t> y </a:t>
            </a:r>
            <a:r>
              <a:rPr sz="2800" dirty="0" err="1"/>
              <a:t>cuantitativo</a:t>
            </a:r>
            <a:r>
              <a:rPr sz="2800" dirty="0"/>
              <a:t>.</a:t>
            </a:r>
            <a:endParaRPr lang="es-ES" sz="2800" dirty="0"/>
          </a:p>
          <a:p>
            <a:pPr>
              <a:defRPr sz="2600">
                <a:latin typeface="Calibri"/>
              </a:defRPr>
            </a:pPr>
            <a:endParaRPr sz="2800" dirty="0"/>
          </a:p>
          <a:p>
            <a:pPr>
              <a:defRPr sz="2600">
                <a:latin typeface="Calibri"/>
              </a:defRPr>
            </a:pPr>
            <a:r>
              <a:rPr lang="es-ES" sz="2800" dirty="0"/>
              <a:t>Muestra</a:t>
            </a:r>
            <a:r>
              <a:rPr sz="2800" dirty="0"/>
              <a:t>: </a:t>
            </a:r>
            <a:r>
              <a:rPr sz="2800" dirty="0" err="1"/>
              <a:t>Revistas</a:t>
            </a:r>
            <a:r>
              <a:rPr sz="2800" dirty="0"/>
              <a:t> Q1 </a:t>
            </a:r>
            <a:r>
              <a:rPr sz="2800" dirty="0" err="1"/>
              <a:t>en</a:t>
            </a:r>
            <a:r>
              <a:rPr sz="2800" dirty="0"/>
              <a:t> </a:t>
            </a:r>
            <a:r>
              <a:rPr sz="2800" dirty="0" err="1"/>
              <a:t>categorías</a:t>
            </a:r>
            <a:r>
              <a:rPr sz="2800" dirty="0"/>
              <a:t> COM y LIS </a:t>
            </a:r>
            <a:r>
              <a:rPr sz="2800" dirty="0" err="1"/>
              <a:t>según</a:t>
            </a:r>
            <a:r>
              <a:rPr sz="2800" dirty="0"/>
              <a:t> </a:t>
            </a:r>
            <a:r>
              <a:rPr sz="2800" b="1" dirty="0"/>
              <a:t>S</a:t>
            </a:r>
            <a:r>
              <a:rPr lang="es-ES" sz="2800" b="1" dirty="0" err="1"/>
              <a:t>cimago</a:t>
            </a:r>
            <a:r>
              <a:rPr lang="es-ES" sz="2800" b="1" dirty="0"/>
              <a:t> </a:t>
            </a:r>
            <a:r>
              <a:rPr sz="2800" b="1" dirty="0"/>
              <a:t>J</a:t>
            </a:r>
            <a:r>
              <a:rPr lang="es-ES" sz="2800" b="1" dirty="0" err="1"/>
              <a:t>ournal</a:t>
            </a:r>
            <a:r>
              <a:rPr lang="es-ES" sz="2800" b="1" dirty="0"/>
              <a:t> &amp; Country </a:t>
            </a:r>
            <a:r>
              <a:rPr sz="2800" b="1" dirty="0"/>
              <a:t>R</a:t>
            </a:r>
            <a:r>
              <a:rPr lang="es-ES" sz="2800" b="1" dirty="0" err="1"/>
              <a:t>ank</a:t>
            </a:r>
            <a:r>
              <a:rPr lang="es-ES" sz="2800" b="1" dirty="0"/>
              <a:t> </a:t>
            </a:r>
            <a:r>
              <a:rPr lang="es-ES" sz="2800" dirty="0"/>
              <a:t>2021</a:t>
            </a:r>
            <a:r>
              <a:rPr sz="2800" dirty="0"/>
              <a:t> (Scopus).</a:t>
            </a:r>
            <a:endParaRPr lang="es-ES" sz="2800" dirty="0"/>
          </a:p>
          <a:p>
            <a:pPr>
              <a:defRPr sz="2600">
                <a:latin typeface="Calibri"/>
              </a:defRPr>
            </a:pPr>
            <a:endParaRPr sz="2800" dirty="0"/>
          </a:p>
          <a:p>
            <a:pPr>
              <a:defRPr sz="2600">
                <a:latin typeface="Calibri"/>
              </a:defRPr>
            </a:pPr>
            <a:r>
              <a:rPr sz="2800" dirty="0" err="1"/>
              <a:t>Análisis</a:t>
            </a:r>
            <a:r>
              <a:rPr sz="2800" dirty="0"/>
              <a:t> de redes </a:t>
            </a:r>
            <a:r>
              <a:rPr sz="2800" dirty="0" err="1"/>
              <a:t>sociales</a:t>
            </a:r>
            <a:r>
              <a:rPr sz="2800" dirty="0"/>
              <a:t> </a:t>
            </a:r>
            <a:r>
              <a:rPr sz="2800" dirty="0" err="1"/>
              <a:t>activas</a:t>
            </a:r>
            <a:r>
              <a:rPr sz="2800" dirty="0"/>
              <a:t> e </a:t>
            </a:r>
            <a:r>
              <a:rPr sz="2800" dirty="0" err="1"/>
              <a:t>inactivas</a:t>
            </a:r>
            <a:r>
              <a:rPr sz="2800" dirty="0"/>
              <a:t>.</a:t>
            </a:r>
            <a:r>
              <a:rPr lang="es-ES" sz="2800" dirty="0"/>
              <a:t> Búsquedas de dichas redes en: </a:t>
            </a:r>
            <a:r>
              <a:rPr lang="es-ES" sz="2800" b="1" dirty="0"/>
              <a:t>webs de la revistas </a:t>
            </a:r>
            <a:r>
              <a:rPr lang="es-ES" sz="2800" dirty="0"/>
              <a:t>y </a:t>
            </a:r>
            <a:r>
              <a:rPr lang="es-ES" sz="2800" b="1" dirty="0"/>
              <a:t>motores de búsqueda </a:t>
            </a:r>
            <a:r>
              <a:rPr lang="es-ES" sz="2800" dirty="0"/>
              <a:t>de X, Facebook, etc.</a:t>
            </a:r>
          </a:p>
          <a:p>
            <a:pPr>
              <a:defRPr sz="2600">
                <a:latin typeface="Calibri"/>
              </a:defRPr>
            </a:pPr>
            <a:endParaRPr sz="2800" dirty="0"/>
          </a:p>
          <a:p>
            <a:pPr>
              <a:defRPr sz="2600">
                <a:latin typeface="Calibri"/>
              </a:defRPr>
            </a:pPr>
            <a:r>
              <a:rPr sz="2800" dirty="0" err="1"/>
              <a:t>Clasificación</a:t>
            </a:r>
            <a:r>
              <a:rPr sz="2800" dirty="0"/>
              <a:t> de </a:t>
            </a:r>
            <a:r>
              <a:rPr sz="2800" dirty="0" err="1"/>
              <a:t>editoriales</a:t>
            </a:r>
            <a:r>
              <a:rPr sz="2800" dirty="0"/>
              <a:t>: </a:t>
            </a:r>
            <a:r>
              <a:rPr sz="2800" b="1" dirty="0" err="1"/>
              <a:t>pequeñas</a:t>
            </a:r>
            <a:r>
              <a:rPr sz="2800" b="1" dirty="0"/>
              <a:t>, </a:t>
            </a:r>
            <a:r>
              <a:rPr sz="2800" b="1" dirty="0" err="1"/>
              <a:t>grandes</a:t>
            </a:r>
            <a:r>
              <a:rPr sz="2800" b="1" dirty="0"/>
              <a:t> y </a:t>
            </a:r>
            <a:r>
              <a:rPr sz="2800" b="1" dirty="0" err="1"/>
              <a:t>gigantes</a:t>
            </a:r>
            <a:r>
              <a:rPr sz="28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A71BA-D936-DC38-9B47-6A8F5D493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C459-90EC-DC6B-1D7E-6C5F1001A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Metodología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497F-CB5D-3AD5-22DE-F3498F296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lang="es-ES" dirty="0"/>
              <a:t>¿Por qué COM y LIS?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/>
              <a:t>-Más cercanas a nuestro campo de estudio.</a:t>
            </a:r>
          </a:p>
          <a:p>
            <a:pPr marL="0" indent="0">
              <a:buNone/>
              <a:defRPr sz="2600">
                <a:latin typeface="Calibri"/>
              </a:defRPr>
            </a:pPr>
            <a:r>
              <a:rPr lang="es-ES" dirty="0"/>
              <a:t>-</a:t>
            </a:r>
            <a:r>
              <a:rPr lang="es-ES" b="1" dirty="0">
                <a:solidFill>
                  <a:srgbClr val="C00000"/>
                </a:solidFill>
              </a:rPr>
              <a:t>Áreas próximas </a:t>
            </a:r>
            <a:r>
              <a:rPr lang="es-ES" dirty="0"/>
              <a:t>entre si y por tanto comparables.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¿Por qué revistas de mayor impacto? ¿Realizan mayor difusión? Cao et al.,(2023).</a:t>
            </a:r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  <a:p>
            <a:pPr marL="0" indent="0">
              <a:buNone/>
              <a:defRPr sz="2600">
                <a:latin typeface="Calibri"/>
              </a:defRPr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070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1675D87-CACD-ACE7-2B59-8413EC443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59" y="744467"/>
            <a:ext cx="8924941" cy="533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633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C00000"/>
                </a:solidFill>
              </a:rPr>
              <a:t>Presencia </a:t>
            </a:r>
            <a:r>
              <a:rPr b="1" dirty="0" err="1">
                <a:solidFill>
                  <a:srgbClr val="C00000"/>
                </a:solidFill>
              </a:rPr>
              <a:t>en</a:t>
            </a:r>
            <a:r>
              <a:rPr b="1" dirty="0">
                <a:solidFill>
                  <a:srgbClr val="C00000"/>
                </a:solidFill>
              </a:rPr>
              <a:t> redes </a:t>
            </a:r>
            <a:r>
              <a:rPr b="1" dirty="0" err="1">
                <a:solidFill>
                  <a:srgbClr val="C00000"/>
                </a:solidFill>
              </a:rPr>
              <a:t>sociales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43" y="1897993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defRPr sz="2600">
                <a:latin typeface="Calibri"/>
              </a:defRPr>
            </a:pPr>
            <a:r>
              <a:rPr dirty="0"/>
              <a:t>COM: </a:t>
            </a:r>
            <a:r>
              <a:rPr b="1" dirty="0">
                <a:solidFill>
                  <a:srgbClr val="C00000"/>
                </a:solidFill>
              </a:rPr>
              <a:t>56,25%</a:t>
            </a:r>
            <a:r>
              <a:rPr dirty="0"/>
              <a:t> </a:t>
            </a:r>
            <a:r>
              <a:rPr dirty="0" err="1"/>
              <a:t>tiene</a:t>
            </a:r>
            <a:r>
              <a:rPr dirty="0"/>
              <a:t> </a:t>
            </a:r>
            <a:r>
              <a:rPr dirty="0" err="1"/>
              <a:t>perfiles</a:t>
            </a:r>
            <a:r>
              <a:rPr dirty="0"/>
              <a:t> </a:t>
            </a:r>
            <a:r>
              <a:rPr dirty="0" err="1"/>
              <a:t>activos</a:t>
            </a:r>
            <a:r>
              <a:rPr dirty="0"/>
              <a:t> (63/112 </a:t>
            </a:r>
            <a:r>
              <a:rPr dirty="0" err="1"/>
              <a:t>revistas</a:t>
            </a:r>
            <a:r>
              <a:rPr dirty="0"/>
              <a:t>).</a:t>
            </a:r>
            <a:endParaRPr lang="es-ES" dirty="0"/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dirty="0"/>
              <a:t>LIS: </a:t>
            </a:r>
            <a:r>
              <a:rPr b="1" dirty="0">
                <a:solidFill>
                  <a:srgbClr val="C00000"/>
                </a:solidFill>
              </a:rPr>
              <a:t>26,2%</a:t>
            </a:r>
            <a:r>
              <a:rPr dirty="0"/>
              <a:t> con </a:t>
            </a:r>
            <a:r>
              <a:rPr dirty="0" err="1"/>
              <a:t>perfiles</a:t>
            </a:r>
            <a:r>
              <a:rPr dirty="0"/>
              <a:t> </a:t>
            </a:r>
            <a:r>
              <a:rPr dirty="0" err="1"/>
              <a:t>activos</a:t>
            </a:r>
            <a:r>
              <a:rPr dirty="0"/>
              <a:t> (16/61 </a:t>
            </a:r>
            <a:r>
              <a:rPr dirty="0" err="1"/>
              <a:t>revistas</a:t>
            </a:r>
            <a:r>
              <a:rPr dirty="0"/>
              <a:t>).</a:t>
            </a:r>
            <a:endParaRPr lang="es-ES" dirty="0"/>
          </a:p>
          <a:p>
            <a:pPr>
              <a:defRPr sz="2600">
                <a:latin typeface="Calibri"/>
              </a:defRPr>
            </a:pPr>
            <a:endParaRPr lang="es-ES" dirty="0"/>
          </a:p>
          <a:p>
            <a:pPr>
              <a:defRPr sz="2600">
                <a:latin typeface="Calibri"/>
              </a:defRPr>
            </a:pPr>
            <a:r>
              <a:rPr lang="es-ES" dirty="0"/>
              <a:t>Mayoría de las revistas un </a:t>
            </a:r>
            <a:r>
              <a:rPr lang="es-ES" b="1" dirty="0">
                <a:solidFill>
                  <a:srgbClr val="C00000"/>
                </a:solidFill>
              </a:rPr>
              <a:t>único perfil </a:t>
            </a:r>
            <a:r>
              <a:rPr lang="es-ES" dirty="0"/>
              <a:t>tanto en LIS como en COM. Algunas dos perfiles. 3 o más muy pocas.</a:t>
            </a:r>
          </a:p>
          <a:p>
            <a:pPr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b="1" dirty="0">
                <a:solidFill>
                  <a:srgbClr val="C00000"/>
                </a:solidFill>
              </a:rPr>
              <a:t>X (antes Twitter)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/>
              <a:t>es la red </a:t>
            </a:r>
            <a:r>
              <a:rPr b="1" dirty="0" err="1">
                <a:solidFill>
                  <a:srgbClr val="C00000"/>
                </a:solidFill>
              </a:rPr>
              <a:t>más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usada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dirty="0" err="1"/>
              <a:t>en</a:t>
            </a:r>
            <a:r>
              <a:rPr dirty="0"/>
              <a:t> ambas </a:t>
            </a:r>
            <a:r>
              <a:rPr dirty="0" err="1"/>
              <a:t>categorías</a:t>
            </a:r>
            <a:r>
              <a:rPr dirty="0"/>
              <a:t>.</a:t>
            </a:r>
            <a:endParaRPr lang="es-ES" dirty="0"/>
          </a:p>
          <a:p>
            <a:pPr marL="0" indent="0">
              <a:buNone/>
              <a:defRPr sz="2600">
                <a:latin typeface="Calibri"/>
              </a:defRPr>
            </a:pPr>
            <a:endParaRPr dirty="0"/>
          </a:p>
          <a:p>
            <a:pPr>
              <a:defRPr sz="2600">
                <a:latin typeface="Calibri"/>
              </a:defRPr>
            </a:pPr>
            <a:r>
              <a:rPr b="1" dirty="0">
                <a:solidFill>
                  <a:srgbClr val="C00000"/>
                </a:solidFill>
              </a:rPr>
              <a:t>Facebook</a:t>
            </a:r>
            <a:r>
              <a:rPr dirty="0"/>
              <a:t> es la </a:t>
            </a:r>
            <a:r>
              <a:rPr dirty="0" err="1"/>
              <a:t>segunda</a:t>
            </a:r>
            <a:r>
              <a:rPr dirty="0"/>
              <a:t>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frecuente</a:t>
            </a:r>
            <a:r>
              <a:rPr dirty="0"/>
              <a:t>, </a:t>
            </a:r>
            <a:r>
              <a:rPr dirty="0" err="1"/>
              <a:t>seguido</a:t>
            </a:r>
            <a:r>
              <a:rPr dirty="0"/>
              <a:t> de LinkedIn e Instagram.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861C5106-9B6C-89CC-DAC6-09828EDF8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801536"/>
              </p:ext>
            </p:extLst>
          </p:nvPr>
        </p:nvGraphicFramePr>
        <p:xfrm>
          <a:off x="1546058" y="1094874"/>
          <a:ext cx="6912142" cy="5209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194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C00000"/>
                </a:solidFill>
              </a:rPr>
              <a:t>Usuarios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promedio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por</a:t>
            </a:r>
            <a:r>
              <a:rPr b="1" dirty="0">
                <a:solidFill>
                  <a:srgbClr val="C00000"/>
                </a:solidFill>
              </a:rPr>
              <a:t> 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550108"/>
          </a:xfrm>
        </p:spPr>
        <p:txBody>
          <a:bodyPr>
            <a:normAutofit fontScale="85000" lnSpcReduction="20000"/>
          </a:bodyPr>
          <a:lstStyle/>
          <a:p>
            <a:endParaRPr dirty="0"/>
          </a:p>
          <a:p>
            <a:pPr>
              <a:defRPr sz="2600">
                <a:latin typeface="Calibri"/>
              </a:defRPr>
            </a:pPr>
            <a:r>
              <a:rPr sz="3300" dirty="0"/>
              <a:t>Facebook: 4.233 </a:t>
            </a:r>
            <a:r>
              <a:rPr sz="3300" dirty="0" err="1"/>
              <a:t>usuarios</a:t>
            </a:r>
            <a:r>
              <a:rPr sz="3300" dirty="0"/>
              <a:t> (</a:t>
            </a:r>
            <a:r>
              <a:rPr sz="3300" dirty="0" err="1"/>
              <a:t>destaca</a:t>
            </a:r>
            <a:r>
              <a:rPr sz="3300" dirty="0"/>
              <a:t> </a:t>
            </a:r>
            <a:r>
              <a:rPr lang="es-ES" sz="3300" dirty="0"/>
              <a:t>y distorsiona </a:t>
            </a:r>
            <a:r>
              <a:rPr sz="3300" dirty="0"/>
              <a:t>Scientific Data con 57.000</a:t>
            </a:r>
            <a:r>
              <a:rPr lang="es-ES" sz="3300" dirty="0"/>
              <a:t> usuarios</a:t>
            </a:r>
            <a:r>
              <a:rPr sz="3300" dirty="0"/>
              <a:t>).</a:t>
            </a:r>
            <a:endParaRPr lang="es-ES" sz="3300" dirty="0"/>
          </a:p>
          <a:p>
            <a:pPr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X: 3.213 </a:t>
            </a:r>
            <a:r>
              <a:rPr sz="3300" dirty="0" err="1"/>
              <a:t>usuarios</a:t>
            </a:r>
            <a:r>
              <a:rPr sz="3300" dirty="0"/>
              <a:t>.</a:t>
            </a:r>
            <a:endParaRPr lang="es-ES" sz="3300" dirty="0"/>
          </a:p>
          <a:p>
            <a:pPr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LinkedIn: 1.752 </a:t>
            </a:r>
            <a:r>
              <a:rPr sz="3300" dirty="0" err="1"/>
              <a:t>usuarios</a:t>
            </a:r>
            <a:r>
              <a:rPr sz="3300" dirty="0"/>
              <a:t>.</a:t>
            </a:r>
            <a:endParaRPr lang="es-ES" sz="3300" dirty="0"/>
          </a:p>
          <a:p>
            <a:pPr>
              <a:defRPr sz="2600">
                <a:latin typeface="Calibri"/>
              </a:defRPr>
            </a:pPr>
            <a:endParaRPr sz="3300" dirty="0"/>
          </a:p>
          <a:p>
            <a:pPr>
              <a:defRPr sz="2600">
                <a:latin typeface="Calibri"/>
              </a:defRPr>
            </a:pPr>
            <a:r>
              <a:rPr sz="3300" dirty="0"/>
              <a:t>Instagram y YouTube: </a:t>
            </a:r>
            <a:r>
              <a:rPr sz="3300" dirty="0" err="1"/>
              <a:t>presencia</a:t>
            </a:r>
            <a:r>
              <a:rPr sz="3300" dirty="0"/>
              <a:t> marginal.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4740</TotalTime>
  <Words>1528</Words>
  <Application>Microsoft Office PowerPoint</Application>
  <PresentationFormat>Presentación en pantalla (4:3)</PresentationFormat>
  <Paragraphs>140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Wingdings 3</vt:lpstr>
      <vt:lpstr>Espiral</vt:lpstr>
      <vt:lpstr>Uso de las redes sociales por las revistas de alto impacto en Communication y Library and Information Sciences</vt:lpstr>
      <vt:lpstr>Objetivo del estudio</vt:lpstr>
      <vt:lpstr>Preguntas de investigación</vt:lpstr>
      <vt:lpstr>Metodología</vt:lpstr>
      <vt:lpstr>Metodología</vt:lpstr>
      <vt:lpstr>Presentación de PowerPoint</vt:lpstr>
      <vt:lpstr>Presencia en redes sociales</vt:lpstr>
      <vt:lpstr>Presentación de PowerPoint</vt:lpstr>
      <vt:lpstr>Usuarios promedio por red</vt:lpstr>
      <vt:lpstr>Usuarios promedio por red social</vt:lpstr>
      <vt:lpstr>Tamaño de la editorial y redes</vt:lpstr>
      <vt:lpstr>Presentación de PowerPoint</vt:lpstr>
      <vt:lpstr>Tamaño de la editorial y redes</vt:lpstr>
      <vt:lpstr>Tamaño de la editorial y redes</vt:lpstr>
      <vt:lpstr>Perfiles activos por tipo de editorial (%)</vt:lpstr>
      <vt:lpstr>Perfiles activos por tipo de editorial (%)</vt:lpstr>
      <vt:lpstr>Comparativa COM vs. LIS</vt:lpstr>
      <vt:lpstr>DISCUSIÓN</vt:lpstr>
      <vt:lpstr>DISCUSIÓN</vt:lpstr>
      <vt:lpstr>Conclusiones</vt:lpstr>
      <vt:lpstr>Conclusiones</vt:lpstr>
      <vt:lpstr>Conclusiones</vt:lpstr>
      <vt:lpstr>Recomendaciones</vt:lpstr>
      <vt:lpstr>UTILIDAD DEL ESTUDIO</vt:lpstr>
      <vt:lpstr>BIBLIOGRAFÍA</vt:lpstr>
      <vt:lpstr>Gracias por su atención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Jesús Cascon Katchadourian</dc:creator>
  <cp:keywords/>
  <dc:description>generated using python-pptx</dc:description>
  <cp:lastModifiedBy>Jesús Cascon Katchadourian</cp:lastModifiedBy>
  <cp:revision>22</cp:revision>
  <dcterms:created xsi:type="dcterms:W3CDTF">2013-01-27T09:14:16Z</dcterms:created>
  <dcterms:modified xsi:type="dcterms:W3CDTF">2025-05-08T09:29:21Z</dcterms:modified>
  <cp:category/>
</cp:coreProperties>
</file>