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1" r:id="rId3"/>
    <p:sldId id="269" r:id="rId4"/>
    <p:sldId id="286" r:id="rId5"/>
    <p:sldId id="272" r:id="rId6"/>
    <p:sldId id="281" r:id="rId7"/>
    <p:sldId id="273" r:id="rId8"/>
    <p:sldId id="274" r:id="rId9"/>
    <p:sldId id="275" r:id="rId10"/>
    <p:sldId id="276" r:id="rId11"/>
    <p:sldId id="277" r:id="rId12"/>
    <p:sldId id="278" r:id="rId13"/>
    <p:sldId id="284" r:id="rId14"/>
    <p:sldId id="288" r:id="rId15"/>
    <p:sldId id="285" r:id="rId16"/>
    <p:sldId id="280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3D4E-9E38-49A2-9C29-9FDFBFC8A084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F90A-7DEF-407F-9F35-7A793FE992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1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367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2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g1530717f9dd_2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9" name="Google Shape;2699;g1530717f9dd_2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33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6" name="Google Shape;340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83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26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5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44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5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14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533613c0e1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533613c0e1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98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2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2476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2761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28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855" name="Google Shape;855;p28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856" name="Google Shape;856;p28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0" name="Google Shape;860;p28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861" name="Google Shape;861;p28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28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28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28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67" name="Google Shape;867;p28"/>
          <p:cNvSpPr txBox="1">
            <a:spLocks noGrp="1"/>
          </p:cNvSpPr>
          <p:nvPr>
            <p:ph type="title"/>
          </p:nvPr>
        </p:nvSpPr>
        <p:spPr>
          <a:xfrm>
            <a:off x="3157867" y="1876133"/>
            <a:ext cx="7020000" cy="12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28"/>
          <p:cNvSpPr txBox="1">
            <a:spLocks noGrp="1"/>
          </p:cNvSpPr>
          <p:nvPr>
            <p:ph type="subTitle" idx="1"/>
          </p:nvPr>
        </p:nvSpPr>
        <p:spPr>
          <a:xfrm>
            <a:off x="3157967" y="3170933"/>
            <a:ext cx="702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0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7"/>
          <p:cNvSpPr txBox="1">
            <a:spLocks noGrp="1"/>
          </p:cNvSpPr>
          <p:nvPr>
            <p:ph type="title"/>
          </p:nvPr>
        </p:nvSpPr>
        <p:spPr>
          <a:xfrm>
            <a:off x="2292133" y="2854817"/>
            <a:ext cx="7620400" cy="1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27"/>
          <p:cNvSpPr txBox="1">
            <a:spLocks noGrp="1"/>
          </p:cNvSpPr>
          <p:nvPr>
            <p:ph type="subTitle" idx="1"/>
          </p:nvPr>
        </p:nvSpPr>
        <p:spPr>
          <a:xfrm>
            <a:off x="2853733" y="4442184"/>
            <a:ext cx="64972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7"/>
          <p:cNvSpPr/>
          <p:nvPr/>
        </p:nvSpPr>
        <p:spPr>
          <a:xfrm>
            <a:off x="226491" y="605867"/>
            <a:ext cx="11742872" cy="1140581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27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825" name="Google Shape;825;p2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26" name="Google Shape;826;p2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827" name="Google Shape;827;p2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828" name="Google Shape;828;p2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9" name="Google Shape;829;p2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0" name="Google Shape;830;p2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831" name="Google Shape;831;p2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2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5" name="Google Shape;835;p2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6" name="Google Shape;836;p2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2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2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41" name="Google Shape;841;p2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842" name="Google Shape;842;p2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3" name="Google Shape;843;p2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4" name="Google Shape;844;p2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845" name="Google Shape;845;p2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46" name="Google Shape;846;p2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847" name="Google Shape;847;p2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8" name="Google Shape;848;p2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9" name="Google Shape;849;p2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850" name="Google Shape;850;p2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1" name="Google Shape;851;p27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382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2"/>
          </p:nvPr>
        </p:nvSpPr>
        <p:spPr>
          <a:xfrm>
            <a:off x="1460351" y="3617095"/>
            <a:ext cx="44324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 idx="3"/>
          </p:nvPr>
        </p:nvSpPr>
        <p:spPr>
          <a:xfrm>
            <a:off x="6299249" y="3617095"/>
            <a:ext cx="44324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1"/>
          </p:nvPr>
        </p:nvSpPr>
        <p:spPr>
          <a:xfrm>
            <a:off x="6299249" y="4031367"/>
            <a:ext cx="4432400" cy="11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4"/>
          </p:nvPr>
        </p:nvSpPr>
        <p:spPr>
          <a:xfrm>
            <a:off x="1460351" y="4031367"/>
            <a:ext cx="4432400" cy="11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sp>
          <p:nvSpPr>
            <p:cNvPr id="145" name="Google Shape;145;p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grpSp>
          <p:nvGrpSpPr>
            <p:cNvPr id="147" name="Google Shape;147;p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719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9"/>
          <p:cNvSpPr txBox="1">
            <a:spLocks noGrp="1"/>
          </p:cNvSpPr>
          <p:nvPr>
            <p:ph type="title"/>
          </p:nvPr>
        </p:nvSpPr>
        <p:spPr>
          <a:xfrm>
            <a:off x="960003" y="274026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4" name="Google Shape;1504;p49"/>
          <p:cNvSpPr txBox="1">
            <a:spLocks noGrp="1"/>
          </p:cNvSpPr>
          <p:nvPr>
            <p:ph type="subTitle" idx="1"/>
          </p:nvPr>
        </p:nvSpPr>
        <p:spPr>
          <a:xfrm>
            <a:off x="960003" y="3267667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49"/>
          <p:cNvSpPr txBox="1">
            <a:spLocks noGrp="1"/>
          </p:cNvSpPr>
          <p:nvPr>
            <p:ph type="title" idx="2"/>
          </p:nvPr>
        </p:nvSpPr>
        <p:spPr>
          <a:xfrm>
            <a:off x="4197597" y="274026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6" name="Google Shape;1506;p49"/>
          <p:cNvSpPr txBox="1">
            <a:spLocks noGrp="1"/>
          </p:cNvSpPr>
          <p:nvPr>
            <p:ph type="subTitle" idx="3"/>
          </p:nvPr>
        </p:nvSpPr>
        <p:spPr>
          <a:xfrm>
            <a:off x="4197597" y="3267667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49"/>
          <p:cNvSpPr txBox="1">
            <a:spLocks noGrp="1"/>
          </p:cNvSpPr>
          <p:nvPr>
            <p:ph type="title" idx="4"/>
          </p:nvPr>
        </p:nvSpPr>
        <p:spPr>
          <a:xfrm>
            <a:off x="960003" y="503722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8" name="Google Shape;1508;p49"/>
          <p:cNvSpPr txBox="1">
            <a:spLocks noGrp="1"/>
          </p:cNvSpPr>
          <p:nvPr>
            <p:ph type="subTitle" idx="5"/>
          </p:nvPr>
        </p:nvSpPr>
        <p:spPr>
          <a:xfrm>
            <a:off x="960003" y="5549860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49"/>
          <p:cNvSpPr txBox="1">
            <a:spLocks noGrp="1"/>
          </p:cNvSpPr>
          <p:nvPr>
            <p:ph type="title" idx="6"/>
          </p:nvPr>
        </p:nvSpPr>
        <p:spPr>
          <a:xfrm>
            <a:off x="4197597" y="503722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10" name="Google Shape;1510;p49"/>
          <p:cNvSpPr txBox="1">
            <a:spLocks noGrp="1"/>
          </p:cNvSpPr>
          <p:nvPr>
            <p:ph type="subTitle" idx="7"/>
          </p:nvPr>
        </p:nvSpPr>
        <p:spPr>
          <a:xfrm>
            <a:off x="4197597" y="5549860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49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2" name="Google Shape;1512;p49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513" name="Google Shape;1513;p4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14" name="Google Shape;1514;p4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6" name="Google Shape;1516;p4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17" name="Google Shape;1517;p4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518" name="Google Shape;1518;p4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4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4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521" name="Google Shape;1521;p4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4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31" name="Google Shape;1531;p4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532" name="Google Shape;1532;p4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3" name="Google Shape;1533;p4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4" name="Google Shape;1534;p4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535" name="Google Shape;1535;p4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36" name="Google Shape;1536;p4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537" name="Google Shape;1537;p4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8" name="Google Shape;1538;p4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9" name="Google Shape;1539;p4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540" name="Google Shape;1540;p4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821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566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649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70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1403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262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814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6814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14972F-4C7C-43F2-A848-566CAACE6BC6}" type="datetimeFigureOut">
              <a:rPr lang="es-DO" smtClean="0"/>
              <a:t>20/6/2025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A8596E-46D5-4B85-9935-B2DF96478018}" type="slidenum">
              <a:rPr lang="es-DO" smtClean="0"/>
              <a:t>‹Nº›</a:t>
            </a:fld>
            <a:endParaRPr lang="es-D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data.org/wiki/Wikidata:Main_Page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ingcalculator.com/" TargetMode="External"/><Relationship Id="rId3" Type="http://schemas.openxmlformats.org/officeDocument/2006/relationships/hyperlink" Target="https://diccionario.funglode.org/" TargetMode="External"/><Relationship Id="rId7" Type="http://schemas.openxmlformats.org/officeDocument/2006/relationships/hyperlink" Target="https://catalogo.unphu.edu.do/cgi-bin/koha/opac-authorities-home.p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viaf.org/" TargetMode="External"/><Relationship Id="rId11" Type="http://schemas.openxmlformats.org/officeDocument/2006/relationships/hyperlink" Target="https://www.perplexity.ai/" TargetMode="External"/><Relationship Id="rId5" Type="http://schemas.openxmlformats.org/officeDocument/2006/relationships/hyperlink" Target="https://isni.org/page/search-database/" TargetMode="External"/><Relationship Id="rId10" Type="http://schemas.openxmlformats.org/officeDocument/2006/relationships/hyperlink" Target="https://intranetbiblioteca.intec.edu.do/cgi-bin/koha/mainpage.pl" TargetMode="External"/><Relationship Id="rId4" Type="http://schemas.openxmlformats.org/officeDocument/2006/relationships/hyperlink" Target="https://www.loc.gov/marc/authority/" TargetMode="External"/><Relationship Id="rId9" Type="http://schemas.openxmlformats.org/officeDocument/2006/relationships/hyperlink" Target="https://www.perplexity.ai/search/crear-control-de-autoridad-par-tU2n58WlTeagFpaxyFXQIg#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5222" y="2759824"/>
            <a:ext cx="10058400" cy="144059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latin typeface="Arial Rounded MT Bold" panose="020F0704030504030204" pitchFamily="34" charset="0"/>
              </a:rPr>
              <a:t/>
            </a:r>
            <a:br>
              <a:rPr lang="es-MX" sz="4000" dirty="0" smtClean="0">
                <a:latin typeface="Arial Rounded MT Bold" panose="020F0704030504030204" pitchFamily="34" charset="0"/>
              </a:rPr>
            </a:br>
            <a:r>
              <a:rPr lang="es-MX" sz="3100" dirty="0" smtClean="0">
                <a:latin typeface="Arial Rounded MT Bold" panose="020F0704030504030204" pitchFamily="34" charset="0"/>
              </a:rPr>
              <a:t>Taller</a:t>
            </a:r>
            <a:r>
              <a:rPr lang="es-MX" sz="4000" dirty="0">
                <a:latin typeface="Arial Rounded MT Bold" panose="020F0704030504030204" pitchFamily="34" charset="0"/>
              </a:rPr>
              <a:t/>
            </a:r>
            <a:br>
              <a:rPr lang="es-MX" sz="4000" dirty="0">
                <a:latin typeface="Arial Rounded MT Bold" panose="020F0704030504030204" pitchFamily="34" charset="0"/>
              </a:rPr>
            </a:br>
            <a:r>
              <a:rPr lang="es-MX" sz="3600" dirty="0" smtClean="0">
                <a:latin typeface="Arial Rounded MT Bold" panose="020F0704030504030204" pitchFamily="34" charset="0"/>
              </a:rPr>
              <a:t>Introducción al control de autoridades </a:t>
            </a:r>
            <a:br>
              <a:rPr lang="es-MX" sz="3600" dirty="0" smtClean="0">
                <a:latin typeface="Arial Rounded MT Bold" panose="020F0704030504030204" pitchFamily="34" charset="0"/>
              </a:rPr>
            </a:br>
            <a:r>
              <a:rPr lang="es-MX" sz="3600" dirty="0" smtClean="0">
                <a:latin typeface="Arial Rounded MT Bold" panose="020F0704030504030204" pitchFamily="34" charset="0"/>
              </a:rPr>
              <a:t>personales e institucionales</a:t>
            </a:r>
            <a:endParaRPr lang="es-DO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897" y="4455620"/>
            <a:ext cx="10058400" cy="1143000"/>
          </a:xfrm>
        </p:spPr>
        <p:txBody>
          <a:bodyPr/>
          <a:lstStyle/>
          <a:p>
            <a:endParaRPr lang="es-MX" dirty="0" smtClean="0"/>
          </a:p>
          <a:p>
            <a:pPr algn="ctr"/>
            <a:r>
              <a:rPr lang="es-MX" sz="1800" dirty="0" smtClean="0">
                <a:latin typeface="Arial Rounded MT Bold" panose="020F0704030504030204" pitchFamily="34" charset="0"/>
              </a:rPr>
              <a:t>1 agosto, 2024</a:t>
            </a:r>
            <a:endParaRPr lang="es-DO" sz="18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s://agn.gob.do/images/ImagenesPortalPrincipal/500x110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9" y="611657"/>
            <a:ext cx="4762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269" y="0"/>
            <a:ext cx="9207731" cy="22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MX" dirty="0" smtClean="0">
                <a:latin typeface="Arial Rounded MT Bold" panose="020F0704030504030204" pitchFamily="34" charset="0"/>
              </a:rPr>
              <a:t>VIAF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00" y="1356933"/>
            <a:ext cx="10079038" cy="48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xfrm>
            <a:off x="960000" y="548333"/>
            <a:ext cx="10272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MX" dirty="0" smtClean="0">
                <a:latin typeface="Arial Rounded MT Bold" panose="020F0704030504030204" pitchFamily="34" charset="0"/>
              </a:rPr>
              <a:t>ISNI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00" y="1185933"/>
            <a:ext cx="10195800" cy="51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xfrm>
            <a:off x="960000" y="548333"/>
            <a:ext cx="10272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MX" sz="2800" dirty="0" smtClean="0">
                <a:latin typeface="Arial Rounded MT Bold" panose="020F0704030504030204" pitchFamily="34" charset="0"/>
              </a:rPr>
              <a:t>MARC 21 DATOS AUTORIDAD</a:t>
            </a:r>
            <a:endParaRPr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" y="1464907"/>
            <a:ext cx="11074400" cy="45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17891"/>
              </p:ext>
            </p:extLst>
          </p:nvPr>
        </p:nvGraphicFramePr>
        <p:xfrm>
          <a:off x="1651000" y="2065866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69588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841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Catálogos de autoridades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Sitios Web</a:t>
                      </a:r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6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VIAF 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Wikipedia</a:t>
                      </a:r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6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ISNI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Sitios de autores</a:t>
                      </a:r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1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dirty="0" err="1" smtClean="0">
                          <a:hlinkClick r:id="rId2"/>
                        </a:rPr>
                        <a:t>Wikidata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Bibliotecas digitales</a:t>
                      </a:r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Biblioteca Nacional de España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Sitios Web en General con evaluación de la relevancia</a:t>
                      </a:r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0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Library of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Congress</a:t>
                      </a:r>
                      <a:endParaRPr lang="es-D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D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52626"/>
                  </a:ext>
                </a:extLst>
              </a:tr>
            </a:tbl>
          </a:graphicData>
        </a:graphic>
      </p:graphicFrame>
      <p:sp>
        <p:nvSpPr>
          <p:cNvPr id="5" name="Google Shape;4698;p76"/>
          <p:cNvSpPr txBox="1">
            <a:spLocks/>
          </p:cNvSpPr>
          <p:nvPr/>
        </p:nvSpPr>
        <p:spPr>
          <a:xfrm>
            <a:off x="579000" y="743563"/>
            <a:ext cx="10272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>
                <a:latin typeface="Arial Rounded MT Bold" panose="020F0704030504030204" pitchFamily="34" charset="0"/>
              </a:rPr>
              <a:t>FUENTES DE REFERENCIA</a:t>
            </a:r>
            <a:endParaRPr lang="es-MX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xfrm>
            <a:off x="824533" y="1038974"/>
            <a:ext cx="10272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MX" sz="2800" dirty="0" smtClean="0">
                <a:latin typeface="Arial Rounded MT Bold" panose="020F0704030504030204" pitchFamily="34" charset="0"/>
              </a:rPr>
              <a:t>FUENTES DE REFERENCIA</a:t>
            </a:r>
            <a:endParaRPr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31333" y="2171701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3"/>
              </a:rPr>
              <a:t>Diccionario Cultural Dominicano (funglode.org)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31333" y="3005504"/>
            <a:ext cx="4318000" cy="6530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4"/>
              </a:rPr>
              <a:t>MARC 21 Format for Authority Data: Table of Contents (Network Development and MARC Standards Office, Library of Congress) (loc.gov)</a:t>
            </a:r>
            <a:endParaRPr lang="es-DO" sz="11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31333" y="3858608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5"/>
              </a:rPr>
              <a:t>ISNI | </a:t>
            </a:r>
            <a:r>
              <a:rPr lang="es-D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5"/>
              </a:rPr>
              <a:t>Search</a:t>
            </a:r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5"/>
              </a:rPr>
              <a:t> </a:t>
            </a:r>
            <a:r>
              <a:rPr lang="es-D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5"/>
              </a:rPr>
              <a:t>Database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460067" y="4712645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6"/>
              </a:rPr>
              <a:t>VIAF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460067" y="3835785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7"/>
              </a:rPr>
              <a:t>Busqueda</a:t>
            </a:r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7"/>
              </a:rPr>
              <a:t> de autoridad › </a:t>
            </a:r>
            <a:r>
              <a:rPr lang="es-D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7"/>
              </a:rPr>
              <a:t>Koha</a:t>
            </a:r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7"/>
              </a:rPr>
              <a:t> en línea catálogo (unphu.edu.do)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460067" y="2958926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8"/>
              </a:rPr>
              <a:t>https://catalogingcalculator.com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460067" y="2192867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9"/>
              </a:rPr>
              <a:t>https://www.perplexity.ai/search/crear-control-de-autoridad-par-tU2n58WlTeagFpaxyFXQIg#0</a:t>
            </a:r>
            <a:endParaRPr lang="es-DO" sz="11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931333" y="4712645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10"/>
              </a:rPr>
              <a:t>https://intranetbiblioteca.intec.edu.do/cgi-bin/koha/mainpage.pl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801533" y="5566682"/>
            <a:ext cx="4318000" cy="4995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hlinkClick r:id="rId11"/>
              </a:rPr>
              <a:t>Perplexity</a:t>
            </a:r>
            <a:endParaRPr lang="es-DO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78" y="296594"/>
            <a:ext cx="4759660" cy="5964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09" y="296594"/>
            <a:ext cx="4759660" cy="59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8270" y="618893"/>
            <a:ext cx="106901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>
                <a:latin typeface="Arial Rounded MT Bold" panose="020F0704030504030204" pitchFamily="34" charset="0"/>
              </a:rPr>
              <a:t>1</a:t>
            </a:r>
            <a:r>
              <a:rPr lang="es-DO" i="1" u="sng" dirty="0">
                <a:latin typeface="Arial Rounded MT Bold" panose="020F0704030504030204" pitchFamily="34" charset="0"/>
              </a:rPr>
              <a:t>. La </a:t>
            </a:r>
            <a:r>
              <a:rPr lang="es-DO" b="1" i="1" u="sng" dirty="0">
                <a:latin typeface="Arial Rounded MT Bold" panose="020F0704030504030204" pitchFamily="34" charset="0"/>
              </a:rPr>
              <a:t>autoridad</a:t>
            </a:r>
            <a:r>
              <a:rPr lang="es-DO" i="1" u="sng" dirty="0">
                <a:latin typeface="Arial Rounded MT Bold" panose="020F0704030504030204" pitchFamily="34" charset="0"/>
              </a:rPr>
              <a:t> </a:t>
            </a:r>
            <a:r>
              <a:rPr lang="es-DO" dirty="0">
                <a:latin typeface="Arial Rounded MT Bold" panose="020F0704030504030204" pitchFamily="34" charset="0"/>
              </a:rPr>
              <a:t>se puede definir como la forma normalizada de nombres personales,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entidades corporativas, obra (títulos), marca, nombre de familia, tema como materia,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acceso por lugar y formas genéricas o características físicas, que constituyen los puntos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de acceso de un catálogo de biblioteca manual o automatizado y se incluyen en el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control bibliográfico nacional. Las formas que adopten estos puntos de acceso está en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dependencia de las reglas aplicadas por la agencia </a:t>
            </a:r>
            <a:r>
              <a:rPr lang="es-DO" dirty="0" err="1">
                <a:latin typeface="Arial Rounded MT Bold" panose="020F0704030504030204" pitchFamily="34" charset="0"/>
              </a:rPr>
              <a:t>catalográfica</a:t>
            </a:r>
            <a:r>
              <a:rPr lang="es-DO" dirty="0" smtClean="0"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DO" dirty="0">
              <a:latin typeface="Arial Rounded MT Bold" panose="020F0704030504030204" pitchFamily="34" charset="0"/>
            </a:endParaRP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2. Los </a:t>
            </a:r>
            <a:r>
              <a:rPr lang="es-DO" b="1" i="1" u="sng" dirty="0">
                <a:latin typeface="Arial Rounded MT Bold" panose="020F0704030504030204" pitchFamily="34" charset="0"/>
              </a:rPr>
              <a:t>Ficheros de Autoridad </a:t>
            </a:r>
            <a:r>
              <a:rPr lang="es-DO" dirty="0">
                <a:latin typeface="Arial Rounded MT Bold" panose="020F0704030504030204" pitchFamily="34" charset="0"/>
              </a:rPr>
              <a:t>pueden considerarse el pilar de los catálogos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bibliográficos y sobre todo de los OPAC, por tanto es necesario disponer de un sólido y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bien estructurado catálogo de autoridad</a:t>
            </a:r>
            <a:r>
              <a:rPr lang="es-DO" dirty="0" smtClean="0"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DO" dirty="0">
              <a:latin typeface="Arial Rounded MT Bold" panose="020F0704030504030204" pitchFamily="34" charset="0"/>
            </a:endParaRP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3. El papel de la </a:t>
            </a:r>
            <a:r>
              <a:rPr lang="es-DO" b="1" i="1" u="sng" dirty="0">
                <a:latin typeface="Arial Rounded MT Bold" panose="020F0704030504030204" pitchFamily="34" charset="0"/>
              </a:rPr>
              <a:t>Bibliografía Nacional </a:t>
            </a:r>
            <a:r>
              <a:rPr lang="es-DO" dirty="0">
                <a:latin typeface="Arial Rounded MT Bold" panose="020F0704030504030204" pitchFamily="34" charset="0"/>
              </a:rPr>
              <a:t>es básico para el desarrollo del control de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autoridades nacionales. Los registros bibliográficos contenidos en ella deben ser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ordenados a partir de formas adecuadas, como puntos de acceso que respondan a las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necesidades de los usuarios y de acuerdo al formato de intercambio bibliográfico que se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utilice</a:t>
            </a:r>
            <a:r>
              <a:rPr lang="es-DO" dirty="0" smtClean="0"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DO" dirty="0">
              <a:latin typeface="Arial Rounded MT Bold" panose="020F0704030504030204" pitchFamily="34" charset="0"/>
            </a:endParaRP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4. En el trabajo del </a:t>
            </a:r>
            <a:r>
              <a:rPr lang="es-DO" b="1" i="1" u="sng" dirty="0">
                <a:latin typeface="Arial Rounded MT Bold" panose="020F0704030504030204" pitchFamily="34" charset="0"/>
              </a:rPr>
              <a:t>Control Bibliográfico Naci</a:t>
            </a:r>
            <a:r>
              <a:rPr lang="es-DO" i="1" u="sng" dirty="0">
                <a:latin typeface="Arial Rounded MT Bold" panose="020F0704030504030204" pitchFamily="34" charset="0"/>
              </a:rPr>
              <a:t>onal </a:t>
            </a:r>
            <a:r>
              <a:rPr lang="es-DO" dirty="0">
                <a:latin typeface="Arial Rounded MT Bold" panose="020F0704030504030204" pitchFamily="34" charset="0"/>
              </a:rPr>
              <a:t>confluyen la Ley del Depósito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Legal, la conformación de la Bibliografía Nacional, la cobertura de los documentos y el</a:t>
            </a:r>
          </a:p>
          <a:p>
            <a:pPr algn="just"/>
            <a:r>
              <a:rPr lang="es-DO" dirty="0">
                <a:latin typeface="Arial Rounded MT Bold" panose="020F0704030504030204" pitchFamily="34" charset="0"/>
              </a:rPr>
              <a:t>Control de Autoridades Nacionales.</a:t>
            </a:r>
          </a:p>
        </p:txBody>
      </p:sp>
    </p:spTree>
    <p:extLst>
      <p:ext uri="{BB962C8B-B14F-4D97-AF65-F5344CB8AC3E}">
        <p14:creationId xmlns:p14="http://schemas.microsoft.com/office/powerpoint/2010/main" val="5317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dirty="0" err="1"/>
              <a:t>Hart</a:t>
            </a:r>
            <a:r>
              <a:rPr lang="es-DO" dirty="0"/>
              <a:t>, A. (2010). </a:t>
            </a:r>
            <a:r>
              <a:rPr lang="es-DO" dirty="0" err="1"/>
              <a:t>The</a:t>
            </a:r>
            <a:r>
              <a:rPr lang="es-DO" dirty="0"/>
              <a:t> RDA primer: A </a:t>
            </a:r>
            <a:r>
              <a:rPr lang="es-DO" dirty="0" err="1"/>
              <a:t>guide</a:t>
            </a:r>
            <a:r>
              <a:rPr lang="es-DO" dirty="0"/>
              <a:t> </a:t>
            </a:r>
            <a:r>
              <a:rPr lang="es-DO" dirty="0" err="1"/>
              <a:t>for</a:t>
            </a:r>
            <a:r>
              <a:rPr lang="es-DO" dirty="0"/>
              <a:t>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occasional</a:t>
            </a:r>
            <a:r>
              <a:rPr lang="es-DO" dirty="0"/>
              <a:t> </a:t>
            </a:r>
            <a:r>
              <a:rPr lang="es-DO" dirty="0" err="1"/>
              <a:t>cataloger</a:t>
            </a:r>
            <a:r>
              <a:rPr lang="es-DO" dirty="0"/>
              <a:t>. </a:t>
            </a:r>
            <a:r>
              <a:rPr lang="es-DO" dirty="0" err="1"/>
              <a:t>Libraries</a:t>
            </a:r>
            <a:r>
              <a:rPr lang="es-DO" dirty="0"/>
              <a:t> </a:t>
            </a:r>
            <a:r>
              <a:rPr lang="es-DO" dirty="0" err="1"/>
              <a:t>Unlimited</a:t>
            </a:r>
            <a:r>
              <a:rPr lang="es-DO" dirty="0"/>
              <a:t>.</a:t>
            </a:r>
          </a:p>
          <a:p>
            <a:endParaRPr lang="es-DO" dirty="0"/>
          </a:p>
          <a:p>
            <a:r>
              <a:rPr lang="es-DO" dirty="0"/>
              <a:t>Oliver, C. (2021). </a:t>
            </a:r>
            <a:r>
              <a:rPr lang="es-DO" dirty="0" err="1"/>
              <a:t>Introducing</a:t>
            </a:r>
            <a:r>
              <a:rPr lang="es-DO" dirty="0"/>
              <a:t> RDA: A </a:t>
            </a:r>
            <a:r>
              <a:rPr lang="es-DO" dirty="0" err="1"/>
              <a:t>guide</a:t>
            </a:r>
            <a:r>
              <a:rPr lang="es-DO" dirty="0"/>
              <a:t> to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basics</a:t>
            </a:r>
            <a:r>
              <a:rPr lang="es-DO" dirty="0"/>
              <a:t> </a:t>
            </a:r>
            <a:r>
              <a:rPr lang="es-DO" dirty="0" err="1"/>
              <a:t>after</a:t>
            </a:r>
            <a:r>
              <a:rPr lang="es-DO" dirty="0"/>
              <a:t> 3R (2nd ed.). American Library </a:t>
            </a:r>
            <a:r>
              <a:rPr lang="es-DO" dirty="0" err="1"/>
              <a:t>Association</a:t>
            </a:r>
            <a:r>
              <a:rPr lang="es-DO" dirty="0"/>
              <a:t>.</a:t>
            </a:r>
          </a:p>
          <a:p>
            <a:endParaRPr lang="es-DO" dirty="0"/>
          </a:p>
          <a:p>
            <a:endParaRPr lang="es-DO" dirty="0"/>
          </a:p>
          <a:p>
            <a:r>
              <a:rPr lang="es-DO" dirty="0"/>
              <a:t>Ríos Hilario, A. B. (2020). RDA: Análisis teórico y aplicación práctica de la actual normativa </a:t>
            </a:r>
            <a:r>
              <a:rPr lang="es-DO" dirty="0" err="1"/>
              <a:t>catalográfica</a:t>
            </a:r>
            <a:r>
              <a:rPr lang="es-DO" dirty="0"/>
              <a:t>. </a:t>
            </a:r>
            <a:r>
              <a:rPr lang="es-DO" dirty="0" err="1"/>
              <a:t>Trea</a:t>
            </a:r>
            <a:r>
              <a:rPr lang="es-DO" dirty="0"/>
              <a:t>.</a:t>
            </a:r>
          </a:p>
          <a:p>
            <a:endParaRPr lang="es-DO" dirty="0"/>
          </a:p>
          <a:p>
            <a:r>
              <a:rPr lang="es-DO" dirty="0"/>
              <a:t>Rodríguez Salinas, A. (2021, noviembre 11). Control de autoridades y catálogo de autoridades [Video]. YouTube. https://www.youtube.com/watch?v=2YMt6ZcOTng</a:t>
            </a:r>
          </a:p>
          <a:p>
            <a:endParaRPr lang="es-DO" dirty="0"/>
          </a:p>
          <a:p>
            <a:r>
              <a:rPr lang="es-DO" dirty="0"/>
              <a:t>Vergara Castro, L. E. (2024). Taller de autoridades de nombres  personales y corporativos. </a:t>
            </a:r>
            <a:r>
              <a:rPr lang="es-DO" dirty="0" err="1"/>
              <a:t>RedBAALC</a:t>
            </a:r>
            <a:r>
              <a:rPr lang="es-DO" dirty="0"/>
              <a:t>. Biblioteca Daniel Cosío Villegas.</a:t>
            </a:r>
          </a:p>
        </p:txBody>
      </p:sp>
    </p:spTree>
    <p:extLst>
      <p:ext uri="{BB962C8B-B14F-4D97-AF65-F5344CB8AC3E}">
        <p14:creationId xmlns:p14="http://schemas.microsoft.com/office/powerpoint/2010/main" val="382594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dirty="0" err="1"/>
              <a:t>This</a:t>
            </a:r>
            <a:r>
              <a:rPr lang="es-DO" dirty="0"/>
              <a:t> workshop </a:t>
            </a:r>
            <a:r>
              <a:rPr lang="es-DO" dirty="0" err="1"/>
              <a:t>presented</a:t>
            </a:r>
            <a:r>
              <a:rPr lang="es-DO" dirty="0"/>
              <a:t>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methodology</a:t>
            </a:r>
            <a:r>
              <a:rPr lang="es-DO" dirty="0"/>
              <a:t> </a:t>
            </a:r>
            <a:r>
              <a:rPr lang="es-DO" dirty="0" err="1"/>
              <a:t>for</a:t>
            </a:r>
            <a:r>
              <a:rPr lang="es-DO" dirty="0"/>
              <a:t> </a:t>
            </a:r>
            <a:r>
              <a:rPr lang="es-DO" dirty="0" err="1"/>
              <a:t>creating</a:t>
            </a:r>
            <a:r>
              <a:rPr lang="es-DO" dirty="0"/>
              <a:t> </a:t>
            </a:r>
            <a:r>
              <a:rPr lang="es-DO" dirty="0" err="1"/>
              <a:t>authority</a:t>
            </a:r>
            <a:r>
              <a:rPr lang="es-DO" dirty="0"/>
              <a:t> files, </a:t>
            </a:r>
            <a:r>
              <a:rPr lang="es-DO" dirty="0" err="1"/>
              <a:t>both</a:t>
            </a:r>
            <a:r>
              <a:rPr lang="es-DO" dirty="0"/>
              <a:t> personal and </a:t>
            </a:r>
            <a:r>
              <a:rPr lang="es-DO" dirty="0" err="1"/>
              <a:t>institutional</a:t>
            </a:r>
            <a:r>
              <a:rPr lang="es-DO" dirty="0"/>
              <a:t>, in </a:t>
            </a:r>
            <a:r>
              <a:rPr lang="es-DO" dirty="0" err="1"/>
              <a:t>accordance</a:t>
            </a:r>
            <a:r>
              <a:rPr lang="es-DO" dirty="0"/>
              <a:t> </a:t>
            </a:r>
            <a:r>
              <a:rPr lang="es-DO" dirty="0" err="1"/>
              <a:t>with</a:t>
            </a:r>
            <a:r>
              <a:rPr lang="es-DO" dirty="0"/>
              <a:t>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standards</a:t>
            </a:r>
            <a:r>
              <a:rPr lang="es-DO" dirty="0"/>
              <a:t> </a:t>
            </a:r>
            <a:r>
              <a:rPr lang="es-DO" dirty="0" err="1"/>
              <a:t>established</a:t>
            </a:r>
            <a:r>
              <a:rPr lang="es-DO" dirty="0"/>
              <a:t> </a:t>
            </a:r>
            <a:r>
              <a:rPr lang="es-DO" dirty="0" err="1"/>
              <a:t>by</a:t>
            </a:r>
            <a:r>
              <a:rPr lang="es-DO" dirty="0"/>
              <a:t> </a:t>
            </a:r>
            <a:r>
              <a:rPr lang="es-DO" dirty="0" err="1"/>
              <a:t>the</a:t>
            </a:r>
            <a:r>
              <a:rPr lang="es-DO" dirty="0"/>
              <a:t> RDA.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various</a:t>
            </a:r>
            <a:r>
              <a:rPr lang="es-DO" dirty="0"/>
              <a:t> </a:t>
            </a:r>
            <a:r>
              <a:rPr lang="es-DO" dirty="0" err="1"/>
              <a:t>identifiers</a:t>
            </a:r>
            <a:r>
              <a:rPr lang="es-DO" dirty="0"/>
              <a:t> </a:t>
            </a:r>
            <a:r>
              <a:rPr lang="es-DO" dirty="0" err="1"/>
              <a:t>used</a:t>
            </a:r>
            <a:r>
              <a:rPr lang="es-DO" dirty="0"/>
              <a:t> </a:t>
            </a:r>
            <a:r>
              <a:rPr lang="es-DO" dirty="0" err="1"/>
              <a:t>for</a:t>
            </a:r>
            <a:r>
              <a:rPr lang="es-DO" dirty="0"/>
              <a:t> </a:t>
            </a:r>
            <a:r>
              <a:rPr lang="es-DO" dirty="0" err="1"/>
              <a:t>international</a:t>
            </a:r>
            <a:r>
              <a:rPr lang="es-DO" dirty="0"/>
              <a:t> </a:t>
            </a:r>
            <a:r>
              <a:rPr lang="es-DO" dirty="0" err="1"/>
              <a:t>consultation</a:t>
            </a:r>
            <a:r>
              <a:rPr lang="es-DO" dirty="0"/>
              <a:t> </a:t>
            </a:r>
            <a:r>
              <a:rPr lang="es-DO" dirty="0" err="1"/>
              <a:t>were</a:t>
            </a:r>
            <a:r>
              <a:rPr lang="es-DO" dirty="0"/>
              <a:t> </a:t>
            </a:r>
            <a:r>
              <a:rPr lang="es-DO" dirty="0" err="1"/>
              <a:t>presented</a:t>
            </a:r>
            <a:r>
              <a:rPr lang="es-DO" dirty="0"/>
              <a:t>, as </a:t>
            </a:r>
            <a:r>
              <a:rPr lang="es-DO" dirty="0" err="1"/>
              <a:t>well</a:t>
            </a:r>
            <a:r>
              <a:rPr lang="es-DO" dirty="0"/>
              <a:t> as </a:t>
            </a:r>
            <a:r>
              <a:rPr lang="es-DO" dirty="0" err="1"/>
              <a:t>how</a:t>
            </a:r>
            <a:r>
              <a:rPr lang="es-DO" dirty="0"/>
              <a:t> </a:t>
            </a:r>
            <a:r>
              <a:rPr lang="es-DO" dirty="0" err="1"/>
              <a:t>each</a:t>
            </a:r>
            <a:r>
              <a:rPr lang="es-DO" dirty="0"/>
              <a:t> </a:t>
            </a:r>
            <a:r>
              <a:rPr lang="es-DO" dirty="0" err="1"/>
              <a:t>entity</a:t>
            </a:r>
            <a:r>
              <a:rPr lang="es-DO" dirty="0"/>
              <a:t> </a:t>
            </a:r>
            <a:r>
              <a:rPr lang="es-DO" dirty="0" err="1"/>
              <a:t>represents</a:t>
            </a:r>
            <a:r>
              <a:rPr lang="es-DO" dirty="0"/>
              <a:t> </a:t>
            </a:r>
            <a:r>
              <a:rPr lang="es-DO" dirty="0" err="1"/>
              <a:t>them</a:t>
            </a:r>
            <a:r>
              <a:rPr lang="es-DO" dirty="0"/>
              <a:t>. </a:t>
            </a:r>
            <a:r>
              <a:rPr lang="es-DO" dirty="0" err="1"/>
              <a:t>The</a:t>
            </a:r>
            <a:r>
              <a:rPr lang="es-DO" dirty="0"/>
              <a:t> role </a:t>
            </a:r>
            <a:r>
              <a:rPr lang="es-DO" dirty="0" err="1"/>
              <a:t>that</a:t>
            </a:r>
            <a:r>
              <a:rPr lang="es-DO" dirty="0"/>
              <a:t> artificial </a:t>
            </a:r>
            <a:r>
              <a:rPr lang="es-DO" dirty="0" err="1"/>
              <a:t>intelligence</a:t>
            </a:r>
            <a:r>
              <a:rPr lang="es-DO" dirty="0"/>
              <a:t> can </a:t>
            </a:r>
            <a:r>
              <a:rPr lang="es-DO" dirty="0" err="1"/>
              <a:t>play</a:t>
            </a:r>
            <a:r>
              <a:rPr lang="es-DO" dirty="0"/>
              <a:t> in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cataloging</a:t>
            </a:r>
            <a:r>
              <a:rPr lang="es-DO" dirty="0"/>
              <a:t> </a:t>
            </a:r>
            <a:r>
              <a:rPr lang="es-DO" dirty="0" err="1"/>
              <a:t>process</a:t>
            </a:r>
            <a:r>
              <a:rPr lang="es-DO" dirty="0"/>
              <a:t> and in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construction</a:t>
            </a:r>
            <a:r>
              <a:rPr lang="es-DO" dirty="0"/>
              <a:t> of </a:t>
            </a:r>
            <a:r>
              <a:rPr lang="es-DO" dirty="0" err="1"/>
              <a:t>these</a:t>
            </a:r>
            <a:r>
              <a:rPr lang="es-DO" dirty="0"/>
              <a:t> </a:t>
            </a:r>
            <a:r>
              <a:rPr lang="es-DO" dirty="0" err="1"/>
              <a:t>different</a:t>
            </a:r>
            <a:r>
              <a:rPr lang="es-DO" dirty="0"/>
              <a:t> </a:t>
            </a:r>
            <a:r>
              <a:rPr lang="es-DO" dirty="0" err="1"/>
              <a:t>authority</a:t>
            </a:r>
            <a:r>
              <a:rPr lang="es-DO" dirty="0"/>
              <a:t> </a:t>
            </a:r>
            <a:r>
              <a:rPr lang="es-DO" dirty="0" err="1"/>
              <a:t>agents</a:t>
            </a:r>
            <a:r>
              <a:rPr lang="es-DO" dirty="0"/>
              <a:t> </a:t>
            </a:r>
            <a:r>
              <a:rPr lang="es-DO" dirty="0" err="1"/>
              <a:t>was</a:t>
            </a:r>
            <a:r>
              <a:rPr lang="es-DO" dirty="0"/>
              <a:t> </a:t>
            </a:r>
            <a:r>
              <a:rPr lang="es-DO" dirty="0" err="1"/>
              <a:t>also</a:t>
            </a:r>
            <a:r>
              <a:rPr lang="es-DO" dirty="0"/>
              <a:t> </a:t>
            </a:r>
            <a:r>
              <a:rPr lang="es-DO" dirty="0" err="1"/>
              <a:t>addressed</a:t>
            </a:r>
            <a:r>
              <a:rPr lang="es-DO" dirty="0"/>
              <a:t>. </a:t>
            </a:r>
            <a:r>
              <a:rPr lang="es-DO" dirty="0" err="1"/>
              <a:t>Finally</a:t>
            </a:r>
            <a:r>
              <a:rPr lang="es-DO" dirty="0"/>
              <a:t>, </a:t>
            </a:r>
            <a:r>
              <a:rPr lang="es-DO" dirty="0" err="1"/>
              <a:t>the</a:t>
            </a:r>
            <a:r>
              <a:rPr lang="es-DO" dirty="0"/>
              <a:t> role of </a:t>
            </a:r>
            <a:r>
              <a:rPr lang="es-DO" dirty="0" err="1"/>
              <a:t>national</a:t>
            </a:r>
            <a:r>
              <a:rPr lang="es-DO" dirty="0"/>
              <a:t> </a:t>
            </a:r>
            <a:r>
              <a:rPr lang="es-DO" dirty="0" err="1"/>
              <a:t>libraries</a:t>
            </a:r>
            <a:r>
              <a:rPr lang="es-DO" dirty="0"/>
              <a:t> in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development</a:t>
            </a:r>
            <a:r>
              <a:rPr lang="es-DO" dirty="0"/>
              <a:t>, </a:t>
            </a:r>
            <a:r>
              <a:rPr lang="es-DO" dirty="0" err="1"/>
              <a:t>updating</a:t>
            </a:r>
            <a:r>
              <a:rPr lang="es-DO" dirty="0"/>
              <a:t>, and </a:t>
            </a:r>
            <a:r>
              <a:rPr lang="es-DO" dirty="0" err="1"/>
              <a:t>creation</a:t>
            </a:r>
            <a:r>
              <a:rPr lang="es-DO" dirty="0"/>
              <a:t> of personal </a:t>
            </a:r>
            <a:r>
              <a:rPr lang="es-DO" dirty="0" err="1"/>
              <a:t>authority</a:t>
            </a:r>
            <a:r>
              <a:rPr lang="es-DO" dirty="0"/>
              <a:t> records </a:t>
            </a:r>
            <a:r>
              <a:rPr lang="es-DO" dirty="0" err="1"/>
              <a:t>was</a:t>
            </a:r>
            <a:r>
              <a:rPr lang="es-DO" dirty="0"/>
              <a:t> </a:t>
            </a:r>
            <a:r>
              <a:rPr lang="es-DO" dirty="0" err="1"/>
              <a:t>highlighted</a:t>
            </a:r>
            <a:r>
              <a:rPr lang="es-DO" dirty="0"/>
              <a:t>, </a:t>
            </a:r>
            <a:r>
              <a:rPr lang="es-DO" dirty="0" err="1"/>
              <a:t>with</a:t>
            </a:r>
            <a:r>
              <a:rPr lang="es-DO" dirty="0"/>
              <a:t> </a:t>
            </a:r>
            <a:r>
              <a:rPr lang="es-DO" dirty="0" err="1"/>
              <a:t>an</a:t>
            </a:r>
            <a:r>
              <a:rPr lang="es-DO" dirty="0"/>
              <a:t> </a:t>
            </a:r>
            <a:r>
              <a:rPr lang="es-DO" dirty="0" err="1"/>
              <a:t>emphasis</a:t>
            </a:r>
            <a:r>
              <a:rPr lang="es-DO" dirty="0"/>
              <a:t> </a:t>
            </a:r>
            <a:r>
              <a:rPr lang="es-DO" dirty="0" err="1"/>
              <a:t>on</a:t>
            </a:r>
            <a:r>
              <a:rPr lang="es-DO" dirty="0"/>
              <a:t> </a:t>
            </a:r>
            <a:r>
              <a:rPr lang="es-DO" dirty="0" err="1"/>
              <a:t>Dominican</a:t>
            </a:r>
            <a:r>
              <a:rPr lang="es-DO" dirty="0"/>
              <a:t> </a:t>
            </a:r>
            <a:r>
              <a:rPr lang="es-DO" dirty="0" err="1"/>
              <a:t>authors</a:t>
            </a:r>
            <a:r>
              <a:rPr lang="es-D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49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6" y="1663901"/>
            <a:ext cx="12191989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3770192" y="2003535"/>
            <a:ext cx="4649664" cy="9014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800" dirty="0">
                <a:latin typeface="Arial Rounded MT Bold" panose="020F0704030504030204" pitchFamily="34" charset="0"/>
              </a:rPr>
              <a:t>Definición</a:t>
            </a:r>
            <a:endParaRPr sz="2800" dirty="0">
              <a:latin typeface="Arial Rounded MT Bold" panose="020F0704030504030204" pitchFamily="34" charset="0"/>
            </a:endParaRPr>
          </a:p>
        </p:txBody>
      </p:sp>
      <p:sp>
        <p:nvSpPr>
          <p:cNvPr id="2495" name="Google Shape;2495;p64"/>
          <p:cNvSpPr txBox="1">
            <a:spLocks noGrp="1"/>
          </p:cNvSpPr>
          <p:nvPr>
            <p:ph type="subTitle" idx="1"/>
          </p:nvPr>
        </p:nvSpPr>
        <p:spPr>
          <a:xfrm>
            <a:off x="2155478" y="2863527"/>
            <a:ext cx="8271045" cy="18791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just"/>
            <a:r>
              <a:rPr lang="es-MX" sz="2133" dirty="0">
                <a:latin typeface="Arial Rounded MT Bold" panose="020F0704030504030204" pitchFamily="34" charset="0"/>
              </a:rPr>
              <a:t>Forma normalizada que corresponde al nombre de una persona o institución, título, una materia, una forma honorífica o legal, que se utiliza en un sistema de información para representar conocimiento y recuperar información.</a:t>
            </a: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608068" y="4843744"/>
            <a:ext cx="953248" cy="1294933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10643401" y="1774828"/>
            <a:ext cx="953248" cy="1294933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10346794" y="5415867"/>
            <a:ext cx="953245" cy="504655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827827" y="2480266"/>
            <a:ext cx="953267" cy="504667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3916818" y="1156953"/>
            <a:ext cx="4358367" cy="506932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6" name="Picture 2" descr="https://attachments.office.net/owa/pedro.pereira%40intec.edu.do/service.svc/s/GetAttachmentThumbnail?id=AAMkADU1MzliM2NmLTExOGMtNDViZS05MzIxLWRjMjQxZDg3MGVhNABGAAAAAACUUEo1qyhaRZW8nr4VCnKJBwCICnEKHcJRRpFlN4Wot5D1AAAAAAEMAACICnEKHcJRRpFlN4Wot5D1AATMbRriAAABEgAQAIr9FA347P9LrBa%2BE%2Fm5PGk%3D&amp;thumbnailType=2&amp;token=eyJhbGciOiJSUzI1NiIsImtpZCI6IjczRkI5QkJFRjYzNjc4RDRGN0U4NEI0NDBCQUJCMTJBMzM5RDlGOTgiLCJ0eXAiOiJKV1QiLCJ4NXQiOiJjX3VidnZZMmVOVDM2RXRFQzZ1eEtqT2RuNWcifQ.eyJvcmlnaW4iOiJodHRwczovL291dGxvb2sub2ZmaWNlLmNvbSIsInVjIjoiOTdhZjRmYzg5NjFkNGVjM2E5YTFmZmNmNDNlMjU2NDQiLCJzaWduaW5fc3RhdGUiOiJbXCJrbXNpXCJdIiwidmVyIjoiRXhjaGFuZ2UuQ2FsbGJhY2suVjEiLCJhcHBjdHhzZW5kZXIiOiJPd2FEb3dubG9hZEA2ODU2MTgxZi1kYWY4LTQ3MjUtYWM1MS1kZDlmN2RmZTJmMmIiLCJpc3NyaW5nIjoiV1ciLCJhcHBjdHgiOiJ7XCJtc2V4Y2hwcm90XCI6XCJvd2FcIixcInB1aWRcIjpcIjExNTM5MDY2NjEzNDE3OTE4NjhcIixcInNjb3BlXCI6XCJPd2FEb3dubG9hZFwiLFwib2lkXCI6XCI1NTdiNjllYi1hMTkxLTQ3ZTMtYWI1OS0wMWFkOWM2NWYzYWNcIixcInByaW1hcnlzaWRcIjpcIlMtMS01LTIxLTI0MTIxMTk1MDUtMzU2MDg5MjA1Ny0xNTAwNDI2Mjk0LTM1MzU4MzM4XCJ9IiwibmJmIjoxNjk2MjU4MzA2LCJleHAiOjE2OTYyNTg5MDYsImlzcyI6IjAwMDAwMDAyLTAwMDAtMGZmMS1jZTAwLTAwMDAwMDAwMDAwMEA2ODU2MTgxZi1kYWY4LTQ3MjUtYWM1MS1kZDlmN2RmZTJmMmIiLCJhdWQiOiIwMDAwMDAwMi0wMDAwLTBmZjEtY2UwMC0wMDAwMDAwMDAwMDAvYXR0YWNobWVudHMub2ZmaWNlLm5ldEA2ODU2MTgxZi1kYWY4LTQ3MjUtYWM1MS1kZDlmN2RmZTJmMmIiLCJoYXBwIjoib3dhIn0.NmPiTTOR0NUc_duGWHEt3p06ZKWV9_kTS7OQgUMJBS35ObnohJGo41FszIiGpWBAj8Mojq08MHMjSYuMhm6wQWhnFrAf4iCi32ewXRHw4EgnQtt_Vpzj-bgEO7tRR4w9Hjgf5ceqewGhu5iZu4FrZPz_-lbeB8lSeGkBWCGP095Y3_SlwMG-QuSToIh0EVmENspSHPlSDOm4SZsXVxNOz3yioWPPiXmlnz1nnsdcLv5OI7uDw9FFiHO1GXYkUsqN8Jso0876m3GDM5Iao7Tt1golkcuJODDL1wS8XiSH2mVhUP4XTjH6L00KFh0j1_ygZHJv5E5M9xc5zNk30Vvj4Q&amp;X-OWA-CANARY=hQOOqk8Tb0eMt5idkZRKFPDdyh9Xw9sYLhcNaH5e1BIU_5vl_f90u1ZrH3Q2eA1cPFq-mKjxwyQ.&amp;owa=outlook.office.com&amp;scriptVer=20230922005.11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56" y="4670202"/>
            <a:ext cx="4885684" cy="14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object 16"/>
          <p:cNvSpPr txBox="1">
            <a:spLocks/>
          </p:cNvSpPr>
          <p:nvPr/>
        </p:nvSpPr>
        <p:spPr>
          <a:xfrm>
            <a:off x="-128731" y="1109057"/>
            <a:ext cx="4304811" cy="604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6933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16933">
              <a:spcBef>
                <a:spcPts val="133"/>
              </a:spcBef>
            </a:pPr>
            <a:r>
              <a:rPr lang="es-ES" sz="3733" dirty="0">
                <a:solidFill>
                  <a:srgbClr val="D88445"/>
                </a:solidFill>
                <a:latin typeface="Arial Rounded MT Bold" panose="020F0704030504030204" pitchFamily="34" charset="0"/>
              </a:rPr>
              <a:t>Autoridad</a:t>
            </a:r>
          </a:p>
        </p:txBody>
      </p:sp>
    </p:spTree>
    <p:extLst>
      <p:ext uri="{BB962C8B-B14F-4D97-AF65-F5344CB8AC3E}">
        <p14:creationId xmlns:p14="http://schemas.microsoft.com/office/powerpoint/2010/main" val="2881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65"/>
          <p:cNvSpPr txBox="1">
            <a:spLocks noGrp="1"/>
          </p:cNvSpPr>
          <p:nvPr>
            <p:ph type="title"/>
          </p:nvPr>
        </p:nvSpPr>
        <p:spPr>
          <a:xfrm>
            <a:off x="4759461" y="1032762"/>
            <a:ext cx="6559352" cy="12277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l"/>
            <a:r>
              <a:rPr lang="es-MX" sz="4267" dirty="0">
                <a:latin typeface="Bahnschrift Light SemiCondensed" panose="020B0502040204020203" pitchFamily="34" charset="0"/>
              </a:rPr>
              <a:t>Bibliotecología y ciencia de información</a:t>
            </a:r>
          </a:p>
        </p:txBody>
      </p:sp>
      <p:sp>
        <p:nvSpPr>
          <p:cNvPr id="2702" name="Google Shape;2702;p65"/>
          <p:cNvSpPr txBox="1">
            <a:spLocks noGrp="1"/>
          </p:cNvSpPr>
          <p:nvPr>
            <p:ph type="subTitle" idx="1"/>
          </p:nvPr>
        </p:nvSpPr>
        <p:spPr>
          <a:xfrm>
            <a:off x="1380415" y="2794409"/>
            <a:ext cx="3883834" cy="23703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380990" indent="-380990" algn="l">
              <a:buFont typeface="Wingdings" panose="05000000000000000000" pitchFamily="2" charset="2"/>
              <a:buChar char="§"/>
            </a:pPr>
            <a:r>
              <a:rPr lang="en-US" sz="2400" spc="400" dirty="0">
                <a:latin typeface="Arial Rounded MT Bold" panose="020F0704030504030204" pitchFamily="34" charset="0"/>
              </a:rPr>
              <a:t>Organización</a:t>
            </a:r>
          </a:p>
          <a:p>
            <a:pPr marL="380990" indent="-380990" algn="l">
              <a:buFont typeface="Wingdings" panose="05000000000000000000" pitchFamily="2" charset="2"/>
              <a:buChar char="§"/>
            </a:pPr>
            <a:endParaRPr lang="en-US" sz="2400" spc="400" dirty="0">
              <a:latin typeface="Arial Rounded MT Bold" panose="020F0704030504030204" pitchFamily="34" charset="0"/>
            </a:endParaRPr>
          </a:p>
          <a:p>
            <a:pPr marL="380990" indent="-380990" algn="l">
              <a:buFont typeface="Wingdings" panose="05000000000000000000" pitchFamily="2" charset="2"/>
              <a:buChar char="§"/>
            </a:pPr>
            <a:r>
              <a:rPr lang="en-US" sz="2400" spc="400" dirty="0" err="1">
                <a:latin typeface="Arial Rounded MT Bold" panose="020F0704030504030204" pitchFamily="34" charset="0"/>
              </a:rPr>
              <a:t>Descripción</a:t>
            </a:r>
            <a:endParaRPr lang="en-US" sz="2400" spc="400" dirty="0">
              <a:latin typeface="Arial Rounded MT Bold" panose="020F0704030504030204" pitchFamily="34" charset="0"/>
            </a:endParaRPr>
          </a:p>
          <a:p>
            <a:pPr marL="380990" indent="-380990" algn="l">
              <a:buFont typeface="Wingdings" panose="05000000000000000000" pitchFamily="2" charset="2"/>
              <a:buChar char="§"/>
            </a:pPr>
            <a:endParaRPr lang="en-US" sz="2400" spc="400" dirty="0">
              <a:latin typeface="Arial Rounded MT Bold" panose="020F0704030504030204" pitchFamily="34" charset="0"/>
            </a:endParaRPr>
          </a:p>
          <a:p>
            <a:pPr marL="380990" indent="-380990" algn="l">
              <a:buFont typeface="Wingdings" panose="05000000000000000000" pitchFamily="2" charset="2"/>
              <a:buChar char="§"/>
            </a:pPr>
            <a:r>
              <a:rPr lang="en-US" sz="2400" spc="400" dirty="0" err="1">
                <a:latin typeface="Arial Rounded MT Bold" panose="020F0704030504030204" pitchFamily="34" charset="0"/>
              </a:rPr>
              <a:t>Estandarización</a:t>
            </a:r>
            <a:endParaRPr lang="en-US" sz="2400" spc="400" dirty="0">
              <a:latin typeface="Arial Rounded MT Bold" panose="020F0704030504030204" pitchFamily="34" charset="0"/>
            </a:endParaRPr>
          </a:p>
          <a:p>
            <a:pPr marL="380990" indent="-380990" algn="l">
              <a:buFont typeface="Wingdings" panose="05000000000000000000" pitchFamily="2" charset="2"/>
              <a:buChar char="§"/>
            </a:pPr>
            <a:endParaRPr lang="en-US" sz="2400" spc="400" dirty="0">
              <a:latin typeface="Arial Rounded MT Bold" panose="020F0704030504030204" pitchFamily="34" charset="0"/>
            </a:endParaRPr>
          </a:p>
          <a:p>
            <a:pPr marL="380990" indent="-380990" algn="l">
              <a:buFont typeface="Wingdings" panose="05000000000000000000" pitchFamily="2" charset="2"/>
              <a:buChar char="§"/>
            </a:pPr>
            <a:r>
              <a:rPr lang="en-US" sz="2400" spc="400" dirty="0" err="1">
                <a:latin typeface="Arial Rounded MT Bold" panose="020F0704030504030204" pitchFamily="34" charset="0"/>
              </a:rPr>
              <a:t>Interrelación</a:t>
            </a:r>
            <a:r>
              <a:rPr lang="en-US" sz="2400" spc="400" dirty="0">
                <a:latin typeface="Arial Rounded MT Bold" panose="020F0704030504030204" pitchFamily="34" charset="0"/>
              </a:rPr>
              <a:t>.</a:t>
            </a:r>
          </a:p>
        </p:txBody>
      </p:sp>
      <p:grpSp>
        <p:nvGrpSpPr>
          <p:cNvPr id="2703" name="Google Shape;2703;p65"/>
          <p:cNvGrpSpPr/>
          <p:nvPr/>
        </p:nvGrpSpPr>
        <p:grpSpPr>
          <a:xfrm rot="1321491" flipH="1">
            <a:off x="10827219" y="2358594"/>
            <a:ext cx="953245" cy="504655"/>
            <a:chOff x="-1074225" y="4512538"/>
            <a:chExt cx="714950" cy="378500"/>
          </a:xfrm>
        </p:grpSpPr>
        <p:sp>
          <p:nvSpPr>
            <p:cNvPr id="2704" name="Google Shape;2704;p6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" name="Google Shape;2705;p6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" name="Google Shape;2706;p6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" name="Google Shape;2707;p6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" name="Google Shape;2708;p6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" name="Google Shape;2709;p6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" name="Google Shape;2710;p6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" name="Google Shape;2711;p6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" name="Google Shape;2712;p6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" name="Google Shape;2713;p6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" name="Google Shape;2714;p6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15" name="Google Shape;2715;p65"/>
          <p:cNvGrpSpPr/>
          <p:nvPr/>
        </p:nvGrpSpPr>
        <p:grpSpPr>
          <a:xfrm>
            <a:off x="345281" y="3474936"/>
            <a:ext cx="953267" cy="504667"/>
            <a:chOff x="-1074225" y="4512538"/>
            <a:chExt cx="714950" cy="378500"/>
          </a:xfrm>
        </p:grpSpPr>
        <p:sp>
          <p:nvSpPr>
            <p:cNvPr id="2716" name="Google Shape;2716;p6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" name="Google Shape;2717;p6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" name="Google Shape;2718;p6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" name="Google Shape;2719;p6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" name="Google Shape;2720;p6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" name="Google Shape;2721;p6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" name="Google Shape;2722;p6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" name="Google Shape;2723;p6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" name="Google Shape;2724;p65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" name="Google Shape;2725;p6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" name="Google Shape;2726;p6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" name="Google Shape;2727;p6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0" name="Imagen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27" y="2756771"/>
            <a:ext cx="4055915" cy="257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object 16"/>
          <p:cNvSpPr txBox="1">
            <a:spLocks/>
          </p:cNvSpPr>
          <p:nvPr/>
        </p:nvSpPr>
        <p:spPr>
          <a:xfrm>
            <a:off x="251582" y="902203"/>
            <a:ext cx="2941561" cy="8505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6933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6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16933">
              <a:spcBef>
                <a:spcPts val="133"/>
              </a:spcBef>
            </a:pPr>
            <a:r>
              <a:rPr lang="es-MX" sz="5333" spc="1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Control</a:t>
            </a:r>
            <a:endParaRPr lang="es-MX" sz="5333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642237" y="6206410"/>
            <a:ext cx="10576723" cy="5843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i="1" dirty="0">
                <a:solidFill>
                  <a:schemeClr val="tx1"/>
                </a:solidFill>
              </a:rPr>
              <a:t>Fuente: Rodríguez Salinas, A.(2021) Control de autoridades y catálogo de autoridades</a:t>
            </a:r>
            <a:endParaRPr lang="es-DO" sz="1600" b="1" i="1" dirty="0">
              <a:solidFill>
                <a:schemeClr val="tx1"/>
              </a:solidFill>
            </a:endParaRPr>
          </a:p>
        </p:txBody>
      </p:sp>
      <p:cxnSp>
        <p:nvCxnSpPr>
          <p:cNvPr id="3" name="Conector angular 2"/>
          <p:cNvCxnSpPr>
            <a:stCxn id="91" idx="3"/>
            <a:endCxn id="2701" idx="1"/>
          </p:cNvCxnSpPr>
          <p:nvPr/>
        </p:nvCxnSpPr>
        <p:spPr>
          <a:xfrm>
            <a:off x="3193143" y="1327501"/>
            <a:ext cx="1566318" cy="3191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647" y="286603"/>
            <a:ext cx="10341033" cy="1450757"/>
          </a:xfrm>
        </p:spPr>
        <p:txBody>
          <a:bodyPr>
            <a:normAutofit/>
          </a:bodyPr>
          <a:lstStyle/>
          <a:p>
            <a:r>
              <a:rPr lang="en" sz="4000" dirty="0" smtClean="0">
                <a:latin typeface="Arial Rounded MT Bold" panose="020F0704030504030204" pitchFamily="34" charset="0"/>
              </a:rPr>
              <a:t>Autor personal      vs. </a:t>
            </a:r>
            <a:br>
              <a:rPr lang="en" sz="4000" dirty="0" smtClean="0">
                <a:latin typeface="Arial Rounded MT Bold" panose="020F0704030504030204" pitchFamily="34" charset="0"/>
              </a:rPr>
            </a:br>
            <a:r>
              <a:rPr lang="en" sz="4000" dirty="0" smtClean="0">
                <a:latin typeface="Arial Rounded MT Bold" panose="020F0704030504030204" pitchFamily="34" charset="0"/>
              </a:rPr>
              <a:t>                                            Autor corporativo</a:t>
            </a:r>
            <a:endParaRPr lang="es-DO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4647" y="2582334"/>
            <a:ext cx="5220393" cy="3378200"/>
          </a:xfrm>
        </p:spPr>
        <p:txBody>
          <a:bodyPr/>
          <a:lstStyle/>
          <a:p>
            <a:r>
              <a:rPr lang="es-DO" dirty="0">
                <a:latin typeface="Arial Rounded MT Bold" panose="020F0704030504030204" pitchFamily="34" charset="0"/>
              </a:rPr>
              <a:t>Un autor personal en el contexto de RDA (Recursos, Descripción y Acceso) se refiere a una persona que crea o contribuye a una obra, y se identifica mediante un </a:t>
            </a:r>
            <a:r>
              <a:rPr lang="es-DO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punto de acceso autorizado </a:t>
            </a:r>
            <a:r>
              <a:rPr lang="es-DO" dirty="0">
                <a:latin typeface="Arial Rounded MT Bold" panose="020F0704030504030204" pitchFamily="34" charset="0"/>
              </a:rPr>
              <a:t>en los registros bibliográficos. </a:t>
            </a:r>
            <a:endParaRPr lang="es-DO" dirty="0" smtClean="0">
              <a:latin typeface="Arial Rounded MT Bold" panose="020F0704030504030204" pitchFamily="34" charset="0"/>
            </a:endParaRPr>
          </a:p>
          <a:p>
            <a:r>
              <a:rPr lang="es-DO" dirty="0" smtClean="0">
                <a:latin typeface="Arial Rounded MT Bold" panose="020F0704030504030204" pitchFamily="34" charset="0"/>
              </a:rPr>
              <a:t>Este </a:t>
            </a:r>
            <a:r>
              <a:rPr lang="es-DO" dirty="0">
                <a:latin typeface="Arial Rounded MT Bold" panose="020F0704030504030204" pitchFamily="34" charset="0"/>
              </a:rPr>
              <a:t>concepto es fundamental para la catalogación y la organización de recursos en bibliotecas</a:t>
            </a:r>
            <a:r>
              <a:rPr lang="es-DO" dirty="0"/>
              <a:t>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DO" dirty="0" smtClean="0">
                <a:latin typeface="Arial Rounded MT Bold" panose="020F0704030504030204" pitchFamily="34" charset="0"/>
              </a:rPr>
              <a:t>Un autor corporativo en RDA (Recursos, Descripción y Acceso) se refiere a una entidad corporativa, como una organización, institución o grupo identificado por un nombre particular, que crea o contribuye a una obra.</a:t>
            </a:r>
            <a:endParaRPr lang="es-DO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" name="Google Shape;3410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MX" sz="2667" dirty="0">
                <a:latin typeface="Arial Rounded MT Bold" panose="020F0704030504030204" pitchFamily="34" charset="0"/>
              </a:rPr>
              <a:t>Fig. </a:t>
            </a:r>
            <a:r>
              <a:rPr lang="es-MX" sz="2667" dirty="0" smtClean="0">
                <a:latin typeface="Arial Rounded MT Bold" panose="020F0704030504030204" pitchFamily="34" charset="0"/>
              </a:rPr>
              <a:t>Catálogo </a:t>
            </a:r>
            <a:r>
              <a:rPr lang="es-MX" sz="2667" dirty="0">
                <a:latin typeface="Arial Rounded MT Bold" panose="020F0704030504030204" pitchFamily="34" charset="0"/>
              </a:rPr>
              <a:t>de autoridades proceso documental</a:t>
            </a:r>
          </a:p>
        </p:txBody>
      </p:sp>
      <p:grpSp>
        <p:nvGrpSpPr>
          <p:cNvPr id="3428" name="Google Shape;3428;p69"/>
          <p:cNvGrpSpPr/>
          <p:nvPr/>
        </p:nvGrpSpPr>
        <p:grpSpPr>
          <a:xfrm rot="1321491" flipH="1">
            <a:off x="10637419" y="5664178"/>
            <a:ext cx="953245" cy="504655"/>
            <a:chOff x="-1074225" y="4512538"/>
            <a:chExt cx="714950" cy="378500"/>
          </a:xfrm>
        </p:grpSpPr>
        <p:sp>
          <p:nvSpPr>
            <p:cNvPr id="3429" name="Google Shape;3429;p69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69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69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69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69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69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69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69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69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69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69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40" name="Google Shape;3440;p69"/>
          <p:cNvGrpSpPr/>
          <p:nvPr/>
        </p:nvGrpSpPr>
        <p:grpSpPr>
          <a:xfrm>
            <a:off x="950967" y="1280733"/>
            <a:ext cx="953267" cy="504667"/>
            <a:chOff x="-1074225" y="4512538"/>
            <a:chExt cx="714950" cy="378500"/>
          </a:xfrm>
        </p:grpSpPr>
        <p:sp>
          <p:nvSpPr>
            <p:cNvPr id="3441" name="Google Shape;3441;p69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69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69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69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69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69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69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69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69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69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69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69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3" name="Google Shape;3453;p69"/>
          <p:cNvGrpSpPr/>
          <p:nvPr/>
        </p:nvGrpSpPr>
        <p:grpSpPr>
          <a:xfrm>
            <a:off x="10287801" y="593728"/>
            <a:ext cx="953248" cy="1294933"/>
            <a:chOff x="638276" y="3526008"/>
            <a:chExt cx="714936" cy="971200"/>
          </a:xfrm>
        </p:grpSpPr>
        <p:sp>
          <p:nvSpPr>
            <p:cNvPr id="3454" name="Google Shape;3454;p69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455" name="Google Shape;3455;p69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456" name="Google Shape;3456;p69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7" name="Google Shape;3457;p69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8" name="Google Shape;3458;p69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9" name="Google Shape;3459;p69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0" name="Google Shape;3460;p69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1" name="Google Shape;3461;p69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2" name="Google Shape;3462;p69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3" name="Google Shape;3463;p69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4" name="Google Shape;3464;p69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5" name="Google Shape;3465;p69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6" name="Google Shape;3466;p69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7" name="Google Shape;3467;p69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8" name="Google Shape;3468;p69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9" name="Google Shape;3469;p69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0" name="Google Shape;3470;p69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1" name="Google Shape;3471;p69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2" name="Google Shape;3472;p69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3" name="Google Shape;3473;p69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4" name="Google Shape;3474;p69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5" name="Google Shape;3475;p69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6" name="Google Shape;3476;p69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7" name="Google Shape;3477;p69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8" name="Google Shape;3478;p69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79" name="Google Shape;3479;p69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80" name="Google Shape;3480;p69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81" name="Google Shape;3481;p69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69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1" y="1718524"/>
            <a:ext cx="7895483" cy="411454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Rectángulo 58"/>
          <p:cNvSpPr/>
          <p:nvPr/>
        </p:nvSpPr>
        <p:spPr>
          <a:xfrm>
            <a:off x="446881" y="6018025"/>
            <a:ext cx="4050024" cy="311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67" b="1" dirty="0">
                <a:solidFill>
                  <a:schemeClr val="tx1"/>
                </a:solidFill>
              </a:rPr>
              <a:t>Fuente: Biblioteca Nacional Mario Moreno. (2017) Hablemos de control de autoridades</a:t>
            </a:r>
            <a:endParaRPr lang="es-DO" sz="1067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733" y="998733"/>
            <a:ext cx="10272000" cy="637600"/>
          </a:xfrm>
        </p:spPr>
        <p:txBody>
          <a:bodyPr/>
          <a:lstStyle/>
          <a:p>
            <a:r>
              <a:rPr lang="es-MX" sz="3200" dirty="0" smtClean="0">
                <a:latin typeface="Arial Rounded MT Bold" panose="020F0704030504030204" pitchFamily="34" charset="0"/>
              </a:rPr>
              <a:t>Múltiples variables para designar a un mismo autor</a:t>
            </a:r>
            <a:endParaRPr lang="es-DO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7" y="1872192"/>
            <a:ext cx="37814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dirty="0"/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Visualización</a:t>
            </a:r>
            <a:r>
              <a:rPr lang="en-US" sz="3600" dirty="0">
                <a:latin typeface="Arial Rounded MT Bold" panose="020F0704030504030204" pitchFamily="34" charset="0"/>
              </a:rPr>
              <a:t> de </a:t>
            </a:r>
            <a:r>
              <a:rPr lang="en-US" sz="3600" dirty="0" err="1">
                <a:latin typeface="Arial Rounded MT Bold" panose="020F0704030504030204" pitchFamily="34" charset="0"/>
              </a:rPr>
              <a:t>Registro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Autoridad</a:t>
            </a:r>
            <a:r>
              <a:rPr lang="en-US" sz="3600" dirty="0" smtClean="0">
                <a:latin typeface="Arial Rounded MT Bold" panose="020F0704030504030204" pitchFamily="34" charset="0"/>
              </a:rPr>
              <a:t> Personal</a:t>
            </a:r>
            <a:endParaRPr sz="3600" dirty="0">
              <a:latin typeface="Arial Rounded MT Bold" panose="020F0704030504030204" pitchFamily="34" charset="0"/>
            </a:endParaRPr>
          </a:p>
        </p:txBody>
      </p:sp>
      <p:sp>
        <p:nvSpPr>
          <p:cNvPr id="4707" name="Google Shape;4707;p76"/>
          <p:cNvSpPr/>
          <p:nvPr/>
        </p:nvSpPr>
        <p:spPr>
          <a:xfrm>
            <a:off x="6" y="1458534"/>
            <a:ext cx="12191989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939925"/>
            <a:ext cx="9283651" cy="4400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451" y="3699932"/>
            <a:ext cx="1548823" cy="19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dirty="0"/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Visualización</a:t>
            </a:r>
            <a:r>
              <a:rPr lang="en-US" sz="3200" dirty="0">
                <a:latin typeface="Arial Rounded MT Bold" panose="020F0704030504030204" pitchFamily="34" charset="0"/>
              </a:rPr>
              <a:t> de </a:t>
            </a:r>
            <a:r>
              <a:rPr lang="en-US" sz="3200" dirty="0" err="1">
                <a:latin typeface="Arial Rounded MT Bold" panose="020F0704030504030204" pitchFamily="34" charset="0"/>
              </a:rPr>
              <a:t>Registro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Autoridad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Institucional</a:t>
            </a:r>
            <a:endParaRPr sz="3200" dirty="0">
              <a:latin typeface="Arial Rounded MT Bold" panose="020F0704030504030204" pitchFamily="34" charset="0"/>
            </a:endParaRPr>
          </a:p>
        </p:txBody>
      </p:sp>
      <p:sp>
        <p:nvSpPr>
          <p:cNvPr id="4707" name="Google Shape;4707;p76"/>
          <p:cNvSpPr/>
          <p:nvPr/>
        </p:nvSpPr>
        <p:spPr>
          <a:xfrm>
            <a:off x="6" y="1458534"/>
            <a:ext cx="12191989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7" y="2023751"/>
            <a:ext cx="9660465" cy="39367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7" y="4130146"/>
            <a:ext cx="1524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76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DO" dirty="0" smtClean="0">
                <a:latin typeface="Arial Rounded MT Bold" panose="020F0704030504030204" pitchFamily="34" charset="0"/>
              </a:rPr>
              <a:t>Registro de autoridad</a:t>
            </a:r>
            <a:endParaRPr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548847" y="1540475"/>
          <a:ext cx="8885032" cy="459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440">
                  <a:extLst>
                    <a:ext uri="{9D8B030D-6E8A-4147-A177-3AD203B41FA5}">
                      <a16:colId xmlns:a16="http://schemas.microsoft.com/office/drawing/2014/main" val="2088608911"/>
                    </a:ext>
                  </a:extLst>
                </a:gridCol>
                <a:gridCol w="832971">
                  <a:extLst>
                    <a:ext uri="{9D8B030D-6E8A-4147-A177-3AD203B41FA5}">
                      <a16:colId xmlns:a16="http://schemas.microsoft.com/office/drawing/2014/main" val="2583044677"/>
                    </a:ext>
                  </a:extLst>
                </a:gridCol>
                <a:gridCol w="5729273">
                  <a:extLst>
                    <a:ext uri="{9D8B030D-6E8A-4147-A177-3AD203B41FA5}">
                      <a16:colId xmlns:a16="http://schemas.microsoft.com/office/drawing/2014/main" val="3832572226"/>
                    </a:ext>
                  </a:extLst>
                </a:gridCol>
                <a:gridCol w="1545348">
                  <a:extLst>
                    <a:ext uri="{9D8B030D-6E8A-4147-A177-3AD203B41FA5}">
                      <a16:colId xmlns:a16="http://schemas.microsoft.com/office/drawing/2014/main" val="1813744559"/>
                    </a:ext>
                  </a:extLst>
                </a:gridCol>
              </a:tblGrid>
              <a:tr h="388869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Etiq</a:t>
                      </a:r>
                      <a:r>
                        <a:rPr lang="es-MX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s-DO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</a:t>
                      </a:r>
                      <a:r>
                        <a:rPr lang="es-MX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s-DO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Subcampo</a:t>
                      </a:r>
                      <a:endParaRPr lang="es-DO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Pautas RDA</a:t>
                      </a:r>
                      <a:endParaRPr lang="es-DO" sz="1700" dirty="0"/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1331760009"/>
                  </a:ext>
                </a:extLst>
              </a:tr>
              <a:tr h="78164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024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ES" sz="16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https://viaf.org/</a:t>
                      </a:r>
                      <a:r>
                        <a:rPr lang="es-ES" sz="16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viaf</a:t>
                      </a:r>
                      <a:r>
                        <a:rPr lang="es-ES" sz="16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/32114/#Moya_Pons,_Frank,_1944-....</a:t>
                      </a:r>
                    </a:p>
                    <a:p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6.8</a:t>
                      </a:r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 / 6.13 / 9.18 / 10.9 /11.2</a:t>
                      </a:r>
                      <a:endParaRPr lang="es-DO" sz="1600" dirty="0" smtClean="0"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735002616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040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 DO-</a:t>
                      </a:r>
                      <a:r>
                        <a:rPr lang="es-MX" sz="1600" dirty="0" err="1" smtClean="0">
                          <a:latin typeface="Bahnschrift Light" panose="020B0502040204020203" pitchFamily="34" charset="0"/>
                        </a:rPr>
                        <a:t>SdINT</a:t>
                      </a:r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 $b spa $e </a:t>
                      </a:r>
                      <a:r>
                        <a:rPr lang="es-MX" sz="1600" dirty="0" err="1" smtClean="0">
                          <a:latin typeface="Bahnschrift Light" panose="020B0502040204020203" pitchFamily="34" charset="0"/>
                        </a:rPr>
                        <a:t>rda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2511619165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046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$f 1944-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9.3.2.3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3221078332"/>
                  </a:ext>
                </a:extLst>
              </a:tr>
              <a:tr h="53780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100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1#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 Moya Pons, Frank, $d 1944-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8.5.2 / 9.2.2.4 / 9.3.2.3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932124164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370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</a:t>
                      </a:r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 La Vega, República Dominicana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9.8.1.3 / 9.10.1.3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345788277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372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</a:t>
                      </a:r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 Historia Latinoamérica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9.15.1.3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3289483566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373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</a:t>
                      </a:r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  Academia Dominicana de la Historia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9.13.1.3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1345853403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374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 Profesor, Investigador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9.16.1.3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4282369437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375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</a:t>
                      </a:r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 masculino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9.7.1.3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3153286854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377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##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 spa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9.14.1.3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3795836855"/>
                  </a:ext>
                </a:extLst>
              </a:tr>
              <a:tr h="53780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400</a:t>
                      </a:r>
                      <a:endParaRPr lang="es-DO" sz="1600" b="1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Bahnschrift Light" panose="020B0502040204020203" pitchFamily="34" charset="0"/>
                        </a:rPr>
                        <a:t>1#</a:t>
                      </a:r>
                      <a:endParaRPr lang="es-DO" sz="1600" b="1" dirty="0" smtClean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$a</a:t>
                      </a:r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 Moya Pons, Rafael Francisco, 1944-</a:t>
                      </a:r>
                    </a:p>
                    <a:p>
                      <a:r>
                        <a:rPr lang="es-MX" sz="1600" baseline="0" dirty="0" smtClean="0">
                          <a:latin typeface="Bahnschrift Light" panose="020B0502040204020203" pitchFamily="34" charset="0"/>
                        </a:rPr>
                        <a:t>$a Moya, Frank, 1944-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ahnschrift Light" panose="020B0502040204020203" pitchFamily="34" charset="0"/>
                        </a:rPr>
                        <a:t>8.5.2 / 9.2.3.4 / 9.2.3.10 / 9.3.2.3</a:t>
                      </a:r>
                      <a:endParaRPr lang="es-DO" sz="1600" dirty="0">
                        <a:latin typeface="Bahnschrift Light" panose="020B0502040204020203" pitchFamily="34" charset="0"/>
                      </a:endParaRPr>
                    </a:p>
                  </a:txBody>
                  <a:tcPr marL="50124" marR="50124" marT="25061" marB="25061"/>
                </a:tc>
                <a:extLst>
                  <a:ext uri="{0D108BD9-81ED-4DB2-BD59-A6C34878D82A}">
                    <a16:rowId xmlns:a16="http://schemas.microsoft.com/office/drawing/2014/main" val="376717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0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2511</TotalTime>
  <Words>905</Words>
  <Application>Microsoft Office PowerPoint</Application>
  <PresentationFormat>Panorámica</PresentationFormat>
  <Paragraphs>130</Paragraphs>
  <Slides>18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Abril Fatface</vt:lpstr>
      <vt:lpstr>Arial Rounded MT Bold</vt:lpstr>
      <vt:lpstr>Bahnschrift Light</vt:lpstr>
      <vt:lpstr>Bahnschrift Light SemiCondensed</vt:lpstr>
      <vt:lpstr>Calibri</vt:lpstr>
      <vt:lpstr>Calibri Light</vt:lpstr>
      <vt:lpstr>Wingdings</vt:lpstr>
      <vt:lpstr>Retrospección</vt:lpstr>
      <vt:lpstr> Taller Introducción al control de autoridades  personales e institucionales</vt:lpstr>
      <vt:lpstr>Definición</vt:lpstr>
      <vt:lpstr>Bibliotecología y ciencia de información</vt:lpstr>
      <vt:lpstr>Autor personal      vs.                                              Autor corporativo</vt:lpstr>
      <vt:lpstr>Fig. Catálogo de autoridades proceso documental</vt:lpstr>
      <vt:lpstr>Múltiples variables para designar a un mismo autor</vt:lpstr>
      <vt:lpstr> Visualización de Registro Autoridad Personal</vt:lpstr>
      <vt:lpstr> Visualización de Registro Autoridad Institucional</vt:lpstr>
      <vt:lpstr>Registro de autoridad</vt:lpstr>
      <vt:lpstr>VIAF</vt:lpstr>
      <vt:lpstr>ISNI</vt:lpstr>
      <vt:lpstr>MARC 21 DATOS AUTORIDAD</vt:lpstr>
      <vt:lpstr>Presentación de PowerPoint</vt:lpstr>
      <vt:lpstr>FUENTES DE REFERENCIA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autoridades</dc:title>
  <dc:creator>Pedro Pereira - INTEC</dc:creator>
  <cp:lastModifiedBy>Pedro Pereira - INTEC</cp:lastModifiedBy>
  <cp:revision>103</cp:revision>
  <dcterms:created xsi:type="dcterms:W3CDTF">2023-02-17T17:14:08Z</dcterms:created>
  <dcterms:modified xsi:type="dcterms:W3CDTF">2025-06-20T23:20:50Z</dcterms:modified>
</cp:coreProperties>
</file>