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2" r:id="rId3"/>
    <p:sldId id="293" r:id="rId4"/>
    <p:sldId id="259" r:id="rId5"/>
    <p:sldId id="260" r:id="rId6"/>
    <p:sldId id="271" r:id="rId7"/>
    <p:sldId id="272" r:id="rId8"/>
    <p:sldId id="262" r:id="rId9"/>
    <p:sldId id="294" r:id="rId10"/>
    <p:sldId id="265" r:id="rId11"/>
    <p:sldId id="266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76" r:id="rId21"/>
    <p:sldId id="277" r:id="rId22"/>
    <p:sldId id="278" r:id="rId23"/>
    <p:sldId id="279" r:id="rId24"/>
    <p:sldId id="280" r:id="rId25"/>
    <p:sldId id="290" r:id="rId26"/>
    <p:sldId id="291" r:id="rId2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7" d="100"/>
          <a:sy n="67" d="100"/>
        </p:scale>
        <p:origin x="2288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6DAB4-35B6-4F36-AA33-1640AC6550AD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A0E40-2004-49F7-BF5A-3ECB0B371F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2765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A0E40-2004-49F7-BF5A-3ECB0B371F2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722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este caso, el título original es “¿Por qué ven Netflix quienes ven Netflix?” se sustituye para generar interés.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A0E40-2004-49F7-BF5A-3ECB0B371F20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221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Tweet sintético y directo, sin imagen, se resume el tema y los dos resultados más significativos.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A0E40-2004-49F7-BF5A-3ECB0B371F20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5766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Se busca acercamiento más personal al lector (“We invite </a:t>
            </a:r>
            <a:r>
              <a:rPr lang="es-ES" dirty="0" err="1"/>
              <a:t>you</a:t>
            </a:r>
            <a:r>
              <a:rPr lang="es-ES" dirty="0"/>
              <a:t>”) y se emplea un tono de opinión y recomendación (“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interesting</a:t>
            </a:r>
            <a:r>
              <a:rPr lang="es-ES" dirty="0"/>
              <a:t> </a:t>
            </a:r>
            <a:r>
              <a:rPr lang="es-ES" dirty="0" err="1"/>
              <a:t>paper</a:t>
            </a:r>
            <a:r>
              <a:rPr lang="es-ES" dirty="0"/>
              <a:t>”)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A0E40-2004-49F7-BF5A-3ECB0B371F20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3445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Buen ejemplo de post que hace referencia a un artículo publicado por la revista en números anteriores y que ha llegado a las 100 citas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A0E40-2004-49F7-BF5A-3ECB0B371F20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868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Este post no está relacionado estrictamente con la revista, sino que es de un blog con el guarda relación, puede conseguir aumentar la visibilidad de la revista y por extensión de la marca.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A0E40-2004-49F7-BF5A-3ECB0B371F20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6412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B377275-C2DD-5889-31BC-42D9BC5FC552}"/>
              </a:ext>
            </a:extLst>
          </p:cNvPr>
          <p:cNvSpPr/>
          <p:nvPr/>
        </p:nvSpPr>
        <p:spPr>
          <a:xfrm>
            <a:off x="7465291" y="938151"/>
            <a:ext cx="8153400" cy="365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,</a:t>
            </a:r>
            <a:r>
              <a:rPr lang="es-ES" sz="4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TENDENCIAS, BUENAS PRÁCTICAS Y RECOMENDACIONES PARA CURACIÓN DE CONTENIDOS EN REDES SOCIALES DE REVISTAS CIENTÍFICAS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201DBF4-BB10-D401-24C2-9302F783B854}"/>
              </a:ext>
            </a:extLst>
          </p:cNvPr>
          <p:cNvSpPr/>
          <p:nvPr/>
        </p:nvSpPr>
        <p:spPr>
          <a:xfrm>
            <a:off x="7442200" y="4572000"/>
            <a:ext cx="77724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7DEDA5A-8D95-7CF0-A204-E11F39FC25D3}"/>
              </a:ext>
            </a:extLst>
          </p:cNvPr>
          <p:cNvSpPr/>
          <p:nvPr/>
        </p:nvSpPr>
        <p:spPr>
          <a:xfrm>
            <a:off x="7442200" y="7467600"/>
            <a:ext cx="80772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A540531-CD39-C715-28CE-257E8A1A1B75}"/>
              </a:ext>
            </a:extLst>
          </p:cNvPr>
          <p:cNvSpPr txBox="1"/>
          <p:nvPr/>
        </p:nvSpPr>
        <p:spPr>
          <a:xfrm>
            <a:off x="7442200" y="58080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Jesús Cascón-Katchadourian</a:t>
            </a:r>
            <a:r>
              <a:rPr lang="es-ES" sz="2400" dirty="0"/>
              <a:t> (</a:t>
            </a:r>
            <a:r>
              <a:rPr lang="es-ES" sz="2400" i="1" dirty="0"/>
              <a:t>Universidad de Zaragoza</a:t>
            </a:r>
            <a:r>
              <a:rPr lang="es-ES" sz="2400" dirty="0"/>
              <a:t>, España)</a:t>
            </a:r>
            <a:r>
              <a:rPr lang="es-ES" sz="2400" b="1" dirty="0"/>
              <a:t> Wileidys Artigas</a:t>
            </a:r>
            <a:r>
              <a:rPr lang="es-ES" sz="2400" dirty="0"/>
              <a:t> (</a:t>
            </a:r>
            <a:r>
              <a:rPr lang="es-ES" sz="2400" i="1" dirty="0"/>
              <a:t>High Rate </a:t>
            </a:r>
            <a:r>
              <a:rPr lang="es-ES" sz="2400" i="1" dirty="0" err="1"/>
              <a:t>Consulting</a:t>
            </a:r>
            <a:r>
              <a:rPr lang="es-ES" sz="2400" dirty="0"/>
              <a:t>, EUA) </a:t>
            </a:r>
          </a:p>
          <a:p>
            <a:r>
              <a:rPr lang="es-ES" sz="2400" b="1" dirty="0"/>
              <a:t>Javier Guallar</a:t>
            </a:r>
            <a:r>
              <a:rPr lang="es-ES" sz="2400" dirty="0"/>
              <a:t> (</a:t>
            </a:r>
            <a:r>
              <a:rPr lang="es-ES" sz="2400" i="1" dirty="0" err="1"/>
              <a:t>Universitat</a:t>
            </a:r>
            <a:r>
              <a:rPr lang="es-ES" sz="2400" i="1" dirty="0"/>
              <a:t> de Barcelona</a:t>
            </a:r>
            <a:r>
              <a:rPr lang="es-ES" sz="2400" dirty="0"/>
              <a:t>, España)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92E474-FC37-0240-D5BC-FB12FC584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6000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D9582F-B21A-1C32-9D7B-A67E45B13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842" y="852257"/>
            <a:ext cx="4762414" cy="4764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7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EJEMPLOS DE BUENAS PRÁCTICAS: EXTRACTAR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704" y="5879022"/>
            <a:ext cx="4340126" cy="24384"/>
          </a:xfrm>
          <a:custGeom>
            <a:avLst/>
            <a:gdLst>
              <a:gd name="csX0" fmla="*/ 0 w 4340126"/>
              <a:gd name="csY0" fmla="*/ 0 h 24384"/>
              <a:gd name="csX1" fmla="*/ 576617 w 4340126"/>
              <a:gd name="csY1" fmla="*/ 0 h 24384"/>
              <a:gd name="csX2" fmla="*/ 1066431 w 4340126"/>
              <a:gd name="csY2" fmla="*/ 0 h 24384"/>
              <a:gd name="csX3" fmla="*/ 1599646 w 4340126"/>
              <a:gd name="csY3" fmla="*/ 0 h 24384"/>
              <a:gd name="csX4" fmla="*/ 2263066 w 4340126"/>
              <a:gd name="csY4" fmla="*/ 0 h 24384"/>
              <a:gd name="csX5" fmla="*/ 2839682 w 4340126"/>
              <a:gd name="csY5" fmla="*/ 0 h 24384"/>
              <a:gd name="csX6" fmla="*/ 3372898 w 4340126"/>
              <a:gd name="csY6" fmla="*/ 0 h 24384"/>
              <a:gd name="csX7" fmla="*/ 4340126 w 4340126"/>
              <a:gd name="csY7" fmla="*/ 0 h 24384"/>
              <a:gd name="csX8" fmla="*/ 4340126 w 4340126"/>
              <a:gd name="csY8" fmla="*/ 24384 h 24384"/>
              <a:gd name="csX9" fmla="*/ 3720108 w 4340126"/>
              <a:gd name="csY9" fmla="*/ 24384 h 24384"/>
              <a:gd name="csX10" fmla="*/ 3186893 w 4340126"/>
              <a:gd name="csY10" fmla="*/ 24384 h 24384"/>
              <a:gd name="csX11" fmla="*/ 2480072 w 4340126"/>
              <a:gd name="csY11" fmla="*/ 24384 h 24384"/>
              <a:gd name="csX12" fmla="*/ 1903455 w 4340126"/>
              <a:gd name="csY12" fmla="*/ 24384 h 24384"/>
              <a:gd name="csX13" fmla="*/ 1413641 w 4340126"/>
              <a:gd name="csY13" fmla="*/ 24384 h 24384"/>
              <a:gd name="csX14" fmla="*/ 750222 w 4340126"/>
              <a:gd name="csY14" fmla="*/ 24384 h 24384"/>
              <a:gd name="csX15" fmla="*/ 0 w 4340126"/>
              <a:gd name="csY15" fmla="*/ 24384 h 24384"/>
              <a:gd name="csX16" fmla="*/ 0 w 4340126"/>
              <a:gd name="csY16" fmla="*/ 0 h 243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340126" h="24384" fill="none" extrusionOk="0">
                <a:moveTo>
                  <a:pt x="0" y="0"/>
                </a:moveTo>
                <a:cubicBezTo>
                  <a:pt x="179598" y="4488"/>
                  <a:pt x="288601" y="18977"/>
                  <a:pt x="576617" y="0"/>
                </a:cubicBezTo>
                <a:cubicBezTo>
                  <a:pt x="864633" y="-18977"/>
                  <a:pt x="925867" y="614"/>
                  <a:pt x="1066431" y="0"/>
                </a:cubicBezTo>
                <a:cubicBezTo>
                  <a:pt x="1206995" y="-614"/>
                  <a:pt x="1386427" y="-2303"/>
                  <a:pt x="1599646" y="0"/>
                </a:cubicBezTo>
                <a:cubicBezTo>
                  <a:pt x="1812866" y="2303"/>
                  <a:pt x="1979310" y="2310"/>
                  <a:pt x="2263066" y="0"/>
                </a:cubicBezTo>
                <a:cubicBezTo>
                  <a:pt x="2546822" y="-2310"/>
                  <a:pt x="2655664" y="-9765"/>
                  <a:pt x="2839682" y="0"/>
                </a:cubicBezTo>
                <a:cubicBezTo>
                  <a:pt x="3023700" y="9765"/>
                  <a:pt x="3193310" y="-25922"/>
                  <a:pt x="3372898" y="0"/>
                </a:cubicBezTo>
                <a:cubicBezTo>
                  <a:pt x="3552486" y="25922"/>
                  <a:pt x="3933650" y="40169"/>
                  <a:pt x="4340126" y="0"/>
                </a:cubicBezTo>
                <a:cubicBezTo>
                  <a:pt x="4340220" y="11132"/>
                  <a:pt x="4339191" y="14114"/>
                  <a:pt x="4340126" y="24384"/>
                </a:cubicBezTo>
                <a:cubicBezTo>
                  <a:pt x="4059299" y="8730"/>
                  <a:pt x="3916724" y="42365"/>
                  <a:pt x="3720108" y="24384"/>
                </a:cubicBezTo>
                <a:cubicBezTo>
                  <a:pt x="3523492" y="6403"/>
                  <a:pt x="3414958" y="37613"/>
                  <a:pt x="3186893" y="24384"/>
                </a:cubicBezTo>
                <a:cubicBezTo>
                  <a:pt x="2958829" y="11155"/>
                  <a:pt x="2710205" y="55791"/>
                  <a:pt x="2480072" y="24384"/>
                </a:cubicBezTo>
                <a:cubicBezTo>
                  <a:pt x="2249939" y="-7023"/>
                  <a:pt x="2138136" y="43475"/>
                  <a:pt x="1903455" y="24384"/>
                </a:cubicBezTo>
                <a:cubicBezTo>
                  <a:pt x="1668774" y="5293"/>
                  <a:pt x="1622633" y="10066"/>
                  <a:pt x="1413641" y="24384"/>
                </a:cubicBezTo>
                <a:cubicBezTo>
                  <a:pt x="1204649" y="38702"/>
                  <a:pt x="1040781" y="53163"/>
                  <a:pt x="750222" y="24384"/>
                </a:cubicBezTo>
                <a:cubicBezTo>
                  <a:pt x="459663" y="-4395"/>
                  <a:pt x="248129" y="-6105"/>
                  <a:pt x="0" y="24384"/>
                </a:cubicBezTo>
                <a:cubicBezTo>
                  <a:pt x="323" y="15996"/>
                  <a:pt x="-358" y="5417"/>
                  <a:pt x="0" y="0"/>
                </a:cubicBezTo>
                <a:close/>
              </a:path>
              <a:path w="4340126" h="24384" stroke="0" extrusionOk="0">
                <a:moveTo>
                  <a:pt x="0" y="0"/>
                </a:moveTo>
                <a:cubicBezTo>
                  <a:pt x="288215" y="-9264"/>
                  <a:pt x="349355" y="-8949"/>
                  <a:pt x="576617" y="0"/>
                </a:cubicBezTo>
                <a:cubicBezTo>
                  <a:pt x="803879" y="8949"/>
                  <a:pt x="924721" y="23078"/>
                  <a:pt x="1066431" y="0"/>
                </a:cubicBezTo>
                <a:cubicBezTo>
                  <a:pt x="1208141" y="-23078"/>
                  <a:pt x="1579995" y="-2062"/>
                  <a:pt x="1773251" y="0"/>
                </a:cubicBezTo>
                <a:cubicBezTo>
                  <a:pt x="1966507" y="2062"/>
                  <a:pt x="2132917" y="-6432"/>
                  <a:pt x="2349868" y="0"/>
                </a:cubicBezTo>
                <a:cubicBezTo>
                  <a:pt x="2566819" y="6432"/>
                  <a:pt x="2705762" y="-1232"/>
                  <a:pt x="2926485" y="0"/>
                </a:cubicBezTo>
                <a:cubicBezTo>
                  <a:pt x="3147208" y="1232"/>
                  <a:pt x="3430172" y="12774"/>
                  <a:pt x="3633305" y="0"/>
                </a:cubicBezTo>
                <a:cubicBezTo>
                  <a:pt x="3836438" y="-12774"/>
                  <a:pt x="4146610" y="-21575"/>
                  <a:pt x="4340126" y="0"/>
                </a:cubicBezTo>
                <a:cubicBezTo>
                  <a:pt x="4338935" y="11404"/>
                  <a:pt x="4339423" y="15618"/>
                  <a:pt x="4340126" y="24384"/>
                </a:cubicBezTo>
                <a:cubicBezTo>
                  <a:pt x="4176838" y="26460"/>
                  <a:pt x="4007812" y="40796"/>
                  <a:pt x="3806911" y="24384"/>
                </a:cubicBezTo>
                <a:cubicBezTo>
                  <a:pt x="3606011" y="7972"/>
                  <a:pt x="3390923" y="35454"/>
                  <a:pt x="3186893" y="24384"/>
                </a:cubicBezTo>
                <a:cubicBezTo>
                  <a:pt x="2982863" y="13314"/>
                  <a:pt x="2795322" y="-3292"/>
                  <a:pt x="2566875" y="24384"/>
                </a:cubicBezTo>
                <a:cubicBezTo>
                  <a:pt x="2338428" y="52060"/>
                  <a:pt x="2229810" y="49622"/>
                  <a:pt x="1990258" y="24384"/>
                </a:cubicBezTo>
                <a:cubicBezTo>
                  <a:pt x="1750706" y="-854"/>
                  <a:pt x="1486920" y="30001"/>
                  <a:pt x="1283437" y="24384"/>
                </a:cubicBezTo>
                <a:cubicBezTo>
                  <a:pt x="1079954" y="18767"/>
                  <a:pt x="892974" y="9368"/>
                  <a:pt x="576617" y="24384"/>
                </a:cubicBezTo>
                <a:cubicBezTo>
                  <a:pt x="260260" y="39400"/>
                  <a:pt x="163860" y="-1790"/>
                  <a:pt x="0" y="24384"/>
                </a:cubicBezTo>
                <a:cubicBezTo>
                  <a:pt x="-247" y="16189"/>
                  <a:pt x="-946" y="841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7C5414C-895F-241D-F0DF-F6C18A2D6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728" y="2040622"/>
            <a:ext cx="9619488" cy="502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39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5D8353-D671-56B0-58BC-7A303C54C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6000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6FB331-F047-FEB8-4FAB-A28B07E8C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842" y="852257"/>
            <a:ext cx="4762414" cy="4764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7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EJEMPLOS DE BUENAS PRÁCTICAS: RETI</a:t>
            </a:r>
            <a:r>
              <a:rPr lang="en-US" sz="7500" dirty="0"/>
              <a:t>TULAR</a:t>
            </a:r>
            <a:endParaRPr lang="en-US" sz="75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704" y="5879022"/>
            <a:ext cx="4340126" cy="24384"/>
          </a:xfrm>
          <a:custGeom>
            <a:avLst/>
            <a:gdLst>
              <a:gd name="csX0" fmla="*/ 0 w 4340126"/>
              <a:gd name="csY0" fmla="*/ 0 h 24384"/>
              <a:gd name="csX1" fmla="*/ 576617 w 4340126"/>
              <a:gd name="csY1" fmla="*/ 0 h 24384"/>
              <a:gd name="csX2" fmla="*/ 1066431 w 4340126"/>
              <a:gd name="csY2" fmla="*/ 0 h 24384"/>
              <a:gd name="csX3" fmla="*/ 1599646 w 4340126"/>
              <a:gd name="csY3" fmla="*/ 0 h 24384"/>
              <a:gd name="csX4" fmla="*/ 2263066 w 4340126"/>
              <a:gd name="csY4" fmla="*/ 0 h 24384"/>
              <a:gd name="csX5" fmla="*/ 2839682 w 4340126"/>
              <a:gd name="csY5" fmla="*/ 0 h 24384"/>
              <a:gd name="csX6" fmla="*/ 3372898 w 4340126"/>
              <a:gd name="csY6" fmla="*/ 0 h 24384"/>
              <a:gd name="csX7" fmla="*/ 4340126 w 4340126"/>
              <a:gd name="csY7" fmla="*/ 0 h 24384"/>
              <a:gd name="csX8" fmla="*/ 4340126 w 4340126"/>
              <a:gd name="csY8" fmla="*/ 24384 h 24384"/>
              <a:gd name="csX9" fmla="*/ 3720108 w 4340126"/>
              <a:gd name="csY9" fmla="*/ 24384 h 24384"/>
              <a:gd name="csX10" fmla="*/ 3186893 w 4340126"/>
              <a:gd name="csY10" fmla="*/ 24384 h 24384"/>
              <a:gd name="csX11" fmla="*/ 2480072 w 4340126"/>
              <a:gd name="csY11" fmla="*/ 24384 h 24384"/>
              <a:gd name="csX12" fmla="*/ 1903455 w 4340126"/>
              <a:gd name="csY12" fmla="*/ 24384 h 24384"/>
              <a:gd name="csX13" fmla="*/ 1413641 w 4340126"/>
              <a:gd name="csY13" fmla="*/ 24384 h 24384"/>
              <a:gd name="csX14" fmla="*/ 750222 w 4340126"/>
              <a:gd name="csY14" fmla="*/ 24384 h 24384"/>
              <a:gd name="csX15" fmla="*/ 0 w 4340126"/>
              <a:gd name="csY15" fmla="*/ 24384 h 24384"/>
              <a:gd name="csX16" fmla="*/ 0 w 4340126"/>
              <a:gd name="csY16" fmla="*/ 0 h 243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340126" h="24384" fill="none" extrusionOk="0">
                <a:moveTo>
                  <a:pt x="0" y="0"/>
                </a:moveTo>
                <a:cubicBezTo>
                  <a:pt x="179598" y="4488"/>
                  <a:pt x="288601" y="18977"/>
                  <a:pt x="576617" y="0"/>
                </a:cubicBezTo>
                <a:cubicBezTo>
                  <a:pt x="864633" y="-18977"/>
                  <a:pt x="925867" y="614"/>
                  <a:pt x="1066431" y="0"/>
                </a:cubicBezTo>
                <a:cubicBezTo>
                  <a:pt x="1206995" y="-614"/>
                  <a:pt x="1386427" y="-2303"/>
                  <a:pt x="1599646" y="0"/>
                </a:cubicBezTo>
                <a:cubicBezTo>
                  <a:pt x="1812866" y="2303"/>
                  <a:pt x="1979310" y="2310"/>
                  <a:pt x="2263066" y="0"/>
                </a:cubicBezTo>
                <a:cubicBezTo>
                  <a:pt x="2546822" y="-2310"/>
                  <a:pt x="2655664" y="-9765"/>
                  <a:pt x="2839682" y="0"/>
                </a:cubicBezTo>
                <a:cubicBezTo>
                  <a:pt x="3023700" y="9765"/>
                  <a:pt x="3193310" y="-25922"/>
                  <a:pt x="3372898" y="0"/>
                </a:cubicBezTo>
                <a:cubicBezTo>
                  <a:pt x="3552486" y="25922"/>
                  <a:pt x="3933650" y="40169"/>
                  <a:pt x="4340126" y="0"/>
                </a:cubicBezTo>
                <a:cubicBezTo>
                  <a:pt x="4340220" y="11132"/>
                  <a:pt x="4339191" y="14114"/>
                  <a:pt x="4340126" y="24384"/>
                </a:cubicBezTo>
                <a:cubicBezTo>
                  <a:pt x="4059299" y="8730"/>
                  <a:pt x="3916724" y="42365"/>
                  <a:pt x="3720108" y="24384"/>
                </a:cubicBezTo>
                <a:cubicBezTo>
                  <a:pt x="3523492" y="6403"/>
                  <a:pt x="3414958" y="37613"/>
                  <a:pt x="3186893" y="24384"/>
                </a:cubicBezTo>
                <a:cubicBezTo>
                  <a:pt x="2958829" y="11155"/>
                  <a:pt x="2710205" y="55791"/>
                  <a:pt x="2480072" y="24384"/>
                </a:cubicBezTo>
                <a:cubicBezTo>
                  <a:pt x="2249939" y="-7023"/>
                  <a:pt x="2138136" y="43475"/>
                  <a:pt x="1903455" y="24384"/>
                </a:cubicBezTo>
                <a:cubicBezTo>
                  <a:pt x="1668774" y="5293"/>
                  <a:pt x="1622633" y="10066"/>
                  <a:pt x="1413641" y="24384"/>
                </a:cubicBezTo>
                <a:cubicBezTo>
                  <a:pt x="1204649" y="38702"/>
                  <a:pt x="1040781" y="53163"/>
                  <a:pt x="750222" y="24384"/>
                </a:cubicBezTo>
                <a:cubicBezTo>
                  <a:pt x="459663" y="-4395"/>
                  <a:pt x="248129" y="-6105"/>
                  <a:pt x="0" y="24384"/>
                </a:cubicBezTo>
                <a:cubicBezTo>
                  <a:pt x="323" y="15996"/>
                  <a:pt x="-358" y="5417"/>
                  <a:pt x="0" y="0"/>
                </a:cubicBezTo>
                <a:close/>
              </a:path>
              <a:path w="4340126" h="24384" stroke="0" extrusionOk="0">
                <a:moveTo>
                  <a:pt x="0" y="0"/>
                </a:moveTo>
                <a:cubicBezTo>
                  <a:pt x="288215" y="-9264"/>
                  <a:pt x="349355" y="-8949"/>
                  <a:pt x="576617" y="0"/>
                </a:cubicBezTo>
                <a:cubicBezTo>
                  <a:pt x="803879" y="8949"/>
                  <a:pt x="924721" y="23078"/>
                  <a:pt x="1066431" y="0"/>
                </a:cubicBezTo>
                <a:cubicBezTo>
                  <a:pt x="1208141" y="-23078"/>
                  <a:pt x="1579995" y="-2062"/>
                  <a:pt x="1773251" y="0"/>
                </a:cubicBezTo>
                <a:cubicBezTo>
                  <a:pt x="1966507" y="2062"/>
                  <a:pt x="2132917" y="-6432"/>
                  <a:pt x="2349868" y="0"/>
                </a:cubicBezTo>
                <a:cubicBezTo>
                  <a:pt x="2566819" y="6432"/>
                  <a:pt x="2705762" y="-1232"/>
                  <a:pt x="2926485" y="0"/>
                </a:cubicBezTo>
                <a:cubicBezTo>
                  <a:pt x="3147208" y="1232"/>
                  <a:pt x="3430172" y="12774"/>
                  <a:pt x="3633305" y="0"/>
                </a:cubicBezTo>
                <a:cubicBezTo>
                  <a:pt x="3836438" y="-12774"/>
                  <a:pt x="4146610" y="-21575"/>
                  <a:pt x="4340126" y="0"/>
                </a:cubicBezTo>
                <a:cubicBezTo>
                  <a:pt x="4338935" y="11404"/>
                  <a:pt x="4339423" y="15618"/>
                  <a:pt x="4340126" y="24384"/>
                </a:cubicBezTo>
                <a:cubicBezTo>
                  <a:pt x="4176838" y="26460"/>
                  <a:pt x="4007812" y="40796"/>
                  <a:pt x="3806911" y="24384"/>
                </a:cubicBezTo>
                <a:cubicBezTo>
                  <a:pt x="3606011" y="7972"/>
                  <a:pt x="3390923" y="35454"/>
                  <a:pt x="3186893" y="24384"/>
                </a:cubicBezTo>
                <a:cubicBezTo>
                  <a:pt x="2982863" y="13314"/>
                  <a:pt x="2795322" y="-3292"/>
                  <a:pt x="2566875" y="24384"/>
                </a:cubicBezTo>
                <a:cubicBezTo>
                  <a:pt x="2338428" y="52060"/>
                  <a:pt x="2229810" y="49622"/>
                  <a:pt x="1990258" y="24384"/>
                </a:cubicBezTo>
                <a:cubicBezTo>
                  <a:pt x="1750706" y="-854"/>
                  <a:pt x="1486920" y="30001"/>
                  <a:pt x="1283437" y="24384"/>
                </a:cubicBezTo>
                <a:cubicBezTo>
                  <a:pt x="1079954" y="18767"/>
                  <a:pt x="892974" y="9368"/>
                  <a:pt x="576617" y="24384"/>
                </a:cubicBezTo>
                <a:cubicBezTo>
                  <a:pt x="260260" y="39400"/>
                  <a:pt x="163860" y="-1790"/>
                  <a:pt x="0" y="24384"/>
                </a:cubicBezTo>
                <a:cubicBezTo>
                  <a:pt x="-247" y="16189"/>
                  <a:pt x="-946" y="841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9E12184-DEDC-04BE-86ED-9590CC2F8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460" y="853440"/>
            <a:ext cx="7160024" cy="740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28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FAB28F-2F08-684C-8A0B-68F282D15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6000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3EB07C4-DF35-FCAF-051D-30A9AF631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842" y="852257"/>
            <a:ext cx="4762414" cy="4764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7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EJEMPLOS DE BUENAS PRÁCTICAS: RE</a:t>
            </a:r>
            <a:r>
              <a:rPr lang="en-US" sz="7500" dirty="0"/>
              <a:t>SUMIR</a:t>
            </a:r>
            <a:endParaRPr lang="en-US" sz="75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704" y="5879022"/>
            <a:ext cx="4340126" cy="24384"/>
          </a:xfrm>
          <a:custGeom>
            <a:avLst/>
            <a:gdLst>
              <a:gd name="csX0" fmla="*/ 0 w 4340126"/>
              <a:gd name="csY0" fmla="*/ 0 h 24384"/>
              <a:gd name="csX1" fmla="*/ 576617 w 4340126"/>
              <a:gd name="csY1" fmla="*/ 0 h 24384"/>
              <a:gd name="csX2" fmla="*/ 1066431 w 4340126"/>
              <a:gd name="csY2" fmla="*/ 0 h 24384"/>
              <a:gd name="csX3" fmla="*/ 1599646 w 4340126"/>
              <a:gd name="csY3" fmla="*/ 0 h 24384"/>
              <a:gd name="csX4" fmla="*/ 2263066 w 4340126"/>
              <a:gd name="csY4" fmla="*/ 0 h 24384"/>
              <a:gd name="csX5" fmla="*/ 2839682 w 4340126"/>
              <a:gd name="csY5" fmla="*/ 0 h 24384"/>
              <a:gd name="csX6" fmla="*/ 3372898 w 4340126"/>
              <a:gd name="csY6" fmla="*/ 0 h 24384"/>
              <a:gd name="csX7" fmla="*/ 4340126 w 4340126"/>
              <a:gd name="csY7" fmla="*/ 0 h 24384"/>
              <a:gd name="csX8" fmla="*/ 4340126 w 4340126"/>
              <a:gd name="csY8" fmla="*/ 24384 h 24384"/>
              <a:gd name="csX9" fmla="*/ 3720108 w 4340126"/>
              <a:gd name="csY9" fmla="*/ 24384 h 24384"/>
              <a:gd name="csX10" fmla="*/ 3186893 w 4340126"/>
              <a:gd name="csY10" fmla="*/ 24384 h 24384"/>
              <a:gd name="csX11" fmla="*/ 2480072 w 4340126"/>
              <a:gd name="csY11" fmla="*/ 24384 h 24384"/>
              <a:gd name="csX12" fmla="*/ 1903455 w 4340126"/>
              <a:gd name="csY12" fmla="*/ 24384 h 24384"/>
              <a:gd name="csX13" fmla="*/ 1413641 w 4340126"/>
              <a:gd name="csY13" fmla="*/ 24384 h 24384"/>
              <a:gd name="csX14" fmla="*/ 750222 w 4340126"/>
              <a:gd name="csY14" fmla="*/ 24384 h 24384"/>
              <a:gd name="csX15" fmla="*/ 0 w 4340126"/>
              <a:gd name="csY15" fmla="*/ 24384 h 24384"/>
              <a:gd name="csX16" fmla="*/ 0 w 4340126"/>
              <a:gd name="csY16" fmla="*/ 0 h 243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340126" h="24384" fill="none" extrusionOk="0">
                <a:moveTo>
                  <a:pt x="0" y="0"/>
                </a:moveTo>
                <a:cubicBezTo>
                  <a:pt x="179598" y="4488"/>
                  <a:pt x="288601" y="18977"/>
                  <a:pt x="576617" y="0"/>
                </a:cubicBezTo>
                <a:cubicBezTo>
                  <a:pt x="864633" y="-18977"/>
                  <a:pt x="925867" y="614"/>
                  <a:pt x="1066431" y="0"/>
                </a:cubicBezTo>
                <a:cubicBezTo>
                  <a:pt x="1206995" y="-614"/>
                  <a:pt x="1386427" y="-2303"/>
                  <a:pt x="1599646" y="0"/>
                </a:cubicBezTo>
                <a:cubicBezTo>
                  <a:pt x="1812866" y="2303"/>
                  <a:pt x="1979310" y="2310"/>
                  <a:pt x="2263066" y="0"/>
                </a:cubicBezTo>
                <a:cubicBezTo>
                  <a:pt x="2546822" y="-2310"/>
                  <a:pt x="2655664" y="-9765"/>
                  <a:pt x="2839682" y="0"/>
                </a:cubicBezTo>
                <a:cubicBezTo>
                  <a:pt x="3023700" y="9765"/>
                  <a:pt x="3193310" y="-25922"/>
                  <a:pt x="3372898" y="0"/>
                </a:cubicBezTo>
                <a:cubicBezTo>
                  <a:pt x="3552486" y="25922"/>
                  <a:pt x="3933650" y="40169"/>
                  <a:pt x="4340126" y="0"/>
                </a:cubicBezTo>
                <a:cubicBezTo>
                  <a:pt x="4340220" y="11132"/>
                  <a:pt x="4339191" y="14114"/>
                  <a:pt x="4340126" y="24384"/>
                </a:cubicBezTo>
                <a:cubicBezTo>
                  <a:pt x="4059299" y="8730"/>
                  <a:pt x="3916724" y="42365"/>
                  <a:pt x="3720108" y="24384"/>
                </a:cubicBezTo>
                <a:cubicBezTo>
                  <a:pt x="3523492" y="6403"/>
                  <a:pt x="3414958" y="37613"/>
                  <a:pt x="3186893" y="24384"/>
                </a:cubicBezTo>
                <a:cubicBezTo>
                  <a:pt x="2958829" y="11155"/>
                  <a:pt x="2710205" y="55791"/>
                  <a:pt x="2480072" y="24384"/>
                </a:cubicBezTo>
                <a:cubicBezTo>
                  <a:pt x="2249939" y="-7023"/>
                  <a:pt x="2138136" y="43475"/>
                  <a:pt x="1903455" y="24384"/>
                </a:cubicBezTo>
                <a:cubicBezTo>
                  <a:pt x="1668774" y="5293"/>
                  <a:pt x="1622633" y="10066"/>
                  <a:pt x="1413641" y="24384"/>
                </a:cubicBezTo>
                <a:cubicBezTo>
                  <a:pt x="1204649" y="38702"/>
                  <a:pt x="1040781" y="53163"/>
                  <a:pt x="750222" y="24384"/>
                </a:cubicBezTo>
                <a:cubicBezTo>
                  <a:pt x="459663" y="-4395"/>
                  <a:pt x="248129" y="-6105"/>
                  <a:pt x="0" y="24384"/>
                </a:cubicBezTo>
                <a:cubicBezTo>
                  <a:pt x="323" y="15996"/>
                  <a:pt x="-358" y="5417"/>
                  <a:pt x="0" y="0"/>
                </a:cubicBezTo>
                <a:close/>
              </a:path>
              <a:path w="4340126" h="24384" stroke="0" extrusionOk="0">
                <a:moveTo>
                  <a:pt x="0" y="0"/>
                </a:moveTo>
                <a:cubicBezTo>
                  <a:pt x="288215" y="-9264"/>
                  <a:pt x="349355" y="-8949"/>
                  <a:pt x="576617" y="0"/>
                </a:cubicBezTo>
                <a:cubicBezTo>
                  <a:pt x="803879" y="8949"/>
                  <a:pt x="924721" y="23078"/>
                  <a:pt x="1066431" y="0"/>
                </a:cubicBezTo>
                <a:cubicBezTo>
                  <a:pt x="1208141" y="-23078"/>
                  <a:pt x="1579995" y="-2062"/>
                  <a:pt x="1773251" y="0"/>
                </a:cubicBezTo>
                <a:cubicBezTo>
                  <a:pt x="1966507" y="2062"/>
                  <a:pt x="2132917" y="-6432"/>
                  <a:pt x="2349868" y="0"/>
                </a:cubicBezTo>
                <a:cubicBezTo>
                  <a:pt x="2566819" y="6432"/>
                  <a:pt x="2705762" y="-1232"/>
                  <a:pt x="2926485" y="0"/>
                </a:cubicBezTo>
                <a:cubicBezTo>
                  <a:pt x="3147208" y="1232"/>
                  <a:pt x="3430172" y="12774"/>
                  <a:pt x="3633305" y="0"/>
                </a:cubicBezTo>
                <a:cubicBezTo>
                  <a:pt x="3836438" y="-12774"/>
                  <a:pt x="4146610" y="-21575"/>
                  <a:pt x="4340126" y="0"/>
                </a:cubicBezTo>
                <a:cubicBezTo>
                  <a:pt x="4338935" y="11404"/>
                  <a:pt x="4339423" y="15618"/>
                  <a:pt x="4340126" y="24384"/>
                </a:cubicBezTo>
                <a:cubicBezTo>
                  <a:pt x="4176838" y="26460"/>
                  <a:pt x="4007812" y="40796"/>
                  <a:pt x="3806911" y="24384"/>
                </a:cubicBezTo>
                <a:cubicBezTo>
                  <a:pt x="3606011" y="7972"/>
                  <a:pt x="3390923" y="35454"/>
                  <a:pt x="3186893" y="24384"/>
                </a:cubicBezTo>
                <a:cubicBezTo>
                  <a:pt x="2982863" y="13314"/>
                  <a:pt x="2795322" y="-3292"/>
                  <a:pt x="2566875" y="24384"/>
                </a:cubicBezTo>
                <a:cubicBezTo>
                  <a:pt x="2338428" y="52060"/>
                  <a:pt x="2229810" y="49622"/>
                  <a:pt x="1990258" y="24384"/>
                </a:cubicBezTo>
                <a:cubicBezTo>
                  <a:pt x="1750706" y="-854"/>
                  <a:pt x="1486920" y="30001"/>
                  <a:pt x="1283437" y="24384"/>
                </a:cubicBezTo>
                <a:cubicBezTo>
                  <a:pt x="1079954" y="18767"/>
                  <a:pt x="892974" y="9368"/>
                  <a:pt x="576617" y="24384"/>
                </a:cubicBezTo>
                <a:cubicBezTo>
                  <a:pt x="260260" y="39400"/>
                  <a:pt x="163860" y="-1790"/>
                  <a:pt x="0" y="24384"/>
                </a:cubicBezTo>
                <a:cubicBezTo>
                  <a:pt x="-247" y="16189"/>
                  <a:pt x="-946" y="841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9B0D1C-C228-FEEF-D495-CEA1F5C97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728" y="1848232"/>
            <a:ext cx="9619488" cy="541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64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0CBDB7-E559-E593-ACFB-34B4F5459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6000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6C0D0CB-29E0-6947-1FB3-1BEA76765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842" y="852257"/>
            <a:ext cx="4762414" cy="4764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7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EJEMPLOS DE BUENAS PRÁCTICAS: COMENTAR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704" y="5879022"/>
            <a:ext cx="4340126" cy="24384"/>
          </a:xfrm>
          <a:custGeom>
            <a:avLst/>
            <a:gdLst>
              <a:gd name="csX0" fmla="*/ 0 w 4340126"/>
              <a:gd name="csY0" fmla="*/ 0 h 24384"/>
              <a:gd name="csX1" fmla="*/ 576617 w 4340126"/>
              <a:gd name="csY1" fmla="*/ 0 h 24384"/>
              <a:gd name="csX2" fmla="*/ 1066431 w 4340126"/>
              <a:gd name="csY2" fmla="*/ 0 h 24384"/>
              <a:gd name="csX3" fmla="*/ 1599646 w 4340126"/>
              <a:gd name="csY3" fmla="*/ 0 h 24384"/>
              <a:gd name="csX4" fmla="*/ 2263066 w 4340126"/>
              <a:gd name="csY4" fmla="*/ 0 h 24384"/>
              <a:gd name="csX5" fmla="*/ 2839682 w 4340126"/>
              <a:gd name="csY5" fmla="*/ 0 h 24384"/>
              <a:gd name="csX6" fmla="*/ 3372898 w 4340126"/>
              <a:gd name="csY6" fmla="*/ 0 h 24384"/>
              <a:gd name="csX7" fmla="*/ 4340126 w 4340126"/>
              <a:gd name="csY7" fmla="*/ 0 h 24384"/>
              <a:gd name="csX8" fmla="*/ 4340126 w 4340126"/>
              <a:gd name="csY8" fmla="*/ 24384 h 24384"/>
              <a:gd name="csX9" fmla="*/ 3720108 w 4340126"/>
              <a:gd name="csY9" fmla="*/ 24384 h 24384"/>
              <a:gd name="csX10" fmla="*/ 3186893 w 4340126"/>
              <a:gd name="csY10" fmla="*/ 24384 h 24384"/>
              <a:gd name="csX11" fmla="*/ 2480072 w 4340126"/>
              <a:gd name="csY11" fmla="*/ 24384 h 24384"/>
              <a:gd name="csX12" fmla="*/ 1903455 w 4340126"/>
              <a:gd name="csY12" fmla="*/ 24384 h 24384"/>
              <a:gd name="csX13" fmla="*/ 1413641 w 4340126"/>
              <a:gd name="csY13" fmla="*/ 24384 h 24384"/>
              <a:gd name="csX14" fmla="*/ 750222 w 4340126"/>
              <a:gd name="csY14" fmla="*/ 24384 h 24384"/>
              <a:gd name="csX15" fmla="*/ 0 w 4340126"/>
              <a:gd name="csY15" fmla="*/ 24384 h 24384"/>
              <a:gd name="csX16" fmla="*/ 0 w 4340126"/>
              <a:gd name="csY16" fmla="*/ 0 h 243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340126" h="24384" fill="none" extrusionOk="0">
                <a:moveTo>
                  <a:pt x="0" y="0"/>
                </a:moveTo>
                <a:cubicBezTo>
                  <a:pt x="179598" y="4488"/>
                  <a:pt x="288601" y="18977"/>
                  <a:pt x="576617" y="0"/>
                </a:cubicBezTo>
                <a:cubicBezTo>
                  <a:pt x="864633" y="-18977"/>
                  <a:pt x="925867" y="614"/>
                  <a:pt x="1066431" y="0"/>
                </a:cubicBezTo>
                <a:cubicBezTo>
                  <a:pt x="1206995" y="-614"/>
                  <a:pt x="1386427" y="-2303"/>
                  <a:pt x="1599646" y="0"/>
                </a:cubicBezTo>
                <a:cubicBezTo>
                  <a:pt x="1812866" y="2303"/>
                  <a:pt x="1979310" y="2310"/>
                  <a:pt x="2263066" y="0"/>
                </a:cubicBezTo>
                <a:cubicBezTo>
                  <a:pt x="2546822" y="-2310"/>
                  <a:pt x="2655664" y="-9765"/>
                  <a:pt x="2839682" y="0"/>
                </a:cubicBezTo>
                <a:cubicBezTo>
                  <a:pt x="3023700" y="9765"/>
                  <a:pt x="3193310" y="-25922"/>
                  <a:pt x="3372898" y="0"/>
                </a:cubicBezTo>
                <a:cubicBezTo>
                  <a:pt x="3552486" y="25922"/>
                  <a:pt x="3933650" y="40169"/>
                  <a:pt x="4340126" y="0"/>
                </a:cubicBezTo>
                <a:cubicBezTo>
                  <a:pt x="4340220" y="11132"/>
                  <a:pt x="4339191" y="14114"/>
                  <a:pt x="4340126" y="24384"/>
                </a:cubicBezTo>
                <a:cubicBezTo>
                  <a:pt x="4059299" y="8730"/>
                  <a:pt x="3916724" y="42365"/>
                  <a:pt x="3720108" y="24384"/>
                </a:cubicBezTo>
                <a:cubicBezTo>
                  <a:pt x="3523492" y="6403"/>
                  <a:pt x="3414958" y="37613"/>
                  <a:pt x="3186893" y="24384"/>
                </a:cubicBezTo>
                <a:cubicBezTo>
                  <a:pt x="2958829" y="11155"/>
                  <a:pt x="2710205" y="55791"/>
                  <a:pt x="2480072" y="24384"/>
                </a:cubicBezTo>
                <a:cubicBezTo>
                  <a:pt x="2249939" y="-7023"/>
                  <a:pt x="2138136" y="43475"/>
                  <a:pt x="1903455" y="24384"/>
                </a:cubicBezTo>
                <a:cubicBezTo>
                  <a:pt x="1668774" y="5293"/>
                  <a:pt x="1622633" y="10066"/>
                  <a:pt x="1413641" y="24384"/>
                </a:cubicBezTo>
                <a:cubicBezTo>
                  <a:pt x="1204649" y="38702"/>
                  <a:pt x="1040781" y="53163"/>
                  <a:pt x="750222" y="24384"/>
                </a:cubicBezTo>
                <a:cubicBezTo>
                  <a:pt x="459663" y="-4395"/>
                  <a:pt x="248129" y="-6105"/>
                  <a:pt x="0" y="24384"/>
                </a:cubicBezTo>
                <a:cubicBezTo>
                  <a:pt x="323" y="15996"/>
                  <a:pt x="-358" y="5417"/>
                  <a:pt x="0" y="0"/>
                </a:cubicBezTo>
                <a:close/>
              </a:path>
              <a:path w="4340126" h="24384" stroke="0" extrusionOk="0">
                <a:moveTo>
                  <a:pt x="0" y="0"/>
                </a:moveTo>
                <a:cubicBezTo>
                  <a:pt x="288215" y="-9264"/>
                  <a:pt x="349355" y="-8949"/>
                  <a:pt x="576617" y="0"/>
                </a:cubicBezTo>
                <a:cubicBezTo>
                  <a:pt x="803879" y="8949"/>
                  <a:pt x="924721" y="23078"/>
                  <a:pt x="1066431" y="0"/>
                </a:cubicBezTo>
                <a:cubicBezTo>
                  <a:pt x="1208141" y="-23078"/>
                  <a:pt x="1579995" y="-2062"/>
                  <a:pt x="1773251" y="0"/>
                </a:cubicBezTo>
                <a:cubicBezTo>
                  <a:pt x="1966507" y="2062"/>
                  <a:pt x="2132917" y="-6432"/>
                  <a:pt x="2349868" y="0"/>
                </a:cubicBezTo>
                <a:cubicBezTo>
                  <a:pt x="2566819" y="6432"/>
                  <a:pt x="2705762" y="-1232"/>
                  <a:pt x="2926485" y="0"/>
                </a:cubicBezTo>
                <a:cubicBezTo>
                  <a:pt x="3147208" y="1232"/>
                  <a:pt x="3430172" y="12774"/>
                  <a:pt x="3633305" y="0"/>
                </a:cubicBezTo>
                <a:cubicBezTo>
                  <a:pt x="3836438" y="-12774"/>
                  <a:pt x="4146610" y="-21575"/>
                  <a:pt x="4340126" y="0"/>
                </a:cubicBezTo>
                <a:cubicBezTo>
                  <a:pt x="4338935" y="11404"/>
                  <a:pt x="4339423" y="15618"/>
                  <a:pt x="4340126" y="24384"/>
                </a:cubicBezTo>
                <a:cubicBezTo>
                  <a:pt x="4176838" y="26460"/>
                  <a:pt x="4007812" y="40796"/>
                  <a:pt x="3806911" y="24384"/>
                </a:cubicBezTo>
                <a:cubicBezTo>
                  <a:pt x="3606011" y="7972"/>
                  <a:pt x="3390923" y="35454"/>
                  <a:pt x="3186893" y="24384"/>
                </a:cubicBezTo>
                <a:cubicBezTo>
                  <a:pt x="2982863" y="13314"/>
                  <a:pt x="2795322" y="-3292"/>
                  <a:pt x="2566875" y="24384"/>
                </a:cubicBezTo>
                <a:cubicBezTo>
                  <a:pt x="2338428" y="52060"/>
                  <a:pt x="2229810" y="49622"/>
                  <a:pt x="1990258" y="24384"/>
                </a:cubicBezTo>
                <a:cubicBezTo>
                  <a:pt x="1750706" y="-854"/>
                  <a:pt x="1486920" y="30001"/>
                  <a:pt x="1283437" y="24384"/>
                </a:cubicBezTo>
                <a:cubicBezTo>
                  <a:pt x="1079954" y="18767"/>
                  <a:pt x="892974" y="9368"/>
                  <a:pt x="576617" y="24384"/>
                </a:cubicBezTo>
                <a:cubicBezTo>
                  <a:pt x="260260" y="39400"/>
                  <a:pt x="163860" y="-1790"/>
                  <a:pt x="0" y="24384"/>
                </a:cubicBezTo>
                <a:cubicBezTo>
                  <a:pt x="-247" y="16189"/>
                  <a:pt x="-946" y="841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C5C5451-BA27-C7C9-CF0D-44FFA36E7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964" y="853440"/>
            <a:ext cx="7049015" cy="740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39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F449C9-EF9A-C3A3-6602-9D5807A0D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6000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A255D0-E8FB-7218-F54E-B83CE642C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842" y="852257"/>
            <a:ext cx="4762414" cy="4764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7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EJEMPLOS DE BUENAS PRÁCTICAS: CITAR</a:t>
            </a:r>
          </a:p>
        </p:txBody>
      </p:sp>
      <p:sp>
        <p:nvSpPr>
          <p:cNvPr id="3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704" y="5879022"/>
            <a:ext cx="4340126" cy="24384"/>
          </a:xfrm>
          <a:custGeom>
            <a:avLst/>
            <a:gdLst>
              <a:gd name="csX0" fmla="*/ 0 w 4340126"/>
              <a:gd name="csY0" fmla="*/ 0 h 24384"/>
              <a:gd name="csX1" fmla="*/ 576617 w 4340126"/>
              <a:gd name="csY1" fmla="*/ 0 h 24384"/>
              <a:gd name="csX2" fmla="*/ 1066431 w 4340126"/>
              <a:gd name="csY2" fmla="*/ 0 h 24384"/>
              <a:gd name="csX3" fmla="*/ 1599646 w 4340126"/>
              <a:gd name="csY3" fmla="*/ 0 h 24384"/>
              <a:gd name="csX4" fmla="*/ 2263066 w 4340126"/>
              <a:gd name="csY4" fmla="*/ 0 h 24384"/>
              <a:gd name="csX5" fmla="*/ 2839682 w 4340126"/>
              <a:gd name="csY5" fmla="*/ 0 h 24384"/>
              <a:gd name="csX6" fmla="*/ 3372898 w 4340126"/>
              <a:gd name="csY6" fmla="*/ 0 h 24384"/>
              <a:gd name="csX7" fmla="*/ 4340126 w 4340126"/>
              <a:gd name="csY7" fmla="*/ 0 h 24384"/>
              <a:gd name="csX8" fmla="*/ 4340126 w 4340126"/>
              <a:gd name="csY8" fmla="*/ 24384 h 24384"/>
              <a:gd name="csX9" fmla="*/ 3720108 w 4340126"/>
              <a:gd name="csY9" fmla="*/ 24384 h 24384"/>
              <a:gd name="csX10" fmla="*/ 3186893 w 4340126"/>
              <a:gd name="csY10" fmla="*/ 24384 h 24384"/>
              <a:gd name="csX11" fmla="*/ 2480072 w 4340126"/>
              <a:gd name="csY11" fmla="*/ 24384 h 24384"/>
              <a:gd name="csX12" fmla="*/ 1903455 w 4340126"/>
              <a:gd name="csY12" fmla="*/ 24384 h 24384"/>
              <a:gd name="csX13" fmla="*/ 1413641 w 4340126"/>
              <a:gd name="csY13" fmla="*/ 24384 h 24384"/>
              <a:gd name="csX14" fmla="*/ 750222 w 4340126"/>
              <a:gd name="csY14" fmla="*/ 24384 h 24384"/>
              <a:gd name="csX15" fmla="*/ 0 w 4340126"/>
              <a:gd name="csY15" fmla="*/ 24384 h 24384"/>
              <a:gd name="csX16" fmla="*/ 0 w 4340126"/>
              <a:gd name="csY16" fmla="*/ 0 h 243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340126" h="24384" fill="none" extrusionOk="0">
                <a:moveTo>
                  <a:pt x="0" y="0"/>
                </a:moveTo>
                <a:cubicBezTo>
                  <a:pt x="179598" y="4488"/>
                  <a:pt x="288601" y="18977"/>
                  <a:pt x="576617" y="0"/>
                </a:cubicBezTo>
                <a:cubicBezTo>
                  <a:pt x="864633" y="-18977"/>
                  <a:pt x="925867" y="614"/>
                  <a:pt x="1066431" y="0"/>
                </a:cubicBezTo>
                <a:cubicBezTo>
                  <a:pt x="1206995" y="-614"/>
                  <a:pt x="1386427" y="-2303"/>
                  <a:pt x="1599646" y="0"/>
                </a:cubicBezTo>
                <a:cubicBezTo>
                  <a:pt x="1812866" y="2303"/>
                  <a:pt x="1979310" y="2310"/>
                  <a:pt x="2263066" y="0"/>
                </a:cubicBezTo>
                <a:cubicBezTo>
                  <a:pt x="2546822" y="-2310"/>
                  <a:pt x="2655664" y="-9765"/>
                  <a:pt x="2839682" y="0"/>
                </a:cubicBezTo>
                <a:cubicBezTo>
                  <a:pt x="3023700" y="9765"/>
                  <a:pt x="3193310" y="-25922"/>
                  <a:pt x="3372898" y="0"/>
                </a:cubicBezTo>
                <a:cubicBezTo>
                  <a:pt x="3552486" y="25922"/>
                  <a:pt x="3933650" y="40169"/>
                  <a:pt x="4340126" y="0"/>
                </a:cubicBezTo>
                <a:cubicBezTo>
                  <a:pt x="4340220" y="11132"/>
                  <a:pt x="4339191" y="14114"/>
                  <a:pt x="4340126" y="24384"/>
                </a:cubicBezTo>
                <a:cubicBezTo>
                  <a:pt x="4059299" y="8730"/>
                  <a:pt x="3916724" y="42365"/>
                  <a:pt x="3720108" y="24384"/>
                </a:cubicBezTo>
                <a:cubicBezTo>
                  <a:pt x="3523492" y="6403"/>
                  <a:pt x="3414958" y="37613"/>
                  <a:pt x="3186893" y="24384"/>
                </a:cubicBezTo>
                <a:cubicBezTo>
                  <a:pt x="2958829" y="11155"/>
                  <a:pt x="2710205" y="55791"/>
                  <a:pt x="2480072" y="24384"/>
                </a:cubicBezTo>
                <a:cubicBezTo>
                  <a:pt x="2249939" y="-7023"/>
                  <a:pt x="2138136" y="43475"/>
                  <a:pt x="1903455" y="24384"/>
                </a:cubicBezTo>
                <a:cubicBezTo>
                  <a:pt x="1668774" y="5293"/>
                  <a:pt x="1622633" y="10066"/>
                  <a:pt x="1413641" y="24384"/>
                </a:cubicBezTo>
                <a:cubicBezTo>
                  <a:pt x="1204649" y="38702"/>
                  <a:pt x="1040781" y="53163"/>
                  <a:pt x="750222" y="24384"/>
                </a:cubicBezTo>
                <a:cubicBezTo>
                  <a:pt x="459663" y="-4395"/>
                  <a:pt x="248129" y="-6105"/>
                  <a:pt x="0" y="24384"/>
                </a:cubicBezTo>
                <a:cubicBezTo>
                  <a:pt x="323" y="15996"/>
                  <a:pt x="-358" y="5417"/>
                  <a:pt x="0" y="0"/>
                </a:cubicBezTo>
                <a:close/>
              </a:path>
              <a:path w="4340126" h="24384" stroke="0" extrusionOk="0">
                <a:moveTo>
                  <a:pt x="0" y="0"/>
                </a:moveTo>
                <a:cubicBezTo>
                  <a:pt x="288215" y="-9264"/>
                  <a:pt x="349355" y="-8949"/>
                  <a:pt x="576617" y="0"/>
                </a:cubicBezTo>
                <a:cubicBezTo>
                  <a:pt x="803879" y="8949"/>
                  <a:pt x="924721" y="23078"/>
                  <a:pt x="1066431" y="0"/>
                </a:cubicBezTo>
                <a:cubicBezTo>
                  <a:pt x="1208141" y="-23078"/>
                  <a:pt x="1579995" y="-2062"/>
                  <a:pt x="1773251" y="0"/>
                </a:cubicBezTo>
                <a:cubicBezTo>
                  <a:pt x="1966507" y="2062"/>
                  <a:pt x="2132917" y="-6432"/>
                  <a:pt x="2349868" y="0"/>
                </a:cubicBezTo>
                <a:cubicBezTo>
                  <a:pt x="2566819" y="6432"/>
                  <a:pt x="2705762" y="-1232"/>
                  <a:pt x="2926485" y="0"/>
                </a:cubicBezTo>
                <a:cubicBezTo>
                  <a:pt x="3147208" y="1232"/>
                  <a:pt x="3430172" y="12774"/>
                  <a:pt x="3633305" y="0"/>
                </a:cubicBezTo>
                <a:cubicBezTo>
                  <a:pt x="3836438" y="-12774"/>
                  <a:pt x="4146610" y="-21575"/>
                  <a:pt x="4340126" y="0"/>
                </a:cubicBezTo>
                <a:cubicBezTo>
                  <a:pt x="4338935" y="11404"/>
                  <a:pt x="4339423" y="15618"/>
                  <a:pt x="4340126" y="24384"/>
                </a:cubicBezTo>
                <a:cubicBezTo>
                  <a:pt x="4176838" y="26460"/>
                  <a:pt x="4007812" y="40796"/>
                  <a:pt x="3806911" y="24384"/>
                </a:cubicBezTo>
                <a:cubicBezTo>
                  <a:pt x="3606011" y="7972"/>
                  <a:pt x="3390923" y="35454"/>
                  <a:pt x="3186893" y="24384"/>
                </a:cubicBezTo>
                <a:cubicBezTo>
                  <a:pt x="2982863" y="13314"/>
                  <a:pt x="2795322" y="-3292"/>
                  <a:pt x="2566875" y="24384"/>
                </a:cubicBezTo>
                <a:cubicBezTo>
                  <a:pt x="2338428" y="52060"/>
                  <a:pt x="2229810" y="49622"/>
                  <a:pt x="1990258" y="24384"/>
                </a:cubicBezTo>
                <a:cubicBezTo>
                  <a:pt x="1750706" y="-854"/>
                  <a:pt x="1486920" y="30001"/>
                  <a:pt x="1283437" y="24384"/>
                </a:cubicBezTo>
                <a:cubicBezTo>
                  <a:pt x="1079954" y="18767"/>
                  <a:pt x="892974" y="9368"/>
                  <a:pt x="576617" y="24384"/>
                </a:cubicBezTo>
                <a:cubicBezTo>
                  <a:pt x="260260" y="39400"/>
                  <a:pt x="163860" y="-1790"/>
                  <a:pt x="0" y="24384"/>
                </a:cubicBezTo>
                <a:cubicBezTo>
                  <a:pt x="-247" y="16189"/>
                  <a:pt x="-946" y="841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578CCBC-0E2B-33C1-F271-A3A3146D8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710" y="853440"/>
            <a:ext cx="7141523" cy="740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61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CBB1CE-EEBF-7F85-DF21-F892E0E0D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6000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C5FD41-B9F0-B601-20FF-7F79B8507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842" y="852257"/>
            <a:ext cx="4762414" cy="47646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7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EJEMPLOS DE BUENAS PRÁCTICAS: NÚMERO ACTUAL</a:t>
            </a:r>
          </a:p>
        </p:txBody>
      </p:sp>
      <p:sp>
        <p:nvSpPr>
          <p:cNvPr id="4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704" y="5879022"/>
            <a:ext cx="4340126" cy="24384"/>
          </a:xfrm>
          <a:custGeom>
            <a:avLst/>
            <a:gdLst>
              <a:gd name="csX0" fmla="*/ 0 w 4340126"/>
              <a:gd name="csY0" fmla="*/ 0 h 24384"/>
              <a:gd name="csX1" fmla="*/ 576617 w 4340126"/>
              <a:gd name="csY1" fmla="*/ 0 h 24384"/>
              <a:gd name="csX2" fmla="*/ 1066431 w 4340126"/>
              <a:gd name="csY2" fmla="*/ 0 h 24384"/>
              <a:gd name="csX3" fmla="*/ 1599646 w 4340126"/>
              <a:gd name="csY3" fmla="*/ 0 h 24384"/>
              <a:gd name="csX4" fmla="*/ 2263066 w 4340126"/>
              <a:gd name="csY4" fmla="*/ 0 h 24384"/>
              <a:gd name="csX5" fmla="*/ 2839682 w 4340126"/>
              <a:gd name="csY5" fmla="*/ 0 h 24384"/>
              <a:gd name="csX6" fmla="*/ 3372898 w 4340126"/>
              <a:gd name="csY6" fmla="*/ 0 h 24384"/>
              <a:gd name="csX7" fmla="*/ 4340126 w 4340126"/>
              <a:gd name="csY7" fmla="*/ 0 h 24384"/>
              <a:gd name="csX8" fmla="*/ 4340126 w 4340126"/>
              <a:gd name="csY8" fmla="*/ 24384 h 24384"/>
              <a:gd name="csX9" fmla="*/ 3720108 w 4340126"/>
              <a:gd name="csY9" fmla="*/ 24384 h 24384"/>
              <a:gd name="csX10" fmla="*/ 3186893 w 4340126"/>
              <a:gd name="csY10" fmla="*/ 24384 h 24384"/>
              <a:gd name="csX11" fmla="*/ 2480072 w 4340126"/>
              <a:gd name="csY11" fmla="*/ 24384 h 24384"/>
              <a:gd name="csX12" fmla="*/ 1903455 w 4340126"/>
              <a:gd name="csY12" fmla="*/ 24384 h 24384"/>
              <a:gd name="csX13" fmla="*/ 1413641 w 4340126"/>
              <a:gd name="csY13" fmla="*/ 24384 h 24384"/>
              <a:gd name="csX14" fmla="*/ 750222 w 4340126"/>
              <a:gd name="csY14" fmla="*/ 24384 h 24384"/>
              <a:gd name="csX15" fmla="*/ 0 w 4340126"/>
              <a:gd name="csY15" fmla="*/ 24384 h 24384"/>
              <a:gd name="csX16" fmla="*/ 0 w 4340126"/>
              <a:gd name="csY16" fmla="*/ 0 h 243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340126" h="24384" fill="none" extrusionOk="0">
                <a:moveTo>
                  <a:pt x="0" y="0"/>
                </a:moveTo>
                <a:cubicBezTo>
                  <a:pt x="179598" y="4488"/>
                  <a:pt x="288601" y="18977"/>
                  <a:pt x="576617" y="0"/>
                </a:cubicBezTo>
                <a:cubicBezTo>
                  <a:pt x="864633" y="-18977"/>
                  <a:pt x="925867" y="614"/>
                  <a:pt x="1066431" y="0"/>
                </a:cubicBezTo>
                <a:cubicBezTo>
                  <a:pt x="1206995" y="-614"/>
                  <a:pt x="1386427" y="-2303"/>
                  <a:pt x="1599646" y="0"/>
                </a:cubicBezTo>
                <a:cubicBezTo>
                  <a:pt x="1812866" y="2303"/>
                  <a:pt x="1979310" y="2310"/>
                  <a:pt x="2263066" y="0"/>
                </a:cubicBezTo>
                <a:cubicBezTo>
                  <a:pt x="2546822" y="-2310"/>
                  <a:pt x="2655664" y="-9765"/>
                  <a:pt x="2839682" y="0"/>
                </a:cubicBezTo>
                <a:cubicBezTo>
                  <a:pt x="3023700" y="9765"/>
                  <a:pt x="3193310" y="-25922"/>
                  <a:pt x="3372898" y="0"/>
                </a:cubicBezTo>
                <a:cubicBezTo>
                  <a:pt x="3552486" y="25922"/>
                  <a:pt x="3933650" y="40169"/>
                  <a:pt x="4340126" y="0"/>
                </a:cubicBezTo>
                <a:cubicBezTo>
                  <a:pt x="4340220" y="11132"/>
                  <a:pt x="4339191" y="14114"/>
                  <a:pt x="4340126" y="24384"/>
                </a:cubicBezTo>
                <a:cubicBezTo>
                  <a:pt x="4059299" y="8730"/>
                  <a:pt x="3916724" y="42365"/>
                  <a:pt x="3720108" y="24384"/>
                </a:cubicBezTo>
                <a:cubicBezTo>
                  <a:pt x="3523492" y="6403"/>
                  <a:pt x="3414958" y="37613"/>
                  <a:pt x="3186893" y="24384"/>
                </a:cubicBezTo>
                <a:cubicBezTo>
                  <a:pt x="2958829" y="11155"/>
                  <a:pt x="2710205" y="55791"/>
                  <a:pt x="2480072" y="24384"/>
                </a:cubicBezTo>
                <a:cubicBezTo>
                  <a:pt x="2249939" y="-7023"/>
                  <a:pt x="2138136" y="43475"/>
                  <a:pt x="1903455" y="24384"/>
                </a:cubicBezTo>
                <a:cubicBezTo>
                  <a:pt x="1668774" y="5293"/>
                  <a:pt x="1622633" y="10066"/>
                  <a:pt x="1413641" y="24384"/>
                </a:cubicBezTo>
                <a:cubicBezTo>
                  <a:pt x="1204649" y="38702"/>
                  <a:pt x="1040781" y="53163"/>
                  <a:pt x="750222" y="24384"/>
                </a:cubicBezTo>
                <a:cubicBezTo>
                  <a:pt x="459663" y="-4395"/>
                  <a:pt x="248129" y="-6105"/>
                  <a:pt x="0" y="24384"/>
                </a:cubicBezTo>
                <a:cubicBezTo>
                  <a:pt x="323" y="15996"/>
                  <a:pt x="-358" y="5417"/>
                  <a:pt x="0" y="0"/>
                </a:cubicBezTo>
                <a:close/>
              </a:path>
              <a:path w="4340126" h="24384" stroke="0" extrusionOk="0">
                <a:moveTo>
                  <a:pt x="0" y="0"/>
                </a:moveTo>
                <a:cubicBezTo>
                  <a:pt x="288215" y="-9264"/>
                  <a:pt x="349355" y="-8949"/>
                  <a:pt x="576617" y="0"/>
                </a:cubicBezTo>
                <a:cubicBezTo>
                  <a:pt x="803879" y="8949"/>
                  <a:pt x="924721" y="23078"/>
                  <a:pt x="1066431" y="0"/>
                </a:cubicBezTo>
                <a:cubicBezTo>
                  <a:pt x="1208141" y="-23078"/>
                  <a:pt x="1579995" y="-2062"/>
                  <a:pt x="1773251" y="0"/>
                </a:cubicBezTo>
                <a:cubicBezTo>
                  <a:pt x="1966507" y="2062"/>
                  <a:pt x="2132917" y="-6432"/>
                  <a:pt x="2349868" y="0"/>
                </a:cubicBezTo>
                <a:cubicBezTo>
                  <a:pt x="2566819" y="6432"/>
                  <a:pt x="2705762" y="-1232"/>
                  <a:pt x="2926485" y="0"/>
                </a:cubicBezTo>
                <a:cubicBezTo>
                  <a:pt x="3147208" y="1232"/>
                  <a:pt x="3430172" y="12774"/>
                  <a:pt x="3633305" y="0"/>
                </a:cubicBezTo>
                <a:cubicBezTo>
                  <a:pt x="3836438" y="-12774"/>
                  <a:pt x="4146610" y="-21575"/>
                  <a:pt x="4340126" y="0"/>
                </a:cubicBezTo>
                <a:cubicBezTo>
                  <a:pt x="4338935" y="11404"/>
                  <a:pt x="4339423" y="15618"/>
                  <a:pt x="4340126" y="24384"/>
                </a:cubicBezTo>
                <a:cubicBezTo>
                  <a:pt x="4176838" y="26460"/>
                  <a:pt x="4007812" y="40796"/>
                  <a:pt x="3806911" y="24384"/>
                </a:cubicBezTo>
                <a:cubicBezTo>
                  <a:pt x="3606011" y="7972"/>
                  <a:pt x="3390923" y="35454"/>
                  <a:pt x="3186893" y="24384"/>
                </a:cubicBezTo>
                <a:cubicBezTo>
                  <a:pt x="2982863" y="13314"/>
                  <a:pt x="2795322" y="-3292"/>
                  <a:pt x="2566875" y="24384"/>
                </a:cubicBezTo>
                <a:cubicBezTo>
                  <a:pt x="2338428" y="52060"/>
                  <a:pt x="2229810" y="49622"/>
                  <a:pt x="1990258" y="24384"/>
                </a:cubicBezTo>
                <a:cubicBezTo>
                  <a:pt x="1750706" y="-854"/>
                  <a:pt x="1486920" y="30001"/>
                  <a:pt x="1283437" y="24384"/>
                </a:cubicBezTo>
                <a:cubicBezTo>
                  <a:pt x="1079954" y="18767"/>
                  <a:pt x="892974" y="9368"/>
                  <a:pt x="576617" y="24384"/>
                </a:cubicBezTo>
                <a:cubicBezTo>
                  <a:pt x="260260" y="39400"/>
                  <a:pt x="163860" y="-1790"/>
                  <a:pt x="0" y="24384"/>
                </a:cubicBezTo>
                <a:cubicBezTo>
                  <a:pt x="-247" y="16189"/>
                  <a:pt x="-946" y="841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6A24088-0907-F90A-01F1-FEEC94261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229" y="853440"/>
            <a:ext cx="6660486" cy="740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52CF15-8076-B8FF-B714-C22913C2C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6000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7404C9-E880-3318-AF25-47E079EAD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842" y="852257"/>
            <a:ext cx="4762414" cy="47646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7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EJEMPLOS DE BUENAS PRÁCTICAS: </a:t>
            </a:r>
            <a:r>
              <a:rPr lang="en-US" sz="7500" dirty="0"/>
              <a:t>NÚMEROS ANTERIORES</a:t>
            </a:r>
            <a:endParaRPr lang="en-US" sz="75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704" y="5879022"/>
            <a:ext cx="4340126" cy="24384"/>
          </a:xfrm>
          <a:custGeom>
            <a:avLst/>
            <a:gdLst>
              <a:gd name="csX0" fmla="*/ 0 w 4340126"/>
              <a:gd name="csY0" fmla="*/ 0 h 24384"/>
              <a:gd name="csX1" fmla="*/ 576617 w 4340126"/>
              <a:gd name="csY1" fmla="*/ 0 h 24384"/>
              <a:gd name="csX2" fmla="*/ 1066431 w 4340126"/>
              <a:gd name="csY2" fmla="*/ 0 h 24384"/>
              <a:gd name="csX3" fmla="*/ 1599646 w 4340126"/>
              <a:gd name="csY3" fmla="*/ 0 h 24384"/>
              <a:gd name="csX4" fmla="*/ 2263066 w 4340126"/>
              <a:gd name="csY4" fmla="*/ 0 h 24384"/>
              <a:gd name="csX5" fmla="*/ 2839682 w 4340126"/>
              <a:gd name="csY5" fmla="*/ 0 h 24384"/>
              <a:gd name="csX6" fmla="*/ 3372898 w 4340126"/>
              <a:gd name="csY6" fmla="*/ 0 h 24384"/>
              <a:gd name="csX7" fmla="*/ 4340126 w 4340126"/>
              <a:gd name="csY7" fmla="*/ 0 h 24384"/>
              <a:gd name="csX8" fmla="*/ 4340126 w 4340126"/>
              <a:gd name="csY8" fmla="*/ 24384 h 24384"/>
              <a:gd name="csX9" fmla="*/ 3720108 w 4340126"/>
              <a:gd name="csY9" fmla="*/ 24384 h 24384"/>
              <a:gd name="csX10" fmla="*/ 3186893 w 4340126"/>
              <a:gd name="csY10" fmla="*/ 24384 h 24384"/>
              <a:gd name="csX11" fmla="*/ 2480072 w 4340126"/>
              <a:gd name="csY11" fmla="*/ 24384 h 24384"/>
              <a:gd name="csX12" fmla="*/ 1903455 w 4340126"/>
              <a:gd name="csY12" fmla="*/ 24384 h 24384"/>
              <a:gd name="csX13" fmla="*/ 1413641 w 4340126"/>
              <a:gd name="csY13" fmla="*/ 24384 h 24384"/>
              <a:gd name="csX14" fmla="*/ 750222 w 4340126"/>
              <a:gd name="csY14" fmla="*/ 24384 h 24384"/>
              <a:gd name="csX15" fmla="*/ 0 w 4340126"/>
              <a:gd name="csY15" fmla="*/ 24384 h 24384"/>
              <a:gd name="csX16" fmla="*/ 0 w 4340126"/>
              <a:gd name="csY16" fmla="*/ 0 h 243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340126" h="24384" fill="none" extrusionOk="0">
                <a:moveTo>
                  <a:pt x="0" y="0"/>
                </a:moveTo>
                <a:cubicBezTo>
                  <a:pt x="179598" y="4488"/>
                  <a:pt x="288601" y="18977"/>
                  <a:pt x="576617" y="0"/>
                </a:cubicBezTo>
                <a:cubicBezTo>
                  <a:pt x="864633" y="-18977"/>
                  <a:pt x="925867" y="614"/>
                  <a:pt x="1066431" y="0"/>
                </a:cubicBezTo>
                <a:cubicBezTo>
                  <a:pt x="1206995" y="-614"/>
                  <a:pt x="1386427" y="-2303"/>
                  <a:pt x="1599646" y="0"/>
                </a:cubicBezTo>
                <a:cubicBezTo>
                  <a:pt x="1812866" y="2303"/>
                  <a:pt x="1979310" y="2310"/>
                  <a:pt x="2263066" y="0"/>
                </a:cubicBezTo>
                <a:cubicBezTo>
                  <a:pt x="2546822" y="-2310"/>
                  <a:pt x="2655664" y="-9765"/>
                  <a:pt x="2839682" y="0"/>
                </a:cubicBezTo>
                <a:cubicBezTo>
                  <a:pt x="3023700" y="9765"/>
                  <a:pt x="3193310" y="-25922"/>
                  <a:pt x="3372898" y="0"/>
                </a:cubicBezTo>
                <a:cubicBezTo>
                  <a:pt x="3552486" y="25922"/>
                  <a:pt x="3933650" y="40169"/>
                  <a:pt x="4340126" y="0"/>
                </a:cubicBezTo>
                <a:cubicBezTo>
                  <a:pt x="4340220" y="11132"/>
                  <a:pt x="4339191" y="14114"/>
                  <a:pt x="4340126" y="24384"/>
                </a:cubicBezTo>
                <a:cubicBezTo>
                  <a:pt x="4059299" y="8730"/>
                  <a:pt x="3916724" y="42365"/>
                  <a:pt x="3720108" y="24384"/>
                </a:cubicBezTo>
                <a:cubicBezTo>
                  <a:pt x="3523492" y="6403"/>
                  <a:pt x="3414958" y="37613"/>
                  <a:pt x="3186893" y="24384"/>
                </a:cubicBezTo>
                <a:cubicBezTo>
                  <a:pt x="2958829" y="11155"/>
                  <a:pt x="2710205" y="55791"/>
                  <a:pt x="2480072" y="24384"/>
                </a:cubicBezTo>
                <a:cubicBezTo>
                  <a:pt x="2249939" y="-7023"/>
                  <a:pt x="2138136" y="43475"/>
                  <a:pt x="1903455" y="24384"/>
                </a:cubicBezTo>
                <a:cubicBezTo>
                  <a:pt x="1668774" y="5293"/>
                  <a:pt x="1622633" y="10066"/>
                  <a:pt x="1413641" y="24384"/>
                </a:cubicBezTo>
                <a:cubicBezTo>
                  <a:pt x="1204649" y="38702"/>
                  <a:pt x="1040781" y="53163"/>
                  <a:pt x="750222" y="24384"/>
                </a:cubicBezTo>
                <a:cubicBezTo>
                  <a:pt x="459663" y="-4395"/>
                  <a:pt x="248129" y="-6105"/>
                  <a:pt x="0" y="24384"/>
                </a:cubicBezTo>
                <a:cubicBezTo>
                  <a:pt x="323" y="15996"/>
                  <a:pt x="-358" y="5417"/>
                  <a:pt x="0" y="0"/>
                </a:cubicBezTo>
                <a:close/>
              </a:path>
              <a:path w="4340126" h="24384" stroke="0" extrusionOk="0">
                <a:moveTo>
                  <a:pt x="0" y="0"/>
                </a:moveTo>
                <a:cubicBezTo>
                  <a:pt x="288215" y="-9264"/>
                  <a:pt x="349355" y="-8949"/>
                  <a:pt x="576617" y="0"/>
                </a:cubicBezTo>
                <a:cubicBezTo>
                  <a:pt x="803879" y="8949"/>
                  <a:pt x="924721" y="23078"/>
                  <a:pt x="1066431" y="0"/>
                </a:cubicBezTo>
                <a:cubicBezTo>
                  <a:pt x="1208141" y="-23078"/>
                  <a:pt x="1579995" y="-2062"/>
                  <a:pt x="1773251" y="0"/>
                </a:cubicBezTo>
                <a:cubicBezTo>
                  <a:pt x="1966507" y="2062"/>
                  <a:pt x="2132917" y="-6432"/>
                  <a:pt x="2349868" y="0"/>
                </a:cubicBezTo>
                <a:cubicBezTo>
                  <a:pt x="2566819" y="6432"/>
                  <a:pt x="2705762" y="-1232"/>
                  <a:pt x="2926485" y="0"/>
                </a:cubicBezTo>
                <a:cubicBezTo>
                  <a:pt x="3147208" y="1232"/>
                  <a:pt x="3430172" y="12774"/>
                  <a:pt x="3633305" y="0"/>
                </a:cubicBezTo>
                <a:cubicBezTo>
                  <a:pt x="3836438" y="-12774"/>
                  <a:pt x="4146610" y="-21575"/>
                  <a:pt x="4340126" y="0"/>
                </a:cubicBezTo>
                <a:cubicBezTo>
                  <a:pt x="4338935" y="11404"/>
                  <a:pt x="4339423" y="15618"/>
                  <a:pt x="4340126" y="24384"/>
                </a:cubicBezTo>
                <a:cubicBezTo>
                  <a:pt x="4176838" y="26460"/>
                  <a:pt x="4007812" y="40796"/>
                  <a:pt x="3806911" y="24384"/>
                </a:cubicBezTo>
                <a:cubicBezTo>
                  <a:pt x="3606011" y="7972"/>
                  <a:pt x="3390923" y="35454"/>
                  <a:pt x="3186893" y="24384"/>
                </a:cubicBezTo>
                <a:cubicBezTo>
                  <a:pt x="2982863" y="13314"/>
                  <a:pt x="2795322" y="-3292"/>
                  <a:pt x="2566875" y="24384"/>
                </a:cubicBezTo>
                <a:cubicBezTo>
                  <a:pt x="2338428" y="52060"/>
                  <a:pt x="2229810" y="49622"/>
                  <a:pt x="1990258" y="24384"/>
                </a:cubicBezTo>
                <a:cubicBezTo>
                  <a:pt x="1750706" y="-854"/>
                  <a:pt x="1486920" y="30001"/>
                  <a:pt x="1283437" y="24384"/>
                </a:cubicBezTo>
                <a:cubicBezTo>
                  <a:pt x="1079954" y="18767"/>
                  <a:pt x="892974" y="9368"/>
                  <a:pt x="576617" y="24384"/>
                </a:cubicBezTo>
                <a:cubicBezTo>
                  <a:pt x="260260" y="39400"/>
                  <a:pt x="163860" y="-1790"/>
                  <a:pt x="0" y="24384"/>
                </a:cubicBezTo>
                <a:cubicBezTo>
                  <a:pt x="-247" y="16189"/>
                  <a:pt x="-946" y="841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4B2624-DA64-60D0-254E-233D0CEB6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721" y="853440"/>
            <a:ext cx="6845502" cy="740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83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BD2834-F1CC-94C8-8FF2-F25D574FE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6000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AE5FFB8-2351-8F30-EF6A-4B2275777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842" y="852257"/>
            <a:ext cx="4762414" cy="4764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EJEMPLOS DE BUENAS PRÁCTICAS: </a:t>
            </a:r>
            <a:r>
              <a:rPr lang="en-US" sz="6800" dirty="0"/>
              <a:t>OTROS TEMAS</a:t>
            </a:r>
            <a:endParaRPr lang="en-US" sz="6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704" y="5879022"/>
            <a:ext cx="4340126" cy="24384"/>
          </a:xfrm>
          <a:custGeom>
            <a:avLst/>
            <a:gdLst>
              <a:gd name="csX0" fmla="*/ 0 w 4340126"/>
              <a:gd name="csY0" fmla="*/ 0 h 24384"/>
              <a:gd name="csX1" fmla="*/ 576617 w 4340126"/>
              <a:gd name="csY1" fmla="*/ 0 h 24384"/>
              <a:gd name="csX2" fmla="*/ 1066431 w 4340126"/>
              <a:gd name="csY2" fmla="*/ 0 h 24384"/>
              <a:gd name="csX3" fmla="*/ 1599646 w 4340126"/>
              <a:gd name="csY3" fmla="*/ 0 h 24384"/>
              <a:gd name="csX4" fmla="*/ 2263066 w 4340126"/>
              <a:gd name="csY4" fmla="*/ 0 h 24384"/>
              <a:gd name="csX5" fmla="*/ 2839682 w 4340126"/>
              <a:gd name="csY5" fmla="*/ 0 h 24384"/>
              <a:gd name="csX6" fmla="*/ 3372898 w 4340126"/>
              <a:gd name="csY6" fmla="*/ 0 h 24384"/>
              <a:gd name="csX7" fmla="*/ 4340126 w 4340126"/>
              <a:gd name="csY7" fmla="*/ 0 h 24384"/>
              <a:gd name="csX8" fmla="*/ 4340126 w 4340126"/>
              <a:gd name="csY8" fmla="*/ 24384 h 24384"/>
              <a:gd name="csX9" fmla="*/ 3720108 w 4340126"/>
              <a:gd name="csY9" fmla="*/ 24384 h 24384"/>
              <a:gd name="csX10" fmla="*/ 3186893 w 4340126"/>
              <a:gd name="csY10" fmla="*/ 24384 h 24384"/>
              <a:gd name="csX11" fmla="*/ 2480072 w 4340126"/>
              <a:gd name="csY11" fmla="*/ 24384 h 24384"/>
              <a:gd name="csX12" fmla="*/ 1903455 w 4340126"/>
              <a:gd name="csY12" fmla="*/ 24384 h 24384"/>
              <a:gd name="csX13" fmla="*/ 1413641 w 4340126"/>
              <a:gd name="csY13" fmla="*/ 24384 h 24384"/>
              <a:gd name="csX14" fmla="*/ 750222 w 4340126"/>
              <a:gd name="csY14" fmla="*/ 24384 h 24384"/>
              <a:gd name="csX15" fmla="*/ 0 w 4340126"/>
              <a:gd name="csY15" fmla="*/ 24384 h 24384"/>
              <a:gd name="csX16" fmla="*/ 0 w 4340126"/>
              <a:gd name="csY16" fmla="*/ 0 h 243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340126" h="24384" fill="none" extrusionOk="0">
                <a:moveTo>
                  <a:pt x="0" y="0"/>
                </a:moveTo>
                <a:cubicBezTo>
                  <a:pt x="179598" y="4488"/>
                  <a:pt x="288601" y="18977"/>
                  <a:pt x="576617" y="0"/>
                </a:cubicBezTo>
                <a:cubicBezTo>
                  <a:pt x="864633" y="-18977"/>
                  <a:pt x="925867" y="614"/>
                  <a:pt x="1066431" y="0"/>
                </a:cubicBezTo>
                <a:cubicBezTo>
                  <a:pt x="1206995" y="-614"/>
                  <a:pt x="1386427" y="-2303"/>
                  <a:pt x="1599646" y="0"/>
                </a:cubicBezTo>
                <a:cubicBezTo>
                  <a:pt x="1812866" y="2303"/>
                  <a:pt x="1979310" y="2310"/>
                  <a:pt x="2263066" y="0"/>
                </a:cubicBezTo>
                <a:cubicBezTo>
                  <a:pt x="2546822" y="-2310"/>
                  <a:pt x="2655664" y="-9765"/>
                  <a:pt x="2839682" y="0"/>
                </a:cubicBezTo>
                <a:cubicBezTo>
                  <a:pt x="3023700" y="9765"/>
                  <a:pt x="3193310" y="-25922"/>
                  <a:pt x="3372898" y="0"/>
                </a:cubicBezTo>
                <a:cubicBezTo>
                  <a:pt x="3552486" y="25922"/>
                  <a:pt x="3933650" y="40169"/>
                  <a:pt x="4340126" y="0"/>
                </a:cubicBezTo>
                <a:cubicBezTo>
                  <a:pt x="4340220" y="11132"/>
                  <a:pt x="4339191" y="14114"/>
                  <a:pt x="4340126" y="24384"/>
                </a:cubicBezTo>
                <a:cubicBezTo>
                  <a:pt x="4059299" y="8730"/>
                  <a:pt x="3916724" y="42365"/>
                  <a:pt x="3720108" y="24384"/>
                </a:cubicBezTo>
                <a:cubicBezTo>
                  <a:pt x="3523492" y="6403"/>
                  <a:pt x="3414958" y="37613"/>
                  <a:pt x="3186893" y="24384"/>
                </a:cubicBezTo>
                <a:cubicBezTo>
                  <a:pt x="2958829" y="11155"/>
                  <a:pt x="2710205" y="55791"/>
                  <a:pt x="2480072" y="24384"/>
                </a:cubicBezTo>
                <a:cubicBezTo>
                  <a:pt x="2249939" y="-7023"/>
                  <a:pt x="2138136" y="43475"/>
                  <a:pt x="1903455" y="24384"/>
                </a:cubicBezTo>
                <a:cubicBezTo>
                  <a:pt x="1668774" y="5293"/>
                  <a:pt x="1622633" y="10066"/>
                  <a:pt x="1413641" y="24384"/>
                </a:cubicBezTo>
                <a:cubicBezTo>
                  <a:pt x="1204649" y="38702"/>
                  <a:pt x="1040781" y="53163"/>
                  <a:pt x="750222" y="24384"/>
                </a:cubicBezTo>
                <a:cubicBezTo>
                  <a:pt x="459663" y="-4395"/>
                  <a:pt x="248129" y="-6105"/>
                  <a:pt x="0" y="24384"/>
                </a:cubicBezTo>
                <a:cubicBezTo>
                  <a:pt x="323" y="15996"/>
                  <a:pt x="-358" y="5417"/>
                  <a:pt x="0" y="0"/>
                </a:cubicBezTo>
                <a:close/>
              </a:path>
              <a:path w="4340126" h="24384" stroke="0" extrusionOk="0">
                <a:moveTo>
                  <a:pt x="0" y="0"/>
                </a:moveTo>
                <a:cubicBezTo>
                  <a:pt x="288215" y="-9264"/>
                  <a:pt x="349355" y="-8949"/>
                  <a:pt x="576617" y="0"/>
                </a:cubicBezTo>
                <a:cubicBezTo>
                  <a:pt x="803879" y="8949"/>
                  <a:pt x="924721" y="23078"/>
                  <a:pt x="1066431" y="0"/>
                </a:cubicBezTo>
                <a:cubicBezTo>
                  <a:pt x="1208141" y="-23078"/>
                  <a:pt x="1579995" y="-2062"/>
                  <a:pt x="1773251" y="0"/>
                </a:cubicBezTo>
                <a:cubicBezTo>
                  <a:pt x="1966507" y="2062"/>
                  <a:pt x="2132917" y="-6432"/>
                  <a:pt x="2349868" y="0"/>
                </a:cubicBezTo>
                <a:cubicBezTo>
                  <a:pt x="2566819" y="6432"/>
                  <a:pt x="2705762" y="-1232"/>
                  <a:pt x="2926485" y="0"/>
                </a:cubicBezTo>
                <a:cubicBezTo>
                  <a:pt x="3147208" y="1232"/>
                  <a:pt x="3430172" y="12774"/>
                  <a:pt x="3633305" y="0"/>
                </a:cubicBezTo>
                <a:cubicBezTo>
                  <a:pt x="3836438" y="-12774"/>
                  <a:pt x="4146610" y="-21575"/>
                  <a:pt x="4340126" y="0"/>
                </a:cubicBezTo>
                <a:cubicBezTo>
                  <a:pt x="4338935" y="11404"/>
                  <a:pt x="4339423" y="15618"/>
                  <a:pt x="4340126" y="24384"/>
                </a:cubicBezTo>
                <a:cubicBezTo>
                  <a:pt x="4176838" y="26460"/>
                  <a:pt x="4007812" y="40796"/>
                  <a:pt x="3806911" y="24384"/>
                </a:cubicBezTo>
                <a:cubicBezTo>
                  <a:pt x="3606011" y="7972"/>
                  <a:pt x="3390923" y="35454"/>
                  <a:pt x="3186893" y="24384"/>
                </a:cubicBezTo>
                <a:cubicBezTo>
                  <a:pt x="2982863" y="13314"/>
                  <a:pt x="2795322" y="-3292"/>
                  <a:pt x="2566875" y="24384"/>
                </a:cubicBezTo>
                <a:cubicBezTo>
                  <a:pt x="2338428" y="52060"/>
                  <a:pt x="2229810" y="49622"/>
                  <a:pt x="1990258" y="24384"/>
                </a:cubicBezTo>
                <a:cubicBezTo>
                  <a:pt x="1750706" y="-854"/>
                  <a:pt x="1486920" y="30001"/>
                  <a:pt x="1283437" y="24384"/>
                </a:cubicBezTo>
                <a:cubicBezTo>
                  <a:pt x="1079954" y="18767"/>
                  <a:pt x="892974" y="9368"/>
                  <a:pt x="576617" y="24384"/>
                </a:cubicBezTo>
                <a:cubicBezTo>
                  <a:pt x="260260" y="39400"/>
                  <a:pt x="163860" y="-1790"/>
                  <a:pt x="0" y="24384"/>
                </a:cubicBezTo>
                <a:cubicBezTo>
                  <a:pt x="-247" y="16189"/>
                  <a:pt x="-946" y="841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2A3E6FC-E06E-6022-FBC8-2000E4E12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729" y="853440"/>
            <a:ext cx="6623486" cy="740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91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1936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412630" y="-1478650"/>
            <a:ext cx="9573106" cy="6968752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34B89FE-65F3-660C-29EE-38DC12CA1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1166126"/>
            <a:ext cx="7162800" cy="3219317"/>
          </a:xfrm>
        </p:spPr>
        <p:txBody>
          <a:bodyPr anchor="t">
            <a:normAutofit/>
          </a:bodyPr>
          <a:lstStyle/>
          <a:p>
            <a:r>
              <a:rPr lang="es-ES" sz="7200" dirty="0">
                <a:solidFill>
                  <a:srgbClr val="FFFFFF"/>
                </a:solidFill>
              </a:rPr>
              <a:t>Recomendaciones prácticas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8B2398D-9BE3-DA76-5E14-B8D2656D2B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484533" y="2366081"/>
            <a:ext cx="8610600" cy="63709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Estrategias de Adopción y Uso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3000" b="1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latin typeface="Google Sans Text"/>
              </a:rPr>
              <a:t>Visibilidad e Impacto:</a:t>
            </a:r>
            <a:r>
              <a:rPr kumimoji="0" lang="es-ES" altLang="es-ES" sz="3000" b="0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latin typeface="Google Sans Text"/>
              </a:rPr>
              <a:t> Crear perfiles específicos de la revista para mejorar su alcance.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3000" b="1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latin typeface="Google Sans Text"/>
              </a:rPr>
              <a:t>Plataformas Clave:</a:t>
            </a:r>
            <a:r>
              <a:rPr kumimoji="0" lang="es-ES" altLang="es-ES" sz="3000" b="0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latin typeface="Google Sans Text"/>
              </a:rPr>
              <a:t> Mantener presencia en redes principales como </a:t>
            </a:r>
            <a:r>
              <a:rPr kumimoji="0" lang="es-ES" altLang="es-ES" sz="3000" b="1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latin typeface="Google Sans Text"/>
              </a:rPr>
              <a:t>X</a:t>
            </a:r>
            <a:r>
              <a:rPr kumimoji="0" lang="es-ES" altLang="es-ES" sz="3000" b="0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latin typeface="Google Sans Text"/>
              </a:rPr>
              <a:t> (o explorar </a:t>
            </a:r>
            <a:r>
              <a:rPr kumimoji="0" lang="es-ES" altLang="es-ES" sz="3000" b="1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latin typeface="Google Sans Text"/>
              </a:rPr>
              <a:t>Bluesky</a:t>
            </a:r>
            <a:r>
              <a:rPr kumimoji="0" lang="es-ES" altLang="es-ES" sz="3000" b="0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latin typeface="Google Sans Text"/>
              </a:rPr>
              <a:t>) y usar redes complementarias como LinkedIn o Facebook según el público objetivo.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3000" b="1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latin typeface="Google Sans Text"/>
              </a:rPr>
              <a:t>Gestión Profesional:</a:t>
            </a:r>
            <a:r>
              <a:rPr kumimoji="0" lang="es-ES" altLang="es-ES" sz="3000" b="0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latin typeface="Google Sans Text"/>
              </a:rPr>
              <a:t> Publicar con regularidad (evitar la inactividad) y designar un equipo responsable de la difusión.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3000" b="1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latin typeface="Google Sans Text"/>
              </a:rPr>
              <a:t>Formatos Diversos:</a:t>
            </a:r>
            <a:r>
              <a:rPr kumimoji="0" lang="es-ES" altLang="es-ES" sz="3000" b="0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latin typeface="Google Sans Text"/>
              </a:rPr>
              <a:t> Integrar ecosistemas de medios como podcasts, </a:t>
            </a:r>
            <a:r>
              <a:rPr kumimoji="0" lang="es-ES" altLang="es-ES" sz="3000" b="0" i="0" u="none" strike="noStrike" cap="none" normalizeH="0" baseline="0" dirty="0" err="1">
                <a:ln>
                  <a:noFill/>
                </a:ln>
                <a:solidFill>
                  <a:srgbClr val="303030"/>
                </a:solidFill>
                <a:effectLst/>
                <a:latin typeface="Google Sans Text"/>
              </a:rPr>
              <a:t>webinars</a:t>
            </a:r>
            <a:r>
              <a:rPr kumimoji="0" lang="es-ES" altLang="es-ES" sz="3000" b="0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latin typeface="Google Sans Text"/>
              </a:rPr>
              <a:t> o grupos de WhatsApp.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606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869A4E-E4DC-4DE2-E5B8-C363F1B59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9B36C20-619C-6E7C-58FD-2A953A309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1936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1F0B0D6-216C-8A20-2CCB-6D78C5975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412630" y="-1478650"/>
            <a:ext cx="9573106" cy="6968752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8853EA7-6C6A-699D-54AB-A544E6B57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1166126"/>
            <a:ext cx="7162800" cy="3219317"/>
          </a:xfrm>
        </p:spPr>
        <p:txBody>
          <a:bodyPr anchor="t">
            <a:normAutofit/>
          </a:bodyPr>
          <a:lstStyle/>
          <a:p>
            <a:r>
              <a:rPr lang="es-ES" sz="7200" dirty="0">
                <a:solidFill>
                  <a:srgbClr val="FFFFFF"/>
                </a:solidFill>
              </a:rPr>
              <a:t>Recomendaciones prácticas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92ABB89-AD41-D876-715D-A4A203442E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503914" y="2937706"/>
            <a:ext cx="8610600" cy="60016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ES" sz="2800" b="1" dirty="0">
                <a:latin typeface="Arial" panose="020B0604020202020204" pitchFamily="34" charset="0"/>
              </a:rPr>
              <a:t>Temáticas, Comunidad y Técnicas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s-ES" altLang="es-ES" sz="2800" b="1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altLang="es-ES" sz="2800" b="1" dirty="0">
                <a:solidFill>
                  <a:srgbClr val="303030"/>
                </a:solidFill>
                <a:latin typeface="Google Sans Text"/>
              </a:rPr>
              <a:t>Dinámica de Temas:</a:t>
            </a:r>
            <a:r>
              <a:rPr lang="es-ES" altLang="es-ES" sz="2800" dirty="0">
                <a:solidFill>
                  <a:srgbClr val="303030"/>
                </a:solidFill>
                <a:latin typeface="Google Sans Text"/>
              </a:rPr>
              <a:t> Priorizar artículos recientes, pero también </a:t>
            </a:r>
            <a:r>
              <a:rPr lang="es-ES" altLang="es-ES" sz="2800" b="1" dirty="0">
                <a:solidFill>
                  <a:srgbClr val="303030"/>
                </a:solidFill>
                <a:latin typeface="Google Sans Text"/>
              </a:rPr>
              <a:t>reutilizar contenido pasado</a:t>
            </a:r>
            <a:r>
              <a:rPr lang="es-ES" altLang="es-ES" sz="2800" dirty="0">
                <a:solidFill>
                  <a:srgbClr val="303030"/>
                </a:solidFill>
                <a:latin typeface="Google Sans Text"/>
              </a:rPr>
              <a:t> para darle nueva vida.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altLang="es-ES" sz="2800" b="1" dirty="0">
                <a:solidFill>
                  <a:srgbClr val="303030"/>
                </a:solidFill>
                <a:latin typeface="Google Sans Text"/>
              </a:rPr>
              <a:t>Fomento de Comunidad:</a:t>
            </a:r>
            <a:r>
              <a:rPr lang="es-ES" altLang="es-ES" sz="2800" dirty="0">
                <a:solidFill>
                  <a:srgbClr val="303030"/>
                </a:solidFill>
                <a:latin typeface="Google Sans Text"/>
              </a:rPr>
              <a:t> No limitarse a la difusión propia; compartir noticias externas relevantes y realizar alianzas o concursos con otras revistas.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altLang="es-ES" sz="2800" b="1" dirty="0">
                <a:solidFill>
                  <a:srgbClr val="303030"/>
                </a:solidFill>
                <a:latin typeface="Google Sans Text"/>
              </a:rPr>
              <a:t>Técnicas de Curación:</a:t>
            </a:r>
            <a:endParaRPr lang="es-ES" altLang="es-ES" sz="2800" dirty="0">
              <a:solidFill>
                <a:srgbClr val="303030"/>
              </a:solidFill>
              <a:latin typeface="Google Sans Text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altLang="es-ES" dirty="0">
                <a:solidFill>
                  <a:srgbClr val="303030"/>
                </a:solidFill>
                <a:latin typeface="Google Sans Text"/>
              </a:rPr>
              <a:t>Combinar diversas técnicas para mantener el interés.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altLang="es-ES" dirty="0">
                <a:solidFill>
                  <a:srgbClr val="303030"/>
                </a:solidFill>
                <a:latin typeface="Google Sans Text"/>
              </a:rPr>
              <a:t>Uso estratégico de </a:t>
            </a:r>
            <a:r>
              <a:rPr lang="es-ES" altLang="es-ES" b="1" dirty="0">
                <a:solidFill>
                  <a:srgbClr val="303030"/>
                </a:solidFill>
                <a:latin typeface="Google Sans Text"/>
              </a:rPr>
              <a:t>hashtags y menciones</a:t>
            </a:r>
            <a:r>
              <a:rPr lang="es-ES" altLang="es-ES" dirty="0">
                <a:solidFill>
                  <a:srgbClr val="303030"/>
                </a:solidFill>
                <a:latin typeface="Google Sans Text"/>
              </a:rPr>
              <a:t> para maximizar la visibilidad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altLang="es-ES" sz="3000" b="0" i="0" u="none" strike="noStrike" cap="none" normalizeH="0" baseline="0" dirty="0">
              <a:ln>
                <a:noFill/>
              </a:ln>
              <a:solidFill>
                <a:srgbClr val="303030"/>
              </a:solidFill>
              <a:effectLst/>
              <a:latin typeface="Google Sans Tex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19C5067-FB8F-545C-DB59-A81C57169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312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D096F7-EDDE-CEC3-FE38-348E6654E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EF3BC93-BC0C-BD91-71D8-66BE326B8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1936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0ED14DE-A016-3996-615F-4BDE72ABB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412630" y="-1478650"/>
            <a:ext cx="9573106" cy="6968752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822EAD2-A993-DF1F-9873-9A4DAC316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1166126"/>
            <a:ext cx="7162800" cy="3219317"/>
          </a:xfrm>
        </p:spPr>
        <p:txBody>
          <a:bodyPr anchor="t">
            <a:normAutofit/>
          </a:bodyPr>
          <a:lstStyle/>
          <a:p>
            <a:r>
              <a:rPr lang="es-ES" sz="7200" dirty="0">
                <a:solidFill>
                  <a:srgbClr val="FFFFFF"/>
                </a:solidFill>
              </a:rPr>
              <a:t>Conclusiones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4D910EB-D138-2F51-76C4-48326DA226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664116" y="2029789"/>
            <a:ext cx="8610600" cy="68326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ES" sz="3000" b="1" dirty="0">
                <a:latin typeface="Arial" panose="020B0604020202020204" pitchFamily="34" charset="0"/>
              </a:rPr>
              <a:t>La Curación como Pilar Estratégico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s-ES" altLang="es-ES" sz="3000" b="1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altLang="es-ES" sz="3000" b="1" dirty="0">
                <a:solidFill>
                  <a:srgbClr val="303030"/>
                </a:solidFill>
                <a:latin typeface="Google Sans Text"/>
              </a:rPr>
              <a:t>Concepto:</a:t>
            </a:r>
            <a:r>
              <a:rPr lang="es-ES" altLang="es-ES" sz="3000" dirty="0">
                <a:solidFill>
                  <a:srgbClr val="303030"/>
                </a:solidFill>
                <a:latin typeface="Google Sans Text"/>
              </a:rPr>
              <a:t> La curación de contenidos no es una opción, sino una necesidad en el ecosistema digital actual para conectar y sintetizar el valor del conocimiento.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altLang="es-ES" sz="3000" b="1" dirty="0">
                <a:solidFill>
                  <a:srgbClr val="303030"/>
                </a:solidFill>
                <a:latin typeface="Google Sans Text"/>
              </a:rPr>
              <a:t>Objetivos Clave:</a:t>
            </a:r>
            <a:endParaRPr lang="es-ES" altLang="es-ES" sz="3000" dirty="0">
              <a:solidFill>
                <a:srgbClr val="303030"/>
              </a:solidFill>
              <a:latin typeface="Google Sans Text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altLang="es-ES" sz="3000" b="1" dirty="0">
                <a:solidFill>
                  <a:srgbClr val="303030"/>
                </a:solidFill>
                <a:latin typeface="Google Sans Text"/>
              </a:rPr>
              <a:t>Conexión:</a:t>
            </a:r>
            <a:r>
              <a:rPr lang="es-ES" altLang="es-ES" sz="3000" dirty="0">
                <a:solidFill>
                  <a:srgbClr val="303030"/>
                </a:solidFill>
                <a:latin typeface="Google Sans Text"/>
              </a:rPr>
              <a:t> Establecer un diálogo directo con las audiencias académicas.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altLang="es-ES" sz="3000" b="1" dirty="0">
                <a:solidFill>
                  <a:srgbClr val="303030"/>
                </a:solidFill>
                <a:latin typeface="Google Sans Text"/>
              </a:rPr>
              <a:t>Síntesis:</a:t>
            </a:r>
            <a:r>
              <a:rPr lang="es-ES" altLang="es-ES" sz="3000" dirty="0">
                <a:solidFill>
                  <a:srgbClr val="303030"/>
                </a:solidFill>
                <a:latin typeface="Google Sans Text"/>
              </a:rPr>
              <a:t> Resaltar el valor diferencial de cada artículo publicado.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altLang="es-ES" sz="3000" b="1" dirty="0">
                <a:solidFill>
                  <a:srgbClr val="303030"/>
                </a:solidFill>
                <a:latin typeface="Google Sans Text"/>
              </a:rPr>
              <a:t>Escalabilidad:</a:t>
            </a:r>
            <a:r>
              <a:rPr lang="es-ES" altLang="es-ES" sz="3000" dirty="0">
                <a:solidFill>
                  <a:srgbClr val="303030"/>
                </a:solidFill>
                <a:latin typeface="Google Sans Text"/>
              </a:rPr>
              <a:t> Una práctica adaptable y eficaz para cualquier revista científica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altLang="es-ES" sz="3000" b="0" i="0" u="none" strike="noStrike" cap="none" normalizeH="0" baseline="0" dirty="0">
              <a:ln>
                <a:noFill/>
              </a:ln>
              <a:solidFill>
                <a:srgbClr val="303030"/>
              </a:solidFill>
              <a:effectLst/>
              <a:latin typeface="Google Sans Tex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8FF41B-7039-7C95-C4B4-30B3FC94A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F2CB07-9CBC-36F0-4EE6-AE6C2982D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442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4C3A5F-983F-27FF-55CF-326584FAA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AC8107F-21F7-3630-0D7D-16663C435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1936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A6C6890-B7D6-BA8B-D230-5B5B07D95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412630" y="-1478650"/>
            <a:ext cx="9573106" cy="6968752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5FBBC04-A3D0-5AD2-E50C-71FB90985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1166126"/>
            <a:ext cx="7162800" cy="3219317"/>
          </a:xfrm>
        </p:spPr>
        <p:txBody>
          <a:bodyPr anchor="t">
            <a:normAutofit/>
          </a:bodyPr>
          <a:lstStyle/>
          <a:p>
            <a:r>
              <a:rPr lang="es-ES" sz="7200" dirty="0">
                <a:solidFill>
                  <a:srgbClr val="FFFFFF"/>
                </a:solidFill>
              </a:rPr>
              <a:t>Conclusiones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7C6DBEE-CA77-77A4-B587-6A757BEC6C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503914" y="3122374"/>
            <a:ext cx="8610600" cy="56323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ES" sz="3000" b="1" dirty="0">
                <a:latin typeface="Arial" panose="020B0604020202020204" pitchFamily="34" charset="0"/>
              </a:rPr>
              <a:t>Impacto en la Identidad y el Reconocimiento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s-ES" altLang="es-ES" sz="3000" b="1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altLang="es-ES" sz="3000" b="1" dirty="0">
                <a:solidFill>
                  <a:srgbClr val="303030"/>
                </a:solidFill>
                <a:latin typeface="Google Sans Text"/>
              </a:rPr>
              <a:t>Fortalecimiento de Marca:</a:t>
            </a:r>
            <a:r>
              <a:rPr lang="es-ES" altLang="es-ES" sz="3000" dirty="0">
                <a:solidFill>
                  <a:srgbClr val="303030"/>
                </a:solidFill>
                <a:latin typeface="Google Sans Text"/>
              </a:rPr>
              <a:t> La curación coherente y sostenida consolida la identidad de la revista ante públicos más amplios.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altLang="es-ES" sz="3000" b="1" dirty="0">
                <a:solidFill>
                  <a:srgbClr val="303030"/>
                </a:solidFill>
                <a:latin typeface="Google Sans Text"/>
              </a:rPr>
              <a:t>Beneficios para el Autor:</a:t>
            </a:r>
            <a:endParaRPr lang="es-ES" altLang="es-ES" sz="3000" dirty="0">
              <a:solidFill>
                <a:srgbClr val="303030"/>
              </a:solidFill>
              <a:latin typeface="Google Sans Text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altLang="es-ES" sz="3000" dirty="0">
                <a:solidFill>
                  <a:srgbClr val="303030"/>
                </a:solidFill>
                <a:latin typeface="Google Sans Text"/>
              </a:rPr>
              <a:t>Plataforma de promoción de trabajos de investigación.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altLang="es-ES" sz="3000" dirty="0">
                <a:solidFill>
                  <a:srgbClr val="303030"/>
                </a:solidFill>
                <a:latin typeface="Google Sans Text"/>
              </a:rPr>
              <a:t>Aumento en la visibilidad y oportunidades de evaluación.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altLang="es-ES" sz="3000" dirty="0">
                <a:solidFill>
                  <a:srgbClr val="303030"/>
                </a:solidFill>
                <a:latin typeface="Google Sans Text"/>
              </a:rPr>
              <a:t>Incremento potencial en el índice de </a:t>
            </a:r>
            <a:r>
              <a:rPr lang="es-ES" altLang="es-ES" sz="3000" b="1" dirty="0">
                <a:solidFill>
                  <a:srgbClr val="303030"/>
                </a:solidFill>
                <a:latin typeface="Google Sans Text"/>
              </a:rPr>
              <a:t>lectura y citación</a:t>
            </a:r>
            <a:endParaRPr lang="es-ES" altLang="es-ES" sz="3000" dirty="0">
              <a:solidFill>
                <a:srgbClr val="303030"/>
              </a:solidFill>
              <a:latin typeface="Google Sans Text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76B0C701-3168-E5DB-7DD8-1C225D9B6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4DFF77-8522-B040-3B4F-7A49DBB86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9DAFD69-197C-CF40-F93D-F02B07A96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551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D9963A-95E7-EA52-9739-F85E52128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A03384A-4E5C-2764-CB28-391C55F8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1936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B7AD037-4BC2-8966-757F-DB02C477B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412630" y="-1478650"/>
            <a:ext cx="9573106" cy="6968752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2B63C7F-3483-44DD-826E-876D9C2A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1166126"/>
            <a:ext cx="7162800" cy="3219317"/>
          </a:xfrm>
        </p:spPr>
        <p:txBody>
          <a:bodyPr anchor="t">
            <a:normAutofit/>
          </a:bodyPr>
          <a:lstStyle/>
          <a:p>
            <a:r>
              <a:rPr lang="es-ES" sz="7200" dirty="0">
                <a:solidFill>
                  <a:srgbClr val="FFFFFF"/>
                </a:solidFill>
              </a:rPr>
              <a:t>Conclusiones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47E85FA-619B-0C45-781F-A87268AAE2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503914" y="2961116"/>
            <a:ext cx="8610600" cy="501675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s-ES" b="1" dirty="0">
                <a:latin typeface="Arial" panose="020B0604020202020204" pitchFamily="34" charset="0"/>
              </a:rPr>
              <a:t>Del Difusor al Editor Curador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s-ES" altLang="es-ES" b="1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altLang="es-ES" b="1" dirty="0">
                <a:solidFill>
                  <a:srgbClr val="303030"/>
                </a:solidFill>
                <a:latin typeface="Google Sans Text"/>
              </a:rPr>
              <a:t>Cambio de Paradigma:</a:t>
            </a:r>
            <a:r>
              <a:rPr lang="es-ES" altLang="es-ES" dirty="0">
                <a:solidFill>
                  <a:srgbClr val="303030"/>
                </a:solidFill>
                <a:latin typeface="Google Sans Text"/>
              </a:rPr>
              <a:t> Pasar de la simple difusión (unidireccional) al diálogo e interpretación (bidireccional).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altLang="es-ES" b="1" dirty="0">
                <a:solidFill>
                  <a:srgbClr val="303030"/>
                </a:solidFill>
                <a:latin typeface="Google Sans Text"/>
              </a:rPr>
              <a:t>Actitud Editorial:</a:t>
            </a:r>
            <a:r>
              <a:rPr lang="es-ES" altLang="es-ES" dirty="0">
                <a:solidFill>
                  <a:srgbClr val="303030"/>
                </a:solidFill>
                <a:latin typeface="Google Sans Text"/>
              </a:rPr>
              <a:t> Asumir una mirada </a:t>
            </a:r>
            <a:r>
              <a:rPr lang="es-ES" altLang="es-ES" b="1" dirty="0">
                <a:solidFill>
                  <a:srgbClr val="303030"/>
                </a:solidFill>
                <a:latin typeface="Google Sans Text"/>
              </a:rPr>
              <a:t>activa, creativa y centrada en el lector</a:t>
            </a:r>
            <a:r>
              <a:rPr lang="es-ES" altLang="es-ES" dirty="0">
                <a:solidFill>
                  <a:srgbClr val="303030"/>
                </a:solidFill>
                <a:latin typeface="Google Sans Text"/>
              </a:rPr>
              <a:t>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altLang="es-ES" b="1" dirty="0">
                <a:solidFill>
                  <a:srgbClr val="303030"/>
                </a:solidFill>
                <a:latin typeface="Google Sans Text"/>
              </a:rPr>
              <a:t>Desafío Futuro:</a:t>
            </a:r>
            <a:r>
              <a:rPr lang="es-ES" altLang="es-ES" dirty="0">
                <a:solidFill>
                  <a:srgbClr val="303030"/>
                </a:solidFill>
                <a:latin typeface="Google Sans Text"/>
              </a:rPr>
              <a:t> Investigar y experimentar con nuevos formatos que maximicen la interacción según el contexto de cada comunidad científica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55C95AF1-16EB-FA8F-F6B9-F0962AF6A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9CE891-7F46-370B-D308-9252CC53E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4729BF5-88A5-71EE-D9C1-D3CDA7598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010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B4DCE4-50B7-8981-AEBA-E2CEBE373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1936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E9614BB-0666-6ADB-8AC7-C72966D60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>
            <a:normAutofit/>
          </a:bodyPr>
          <a:lstStyle/>
          <a:p>
            <a:r>
              <a:rPr lang="es-ES" sz="7200" dirty="0"/>
              <a:t>Bibliografía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2048" y="2236497"/>
            <a:ext cx="14471904" cy="24384"/>
          </a:xfrm>
          <a:custGeom>
            <a:avLst/>
            <a:gdLst>
              <a:gd name="csX0" fmla="*/ 0 w 14471904"/>
              <a:gd name="csY0" fmla="*/ 0 h 24384"/>
              <a:gd name="csX1" fmla="*/ 544419 w 14471904"/>
              <a:gd name="csY1" fmla="*/ 0 h 24384"/>
              <a:gd name="csX2" fmla="*/ 1233558 w 14471904"/>
              <a:gd name="csY2" fmla="*/ 0 h 24384"/>
              <a:gd name="csX3" fmla="*/ 2067415 w 14471904"/>
              <a:gd name="csY3" fmla="*/ 0 h 24384"/>
              <a:gd name="csX4" fmla="*/ 2901272 w 14471904"/>
              <a:gd name="csY4" fmla="*/ 0 h 24384"/>
              <a:gd name="csX5" fmla="*/ 3735130 w 14471904"/>
              <a:gd name="csY5" fmla="*/ 0 h 24384"/>
              <a:gd name="csX6" fmla="*/ 4713706 w 14471904"/>
              <a:gd name="csY6" fmla="*/ 0 h 24384"/>
              <a:gd name="csX7" fmla="*/ 5402844 w 14471904"/>
              <a:gd name="csY7" fmla="*/ 0 h 24384"/>
              <a:gd name="csX8" fmla="*/ 6236701 w 14471904"/>
              <a:gd name="csY8" fmla="*/ 0 h 24384"/>
              <a:gd name="csX9" fmla="*/ 6925840 w 14471904"/>
              <a:gd name="csY9" fmla="*/ 0 h 24384"/>
              <a:gd name="csX10" fmla="*/ 7614978 w 14471904"/>
              <a:gd name="csY10" fmla="*/ 0 h 24384"/>
              <a:gd name="csX11" fmla="*/ 8304116 w 14471904"/>
              <a:gd name="csY11" fmla="*/ 0 h 24384"/>
              <a:gd name="csX12" fmla="*/ 8559098 w 14471904"/>
              <a:gd name="csY12" fmla="*/ 0 h 24384"/>
              <a:gd name="csX13" fmla="*/ 9392955 w 14471904"/>
              <a:gd name="csY13" fmla="*/ 0 h 24384"/>
              <a:gd name="csX14" fmla="*/ 9647936 w 14471904"/>
              <a:gd name="csY14" fmla="*/ 0 h 24384"/>
              <a:gd name="csX15" fmla="*/ 10337074 w 14471904"/>
              <a:gd name="csY15" fmla="*/ 0 h 24384"/>
              <a:gd name="csX16" fmla="*/ 11315651 w 14471904"/>
              <a:gd name="csY16" fmla="*/ 0 h 24384"/>
              <a:gd name="csX17" fmla="*/ 12294227 w 14471904"/>
              <a:gd name="csY17" fmla="*/ 0 h 24384"/>
              <a:gd name="csX18" fmla="*/ 13128084 w 14471904"/>
              <a:gd name="csY18" fmla="*/ 0 h 24384"/>
              <a:gd name="csX19" fmla="*/ 13672504 w 14471904"/>
              <a:gd name="csY19" fmla="*/ 0 h 24384"/>
              <a:gd name="csX20" fmla="*/ 14471904 w 14471904"/>
              <a:gd name="csY20" fmla="*/ 0 h 24384"/>
              <a:gd name="csX21" fmla="*/ 14471904 w 14471904"/>
              <a:gd name="csY21" fmla="*/ 24384 h 24384"/>
              <a:gd name="csX22" fmla="*/ 13782766 w 14471904"/>
              <a:gd name="csY22" fmla="*/ 24384 h 24384"/>
              <a:gd name="csX23" fmla="*/ 12804189 w 14471904"/>
              <a:gd name="csY23" fmla="*/ 24384 h 24384"/>
              <a:gd name="csX24" fmla="*/ 12115051 w 14471904"/>
              <a:gd name="csY24" fmla="*/ 24384 h 24384"/>
              <a:gd name="csX25" fmla="*/ 11136475 w 14471904"/>
              <a:gd name="csY25" fmla="*/ 24384 h 24384"/>
              <a:gd name="csX26" fmla="*/ 10447336 w 14471904"/>
              <a:gd name="csY26" fmla="*/ 24384 h 24384"/>
              <a:gd name="csX27" fmla="*/ 9613479 w 14471904"/>
              <a:gd name="csY27" fmla="*/ 24384 h 24384"/>
              <a:gd name="csX28" fmla="*/ 9358498 w 14471904"/>
              <a:gd name="csY28" fmla="*/ 24384 h 24384"/>
              <a:gd name="csX29" fmla="*/ 8379922 w 14471904"/>
              <a:gd name="csY29" fmla="*/ 24384 h 24384"/>
              <a:gd name="csX30" fmla="*/ 7835502 w 14471904"/>
              <a:gd name="csY30" fmla="*/ 24384 h 24384"/>
              <a:gd name="csX31" fmla="*/ 7001645 w 14471904"/>
              <a:gd name="csY31" fmla="*/ 24384 h 24384"/>
              <a:gd name="csX32" fmla="*/ 6746664 w 14471904"/>
              <a:gd name="csY32" fmla="*/ 24384 h 24384"/>
              <a:gd name="csX33" fmla="*/ 5768087 w 14471904"/>
              <a:gd name="csY33" fmla="*/ 24384 h 24384"/>
              <a:gd name="csX34" fmla="*/ 5223668 w 14471904"/>
              <a:gd name="csY34" fmla="*/ 24384 h 24384"/>
              <a:gd name="csX35" fmla="*/ 4534530 w 14471904"/>
              <a:gd name="csY35" fmla="*/ 24384 h 24384"/>
              <a:gd name="csX36" fmla="*/ 4134830 w 14471904"/>
              <a:gd name="csY36" fmla="*/ 24384 h 24384"/>
              <a:gd name="csX37" fmla="*/ 3300972 w 14471904"/>
              <a:gd name="csY37" fmla="*/ 24384 h 24384"/>
              <a:gd name="csX38" fmla="*/ 2322396 w 14471904"/>
              <a:gd name="csY38" fmla="*/ 24384 h 24384"/>
              <a:gd name="csX39" fmla="*/ 1777977 w 14471904"/>
              <a:gd name="csY39" fmla="*/ 24384 h 24384"/>
              <a:gd name="csX40" fmla="*/ 799400 w 14471904"/>
              <a:gd name="csY40" fmla="*/ 24384 h 24384"/>
              <a:gd name="csX41" fmla="*/ 0 w 14471904"/>
              <a:gd name="csY41" fmla="*/ 24384 h 24384"/>
              <a:gd name="csX42" fmla="*/ 0 w 14471904"/>
              <a:gd name="csY42" fmla="*/ 0 h 243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</a:cxnLst>
            <a:rect l="l" t="t" r="r" b="b"/>
            <a:pathLst>
              <a:path w="14471904" h="24384" fill="none" extrusionOk="0">
                <a:moveTo>
                  <a:pt x="0" y="0"/>
                </a:moveTo>
                <a:cubicBezTo>
                  <a:pt x="159726" y="-24135"/>
                  <a:pt x="350964" y="15508"/>
                  <a:pt x="544419" y="0"/>
                </a:cubicBezTo>
                <a:cubicBezTo>
                  <a:pt x="737874" y="-15508"/>
                  <a:pt x="976505" y="14445"/>
                  <a:pt x="1233558" y="0"/>
                </a:cubicBezTo>
                <a:cubicBezTo>
                  <a:pt x="1490611" y="-14445"/>
                  <a:pt x="1868770" y="25132"/>
                  <a:pt x="2067415" y="0"/>
                </a:cubicBezTo>
                <a:cubicBezTo>
                  <a:pt x="2266060" y="-25132"/>
                  <a:pt x="2697927" y="-26503"/>
                  <a:pt x="2901272" y="0"/>
                </a:cubicBezTo>
                <a:cubicBezTo>
                  <a:pt x="3104617" y="26503"/>
                  <a:pt x="3343897" y="-26256"/>
                  <a:pt x="3735130" y="0"/>
                </a:cubicBezTo>
                <a:cubicBezTo>
                  <a:pt x="4126363" y="26256"/>
                  <a:pt x="4261765" y="-42622"/>
                  <a:pt x="4713706" y="0"/>
                </a:cubicBezTo>
                <a:cubicBezTo>
                  <a:pt x="5165647" y="42622"/>
                  <a:pt x="5193678" y="23849"/>
                  <a:pt x="5402844" y="0"/>
                </a:cubicBezTo>
                <a:cubicBezTo>
                  <a:pt x="5612010" y="-23849"/>
                  <a:pt x="6024976" y="30551"/>
                  <a:pt x="6236701" y="0"/>
                </a:cubicBezTo>
                <a:cubicBezTo>
                  <a:pt x="6448426" y="-30551"/>
                  <a:pt x="6787176" y="16146"/>
                  <a:pt x="6925840" y="0"/>
                </a:cubicBezTo>
                <a:cubicBezTo>
                  <a:pt x="7064504" y="-16146"/>
                  <a:pt x="7352930" y="23960"/>
                  <a:pt x="7614978" y="0"/>
                </a:cubicBezTo>
                <a:cubicBezTo>
                  <a:pt x="7877026" y="-23960"/>
                  <a:pt x="8058083" y="-7330"/>
                  <a:pt x="8304116" y="0"/>
                </a:cubicBezTo>
                <a:cubicBezTo>
                  <a:pt x="8550149" y="7330"/>
                  <a:pt x="8467634" y="-11946"/>
                  <a:pt x="8559098" y="0"/>
                </a:cubicBezTo>
                <a:cubicBezTo>
                  <a:pt x="8650562" y="11946"/>
                  <a:pt x="9161915" y="-12249"/>
                  <a:pt x="9392955" y="0"/>
                </a:cubicBezTo>
                <a:cubicBezTo>
                  <a:pt x="9623995" y="12249"/>
                  <a:pt x="9522933" y="-4747"/>
                  <a:pt x="9647936" y="0"/>
                </a:cubicBezTo>
                <a:cubicBezTo>
                  <a:pt x="9772939" y="4747"/>
                  <a:pt x="10150057" y="33133"/>
                  <a:pt x="10337074" y="0"/>
                </a:cubicBezTo>
                <a:cubicBezTo>
                  <a:pt x="10524091" y="-33133"/>
                  <a:pt x="10918217" y="-44695"/>
                  <a:pt x="11315651" y="0"/>
                </a:cubicBezTo>
                <a:cubicBezTo>
                  <a:pt x="11713085" y="44695"/>
                  <a:pt x="11857123" y="39762"/>
                  <a:pt x="12294227" y="0"/>
                </a:cubicBezTo>
                <a:cubicBezTo>
                  <a:pt x="12731331" y="-39762"/>
                  <a:pt x="12774916" y="-19576"/>
                  <a:pt x="13128084" y="0"/>
                </a:cubicBezTo>
                <a:cubicBezTo>
                  <a:pt x="13481252" y="19576"/>
                  <a:pt x="13444778" y="25590"/>
                  <a:pt x="13672504" y="0"/>
                </a:cubicBezTo>
                <a:cubicBezTo>
                  <a:pt x="13900230" y="-25590"/>
                  <a:pt x="14152927" y="-2681"/>
                  <a:pt x="14471904" y="0"/>
                </a:cubicBezTo>
                <a:cubicBezTo>
                  <a:pt x="14471864" y="10100"/>
                  <a:pt x="14472715" y="18351"/>
                  <a:pt x="14471904" y="24384"/>
                </a:cubicBezTo>
                <a:cubicBezTo>
                  <a:pt x="14127729" y="30873"/>
                  <a:pt x="14057887" y="41862"/>
                  <a:pt x="13782766" y="24384"/>
                </a:cubicBezTo>
                <a:cubicBezTo>
                  <a:pt x="13507645" y="6906"/>
                  <a:pt x="13187692" y="23020"/>
                  <a:pt x="12804189" y="24384"/>
                </a:cubicBezTo>
                <a:cubicBezTo>
                  <a:pt x="12420686" y="25748"/>
                  <a:pt x="12257221" y="46004"/>
                  <a:pt x="12115051" y="24384"/>
                </a:cubicBezTo>
                <a:cubicBezTo>
                  <a:pt x="11972881" y="2764"/>
                  <a:pt x="11332387" y="-17396"/>
                  <a:pt x="11136475" y="24384"/>
                </a:cubicBezTo>
                <a:cubicBezTo>
                  <a:pt x="10940563" y="66164"/>
                  <a:pt x="10642786" y="16295"/>
                  <a:pt x="10447336" y="24384"/>
                </a:cubicBezTo>
                <a:cubicBezTo>
                  <a:pt x="10251886" y="32473"/>
                  <a:pt x="9979480" y="16111"/>
                  <a:pt x="9613479" y="24384"/>
                </a:cubicBezTo>
                <a:cubicBezTo>
                  <a:pt x="9247478" y="32657"/>
                  <a:pt x="9482074" y="24497"/>
                  <a:pt x="9358498" y="24384"/>
                </a:cubicBezTo>
                <a:cubicBezTo>
                  <a:pt x="9234922" y="24271"/>
                  <a:pt x="8783550" y="63828"/>
                  <a:pt x="8379922" y="24384"/>
                </a:cubicBezTo>
                <a:cubicBezTo>
                  <a:pt x="7976294" y="-15060"/>
                  <a:pt x="8015665" y="21138"/>
                  <a:pt x="7835502" y="24384"/>
                </a:cubicBezTo>
                <a:cubicBezTo>
                  <a:pt x="7655339" y="27630"/>
                  <a:pt x="7322651" y="-16452"/>
                  <a:pt x="7001645" y="24384"/>
                </a:cubicBezTo>
                <a:cubicBezTo>
                  <a:pt x="6680639" y="65220"/>
                  <a:pt x="6854168" y="24286"/>
                  <a:pt x="6746664" y="24384"/>
                </a:cubicBezTo>
                <a:cubicBezTo>
                  <a:pt x="6639160" y="24482"/>
                  <a:pt x="6129807" y="65268"/>
                  <a:pt x="5768087" y="24384"/>
                </a:cubicBezTo>
                <a:cubicBezTo>
                  <a:pt x="5406367" y="-16500"/>
                  <a:pt x="5410660" y="39908"/>
                  <a:pt x="5223668" y="24384"/>
                </a:cubicBezTo>
                <a:cubicBezTo>
                  <a:pt x="5036676" y="8860"/>
                  <a:pt x="4877476" y="20905"/>
                  <a:pt x="4534530" y="24384"/>
                </a:cubicBezTo>
                <a:cubicBezTo>
                  <a:pt x="4191584" y="27863"/>
                  <a:pt x="4316634" y="31015"/>
                  <a:pt x="4134830" y="24384"/>
                </a:cubicBezTo>
                <a:cubicBezTo>
                  <a:pt x="3953026" y="17753"/>
                  <a:pt x="3638584" y="26890"/>
                  <a:pt x="3300972" y="24384"/>
                </a:cubicBezTo>
                <a:cubicBezTo>
                  <a:pt x="2963360" y="21878"/>
                  <a:pt x="2660713" y="35826"/>
                  <a:pt x="2322396" y="24384"/>
                </a:cubicBezTo>
                <a:cubicBezTo>
                  <a:pt x="1984079" y="12942"/>
                  <a:pt x="1990405" y="2676"/>
                  <a:pt x="1777977" y="24384"/>
                </a:cubicBezTo>
                <a:cubicBezTo>
                  <a:pt x="1565549" y="46092"/>
                  <a:pt x="1088067" y="41291"/>
                  <a:pt x="799400" y="24384"/>
                </a:cubicBezTo>
                <a:cubicBezTo>
                  <a:pt x="510733" y="7477"/>
                  <a:pt x="247434" y="53880"/>
                  <a:pt x="0" y="24384"/>
                </a:cubicBezTo>
                <a:cubicBezTo>
                  <a:pt x="371" y="12879"/>
                  <a:pt x="-3" y="9996"/>
                  <a:pt x="0" y="0"/>
                </a:cubicBezTo>
                <a:close/>
              </a:path>
              <a:path w="14471904" h="24384" stroke="0" extrusionOk="0">
                <a:moveTo>
                  <a:pt x="0" y="0"/>
                </a:moveTo>
                <a:cubicBezTo>
                  <a:pt x="204867" y="-17806"/>
                  <a:pt x="377278" y="9815"/>
                  <a:pt x="544419" y="0"/>
                </a:cubicBezTo>
                <a:cubicBezTo>
                  <a:pt x="711560" y="-9815"/>
                  <a:pt x="742615" y="8345"/>
                  <a:pt x="799400" y="0"/>
                </a:cubicBezTo>
                <a:cubicBezTo>
                  <a:pt x="856185" y="-8345"/>
                  <a:pt x="1308731" y="32164"/>
                  <a:pt x="1777977" y="0"/>
                </a:cubicBezTo>
                <a:cubicBezTo>
                  <a:pt x="2247223" y="-32164"/>
                  <a:pt x="2091494" y="-8020"/>
                  <a:pt x="2322396" y="0"/>
                </a:cubicBezTo>
                <a:cubicBezTo>
                  <a:pt x="2553298" y="8020"/>
                  <a:pt x="2690270" y="12522"/>
                  <a:pt x="2866815" y="0"/>
                </a:cubicBezTo>
                <a:cubicBezTo>
                  <a:pt x="3043360" y="-12522"/>
                  <a:pt x="3561066" y="-4691"/>
                  <a:pt x="3845392" y="0"/>
                </a:cubicBezTo>
                <a:cubicBezTo>
                  <a:pt x="4129718" y="4691"/>
                  <a:pt x="4107120" y="-4358"/>
                  <a:pt x="4245092" y="0"/>
                </a:cubicBezTo>
                <a:cubicBezTo>
                  <a:pt x="4383064" y="4358"/>
                  <a:pt x="4948484" y="43414"/>
                  <a:pt x="5223668" y="0"/>
                </a:cubicBezTo>
                <a:cubicBezTo>
                  <a:pt x="5498852" y="-43414"/>
                  <a:pt x="5752959" y="-7546"/>
                  <a:pt x="6202245" y="0"/>
                </a:cubicBezTo>
                <a:cubicBezTo>
                  <a:pt x="6651531" y="7546"/>
                  <a:pt x="6670256" y="-17525"/>
                  <a:pt x="6891383" y="0"/>
                </a:cubicBezTo>
                <a:cubicBezTo>
                  <a:pt x="7112510" y="17525"/>
                  <a:pt x="7564872" y="-10733"/>
                  <a:pt x="7869959" y="0"/>
                </a:cubicBezTo>
                <a:cubicBezTo>
                  <a:pt x="8175046" y="10733"/>
                  <a:pt x="8175227" y="16742"/>
                  <a:pt x="8414378" y="0"/>
                </a:cubicBezTo>
                <a:cubicBezTo>
                  <a:pt x="8653529" y="-16742"/>
                  <a:pt x="8821475" y="-14127"/>
                  <a:pt x="8958798" y="0"/>
                </a:cubicBezTo>
                <a:cubicBezTo>
                  <a:pt x="9096121" y="14127"/>
                  <a:pt x="9511363" y="-7849"/>
                  <a:pt x="9792655" y="0"/>
                </a:cubicBezTo>
                <a:cubicBezTo>
                  <a:pt x="10073947" y="7849"/>
                  <a:pt x="10159463" y="-10463"/>
                  <a:pt x="10337074" y="0"/>
                </a:cubicBezTo>
                <a:cubicBezTo>
                  <a:pt x="10514685" y="10463"/>
                  <a:pt x="10879087" y="27572"/>
                  <a:pt x="11315651" y="0"/>
                </a:cubicBezTo>
                <a:cubicBezTo>
                  <a:pt x="11752215" y="-27572"/>
                  <a:pt x="11931285" y="-35362"/>
                  <a:pt x="12294227" y="0"/>
                </a:cubicBezTo>
                <a:cubicBezTo>
                  <a:pt x="12657169" y="35362"/>
                  <a:pt x="12837291" y="-4319"/>
                  <a:pt x="12983365" y="0"/>
                </a:cubicBezTo>
                <a:cubicBezTo>
                  <a:pt x="13129439" y="4319"/>
                  <a:pt x="13301732" y="8101"/>
                  <a:pt x="13527785" y="0"/>
                </a:cubicBezTo>
                <a:cubicBezTo>
                  <a:pt x="13753838" y="-8101"/>
                  <a:pt x="13719201" y="9574"/>
                  <a:pt x="13782766" y="0"/>
                </a:cubicBezTo>
                <a:cubicBezTo>
                  <a:pt x="13846331" y="-9574"/>
                  <a:pt x="14195618" y="11957"/>
                  <a:pt x="14471904" y="0"/>
                </a:cubicBezTo>
                <a:cubicBezTo>
                  <a:pt x="14472261" y="7561"/>
                  <a:pt x="14471723" y="18303"/>
                  <a:pt x="14471904" y="24384"/>
                </a:cubicBezTo>
                <a:cubicBezTo>
                  <a:pt x="14307918" y="24266"/>
                  <a:pt x="14079113" y="32101"/>
                  <a:pt x="13927485" y="24384"/>
                </a:cubicBezTo>
                <a:cubicBezTo>
                  <a:pt x="13775857" y="16667"/>
                  <a:pt x="13395666" y="-2640"/>
                  <a:pt x="13238346" y="24384"/>
                </a:cubicBezTo>
                <a:cubicBezTo>
                  <a:pt x="13081026" y="51408"/>
                  <a:pt x="13054109" y="29514"/>
                  <a:pt x="12983365" y="24384"/>
                </a:cubicBezTo>
                <a:cubicBezTo>
                  <a:pt x="12912621" y="19254"/>
                  <a:pt x="12822724" y="17156"/>
                  <a:pt x="12728384" y="24384"/>
                </a:cubicBezTo>
                <a:cubicBezTo>
                  <a:pt x="12634044" y="31612"/>
                  <a:pt x="12264896" y="40521"/>
                  <a:pt x="12039246" y="24384"/>
                </a:cubicBezTo>
                <a:cubicBezTo>
                  <a:pt x="11813596" y="8247"/>
                  <a:pt x="11821588" y="42560"/>
                  <a:pt x="11639546" y="24384"/>
                </a:cubicBezTo>
                <a:cubicBezTo>
                  <a:pt x="11457504" y="6208"/>
                  <a:pt x="11096864" y="-7197"/>
                  <a:pt x="10805688" y="24384"/>
                </a:cubicBezTo>
                <a:cubicBezTo>
                  <a:pt x="10514512" y="55965"/>
                  <a:pt x="10572241" y="30541"/>
                  <a:pt x="10405988" y="24384"/>
                </a:cubicBezTo>
                <a:cubicBezTo>
                  <a:pt x="10239735" y="18227"/>
                  <a:pt x="9828982" y="-14465"/>
                  <a:pt x="9572131" y="24384"/>
                </a:cubicBezTo>
                <a:cubicBezTo>
                  <a:pt x="9315280" y="63233"/>
                  <a:pt x="9373233" y="14122"/>
                  <a:pt x="9317150" y="24384"/>
                </a:cubicBezTo>
                <a:cubicBezTo>
                  <a:pt x="9261067" y="34646"/>
                  <a:pt x="8714298" y="16313"/>
                  <a:pt x="8483292" y="24384"/>
                </a:cubicBezTo>
                <a:cubicBezTo>
                  <a:pt x="8252286" y="32455"/>
                  <a:pt x="8254613" y="33301"/>
                  <a:pt x="8083592" y="24384"/>
                </a:cubicBezTo>
                <a:cubicBezTo>
                  <a:pt x="7912571" y="15467"/>
                  <a:pt x="7889040" y="17422"/>
                  <a:pt x="7828611" y="24384"/>
                </a:cubicBezTo>
                <a:cubicBezTo>
                  <a:pt x="7768182" y="31346"/>
                  <a:pt x="7612713" y="11913"/>
                  <a:pt x="7428911" y="24384"/>
                </a:cubicBezTo>
                <a:cubicBezTo>
                  <a:pt x="7245109" y="36855"/>
                  <a:pt x="6878989" y="55612"/>
                  <a:pt x="6595053" y="24384"/>
                </a:cubicBezTo>
                <a:cubicBezTo>
                  <a:pt x="6311117" y="-6844"/>
                  <a:pt x="6297028" y="18040"/>
                  <a:pt x="6195353" y="24384"/>
                </a:cubicBezTo>
                <a:cubicBezTo>
                  <a:pt x="6093678" y="30728"/>
                  <a:pt x="6040961" y="11979"/>
                  <a:pt x="5940372" y="24384"/>
                </a:cubicBezTo>
                <a:cubicBezTo>
                  <a:pt x="5839783" y="36789"/>
                  <a:pt x="5655086" y="34031"/>
                  <a:pt x="5540672" y="24384"/>
                </a:cubicBezTo>
                <a:cubicBezTo>
                  <a:pt x="5426258" y="14737"/>
                  <a:pt x="5267803" y="40094"/>
                  <a:pt x="4996253" y="24384"/>
                </a:cubicBezTo>
                <a:cubicBezTo>
                  <a:pt x="4724703" y="8674"/>
                  <a:pt x="4463705" y="15699"/>
                  <a:pt x="4307114" y="24384"/>
                </a:cubicBezTo>
                <a:cubicBezTo>
                  <a:pt x="4150523" y="33069"/>
                  <a:pt x="4101623" y="25036"/>
                  <a:pt x="3907414" y="24384"/>
                </a:cubicBezTo>
                <a:cubicBezTo>
                  <a:pt x="3713205" y="23732"/>
                  <a:pt x="3260769" y="22234"/>
                  <a:pt x="2928838" y="24384"/>
                </a:cubicBezTo>
                <a:cubicBezTo>
                  <a:pt x="2596907" y="26534"/>
                  <a:pt x="2496801" y="40740"/>
                  <a:pt x="2239699" y="24384"/>
                </a:cubicBezTo>
                <a:cubicBezTo>
                  <a:pt x="1982597" y="8028"/>
                  <a:pt x="1499655" y="56755"/>
                  <a:pt x="1261123" y="24384"/>
                </a:cubicBezTo>
                <a:cubicBezTo>
                  <a:pt x="1022591" y="-7987"/>
                  <a:pt x="573089" y="-35907"/>
                  <a:pt x="0" y="24384"/>
                </a:cubicBezTo>
                <a:cubicBezTo>
                  <a:pt x="-499" y="13083"/>
                  <a:pt x="-968" y="719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F71A876-436D-292C-9337-36353B6760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17600" y="2572512"/>
            <a:ext cx="14020800" cy="56692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200" dirty="0"/>
              <a:t>Artigas, W., &amp; </a:t>
            </a:r>
            <a:r>
              <a:rPr lang="es-ES" sz="2200" dirty="0" err="1"/>
              <a:t>Guallar</a:t>
            </a:r>
            <a:r>
              <a:rPr lang="es-ES" sz="2200" dirty="0"/>
              <a:t>, J. (2022). Curación de contenidos científicos en medios sociales de revistas Iberoamericanas de Comunicación. </a:t>
            </a:r>
            <a:r>
              <a:rPr lang="es-ES" sz="2200" i="1" dirty="0"/>
              <a:t>Revista de Comunicación</a:t>
            </a:r>
            <a:r>
              <a:rPr lang="es-ES" sz="2200" dirty="0"/>
              <a:t>, </a:t>
            </a:r>
            <a:r>
              <a:rPr lang="es-ES" sz="2200" i="1" dirty="0"/>
              <a:t>21</a:t>
            </a:r>
            <a:r>
              <a:rPr lang="es-ES" sz="2200" dirty="0"/>
              <a:t>(2), 15–32. https://doi.org/10.26441/RC21.2-2022-A1</a:t>
            </a:r>
          </a:p>
          <a:p>
            <a:pPr>
              <a:lnSpc>
                <a:spcPct val="90000"/>
              </a:lnSpc>
            </a:pPr>
            <a:r>
              <a:rPr lang="es-ES" sz="2200" dirty="0"/>
              <a:t>Cascón-Katchadourian, J., Artigas, W., &amp; </a:t>
            </a:r>
            <a:r>
              <a:rPr lang="es-ES" sz="2200" dirty="0" err="1"/>
              <a:t>Guallar</a:t>
            </a:r>
            <a:r>
              <a:rPr lang="es-ES" sz="2200" dirty="0"/>
              <a:t>, J. (2023). Curación de contenidos en las redes sociales de revistas de información y documentación de Iberoamérica. </a:t>
            </a:r>
            <a:r>
              <a:rPr lang="es-ES" sz="2200" i="1" dirty="0" err="1"/>
              <a:t>BiD</a:t>
            </a:r>
            <a:r>
              <a:rPr lang="es-ES" sz="2200" i="1" dirty="0"/>
              <a:t>: textos </a:t>
            </a:r>
            <a:r>
              <a:rPr lang="es-ES" sz="2200" i="1" dirty="0" err="1"/>
              <a:t>universitaris</a:t>
            </a:r>
            <a:r>
              <a:rPr lang="es-ES" sz="2200" i="1" dirty="0"/>
              <a:t> de </a:t>
            </a:r>
            <a:r>
              <a:rPr lang="es-ES" sz="2200" i="1" dirty="0" err="1"/>
              <a:t>biblioteconomia</a:t>
            </a:r>
            <a:r>
              <a:rPr lang="es-ES" sz="2200" i="1" dirty="0"/>
              <a:t> i </a:t>
            </a:r>
            <a:r>
              <a:rPr lang="es-ES" sz="2200" i="1" dirty="0" err="1"/>
              <a:t>documentació</a:t>
            </a:r>
            <a:r>
              <a:rPr lang="es-ES" sz="2200" i="1" dirty="0"/>
              <a:t>, </a:t>
            </a:r>
            <a:r>
              <a:rPr lang="es-ES" sz="2200" dirty="0"/>
              <a:t>51 (diciembre). https://doi.org/10.1344/BID2023.51.05</a:t>
            </a:r>
          </a:p>
          <a:p>
            <a:pPr>
              <a:lnSpc>
                <a:spcPct val="90000"/>
              </a:lnSpc>
            </a:pPr>
            <a:r>
              <a:rPr lang="es-ES" sz="2200" dirty="0"/>
              <a:t>Cascón-Katchadourian, J., Artigas, W., Arroyo-Machado, W., &amp; </a:t>
            </a:r>
            <a:r>
              <a:rPr lang="es-ES" sz="2200" dirty="0" err="1"/>
              <a:t>Guallar</a:t>
            </a:r>
            <a:r>
              <a:rPr lang="es-ES" sz="2200" dirty="0"/>
              <a:t>, J. (2024). Uso de las redes sociales por las revistas de alto impacto de Comunicación y Ciencias de la información. </a:t>
            </a:r>
            <a:r>
              <a:rPr lang="es-ES" sz="2200" i="1" dirty="0"/>
              <a:t>Revista Mediterránea de Comunicación, </a:t>
            </a:r>
            <a:r>
              <a:rPr lang="es-ES" sz="2200" dirty="0"/>
              <a:t>15(1), 19–38. https://doi.org/10.14198/MEDCOM.25487</a:t>
            </a:r>
          </a:p>
          <a:p>
            <a:pPr>
              <a:lnSpc>
                <a:spcPct val="90000"/>
              </a:lnSpc>
            </a:pPr>
            <a:r>
              <a:rPr lang="en-US" sz="2200" dirty="0" err="1"/>
              <a:t>Cascón</a:t>
            </a:r>
            <a:r>
              <a:rPr lang="en-US" sz="2200" dirty="0"/>
              <a:t>-Katchadourian, J., </a:t>
            </a:r>
            <a:r>
              <a:rPr lang="en-US" sz="2200" dirty="0" err="1"/>
              <a:t>Guallar</a:t>
            </a:r>
            <a:r>
              <a:rPr lang="en-US" sz="2200" dirty="0"/>
              <a:t>, J., &amp; Artigas. W. (2025). Social media analysis of high-impact </a:t>
            </a:r>
            <a:r>
              <a:rPr lang="es-ES" sz="2200" dirty="0" err="1"/>
              <a:t>Information</a:t>
            </a:r>
            <a:r>
              <a:rPr lang="es-ES" sz="2200" dirty="0"/>
              <a:t> and </a:t>
            </a:r>
            <a:r>
              <a:rPr lang="es-ES" sz="2200" dirty="0" err="1"/>
              <a:t>Communication</a:t>
            </a:r>
            <a:r>
              <a:rPr lang="es-ES" sz="2200" dirty="0"/>
              <a:t> </a:t>
            </a:r>
            <a:r>
              <a:rPr lang="es-ES" sz="2200" dirty="0" err="1"/>
              <a:t>journals</a:t>
            </a:r>
            <a:r>
              <a:rPr lang="es-ES" sz="2200" dirty="0"/>
              <a:t>: </a:t>
            </a:r>
            <a:r>
              <a:rPr lang="es-ES" sz="2200" dirty="0" err="1"/>
              <a:t>Adoption</a:t>
            </a:r>
            <a:r>
              <a:rPr lang="es-ES" sz="2200" dirty="0"/>
              <a:t>, use, and </a:t>
            </a:r>
            <a:r>
              <a:rPr lang="es-ES" sz="2200" dirty="0" err="1"/>
              <a:t>content</a:t>
            </a:r>
            <a:r>
              <a:rPr lang="es-ES" sz="2200" dirty="0"/>
              <a:t> </a:t>
            </a:r>
            <a:r>
              <a:rPr lang="es-ES" sz="2200" dirty="0" err="1"/>
              <a:t>curation</a:t>
            </a:r>
            <a:r>
              <a:rPr lang="es-ES" sz="2200" dirty="0"/>
              <a:t>. </a:t>
            </a:r>
            <a:r>
              <a:rPr lang="es-ES" sz="2200" i="1" dirty="0" err="1"/>
              <a:t>Publications</a:t>
            </a:r>
            <a:r>
              <a:rPr lang="es-ES" sz="2200" dirty="0"/>
              <a:t>, </a:t>
            </a:r>
            <a:r>
              <a:rPr lang="es-ES" sz="2200" i="1" dirty="0"/>
              <a:t>13</a:t>
            </a:r>
            <a:r>
              <a:rPr lang="es-ES" sz="2200" dirty="0"/>
              <a:t>(1). https://doi.org/10.3390/publications13010005</a:t>
            </a:r>
          </a:p>
          <a:p>
            <a:pPr>
              <a:lnSpc>
                <a:spcPct val="90000"/>
              </a:lnSpc>
            </a:pPr>
            <a:r>
              <a:rPr lang="es-ES" sz="2200" dirty="0" err="1"/>
              <a:t>Guallar</a:t>
            </a:r>
            <a:r>
              <a:rPr lang="es-ES" sz="2200" dirty="0"/>
              <a:t>, J. (2024). 25 recomendaciones para revistas científicas en redes sociales. En </a:t>
            </a:r>
            <a:r>
              <a:rPr lang="es-ES" sz="2200" i="1" dirty="0"/>
              <a:t>13º Congreso Internacional sobre Revistas Científicas CRECS</a:t>
            </a:r>
            <a:r>
              <a:rPr lang="es-ES" sz="2200" dirty="0"/>
              <a:t>, Arequipa, Perú, 10 mayo 2024. http://eprints.rclis.org/45758</a:t>
            </a:r>
          </a:p>
          <a:p>
            <a:pPr>
              <a:lnSpc>
                <a:spcPct val="90000"/>
              </a:lnSpc>
            </a:pPr>
            <a:r>
              <a:rPr lang="en-US" sz="2200" dirty="0" err="1"/>
              <a:t>Guallar</a:t>
            </a:r>
            <a:r>
              <a:rPr lang="en-US" sz="2200" dirty="0"/>
              <a:t>, J., Franch, P., </a:t>
            </a:r>
            <a:r>
              <a:rPr lang="en-US" sz="2200" dirty="0" err="1"/>
              <a:t>Boté</a:t>
            </a:r>
            <a:r>
              <a:rPr lang="en-US" sz="2200" dirty="0"/>
              <a:t>-Vericad, J.-J., &amp; Anton, L. (2022). How do legacy and digital media curate coronavirus content. An assessment of newsletters from the USA and four European </a:t>
            </a:r>
            <a:r>
              <a:rPr lang="es-ES" sz="2200" dirty="0" err="1"/>
              <a:t>countries</a:t>
            </a:r>
            <a:r>
              <a:rPr lang="es-ES" sz="2200" dirty="0"/>
              <a:t>. </a:t>
            </a:r>
            <a:r>
              <a:rPr lang="es-ES" sz="2200" i="1" dirty="0"/>
              <a:t>Profesional de la información, 31</a:t>
            </a:r>
            <a:r>
              <a:rPr lang="es-ES" sz="2200" dirty="0"/>
              <a:t>(3), e310318. https://doi.org/10.3145/epi.2022.may.18</a:t>
            </a:r>
          </a:p>
          <a:p>
            <a:pPr>
              <a:lnSpc>
                <a:spcPct val="90000"/>
              </a:lnSpc>
            </a:pPr>
            <a:r>
              <a:rPr lang="es-ES" sz="2200" dirty="0"/>
              <a:t>Sanagustín, E. (2017). </a:t>
            </a:r>
            <a:r>
              <a:rPr lang="es-ES" sz="2200" i="1" dirty="0"/>
              <a:t>Plan de contenidos en medios sociales. </a:t>
            </a:r>
            <a:r>
              <a:rPr lang="es-ES" sz="2200" dirty="0"/>
              <a:t>Editorial UOC.</a:t>
            </a:r>
            <a:endParaRPr lang="es-ES" altLang="es-ES" sz="2200" dirty="0">
              <a:latin typeface="Google Sans Text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7B641AED-BDBA-2668-5B33-FC3A13047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33D934-0AEC-F104-2086-0D109D4A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8D2FC1B-177E-3853-F3E9-8252C8D83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298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D45EE4-C4F0-4F72-B1C6-39F596D13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1936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C459BAD-4279-4A9D-B0C5-662C5F5E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4271284" y="-2747281"/>
            <a:ext cx="7532004" cy="14202228"/>
          </a:xfrm>
          <a:custGeom>
            <a:avLst/>
            <a:gdLst>
              <a:gd name="csX0" fmla="*/ 0 w 7532004"/>
              <a:gd name="csY0" fmla="*/ 7101114 h 14202228"/>
              <a:gd name="csX1" fmla="*/ 3766002 w 7532004"/>
              <a:gd name="csY1" fmla="*/ 0 h 14202228"/>
              <a:gd name="csX2" fmla="*/ 7532004 w 7532004"/>
              <a:gd name="csY2" fmla="*/ 7101114 h 14202228"/>
              <a:gd name="csX3" fmla="*/ 3766002 w 7532004"/>
              <a:gd name="csY3" fmla="*/ 14202228 h 14202228"/>
              <a:gd name="csX4" fmla="*/ 0 w 7532004"/>
              <a:gd name="csY4" fmla="*/ 7101114 h 1420222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532004" h="14202228" fill="none" extrusionOk="0">
                <a:moveTo>
                  <a:pt x="0" y="7101114"/>
                </a:moveTo>
                <a:cubicBezTo>
                  <a:pt x="194474" y="3112728"/>
                  <a:pt x="1960272" y="-82760"/>
                  <a:pt x="3766002" y="0"/>
                </a:cubicBezTo>
                <a:cubicBezTo>
                  <a:pt x="6511592" y="-89968"/>
                  <a:pt x="7124175" y="3086663"/>
                  <a:pt x="7532004" y="7101114"/>
                </a:cubicBezTo>
                <a:cubicBezTo>
                  <a:pt x="7295773" y="11063079"/>
                  <a:pt x="5743232" y="14452970"/>
                  <a:pt x="3766002" y="14202228"/>
                </a:cubicBezTo>
                <a:cubicBezTo>
                  <a:pt x="1864087" y="14440766"/>
                  <a:pt x="383498" y="11429205"/>
                  <a:pt x="0" y="7101114"/>
                </a:cubicBezTo>
                <a:close/>
              </a:path>
              <a:path w="7532004" h="14202228" stroke="0" extrusionOk="0">
                <a:moveTo>
                  <a:pt x="0" y="7101114"/>
                </a:moveTo>
                <a:cubicBezTo>
                  <a:pt x="-60675" y="3120835"/>
                  <a:pt x="1732465" y="89311"/>
                  <a:pt x="3766002" y="0"/>
                </a:cubicBezTo>
                <a:cubicBezTo>
                  <a:pt x="5359606" y="-346956"/>
                  <a:pt x="7581553" y="3524924"/>
                  <a:pt x="7532004" y="7101114"/>
                </a:cubicBezTo>
                <a:cubicBezTo>
                  <a:pt x="7200205" y="11056102"/>
                  <a:pt x="5630544" y="14181300"/>
                  <a:pt x="3766002" y="14202228"/>
                </a:cubicBezTo>
                <a:cubicBezTo>
                  <a:pt x="1568447" y="13920723"/>
                  <a:pt x="-280923" y="11016724"/>
                  <a:pt x="0" y="7101114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3743190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362A69-2A21-9CDF-C203-CCCEC112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392" y="2548128"/>
            <a:ext cx="10741152" cy="276886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8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MUCHAS GRACIAS POR SU ATENCIÓN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3AC0B6-8102-6983-FCDE-8112B535E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776" y="5804676"/>
            <a:ext cx="7644384" cy="124358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800" dirty="0">
                <a:solidFill>
                  <a:srgbClr val="FFFFFF"/>
                </a:solidFill>
              </a:rPr>
              <a:t>FIN</a:t>
            </a:r>
            <a:endParaRPr lang="en-US" sz="88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0953BC39-9D68-40BE-BF3C-5C4EB782A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8941" y="5564664"/>
            <a:ext cx="5658119" cy="24384"/>
          </a:xfrm>
          <a:custGeom>
            <a:avLst/>
            <a:gdLst>
              <a:gd name="csX0" fmla="*/ 0 w 5658119"/>
              <a:gd name="csY0" fmla="*/ 0 h 24384"/>
              <a:gd name="csX1" fmla="*/ 515518 w 5658119"/>
              <a:gd name="csY1" fmla="*/ 0 h 24384"/>
              <a:gd name="csX2" fmla="*/ 1087616 w 5658119"/>
              <a:gd name="csY2" fmla="*/ 0 h 24384"/>
              <a:gd name="csX3" fmla="*/ 1603134 w 5658119"/>
              <a:gd name="csY3" fmla="*/ 0 h 24384"/>
              <a:gd name="csX4" fmla="*/ 2288395 w 5658119"/>
              <a:gd name="csY4" fmla="*/ 0 h 24384"/>
              <a:gd name="csX5" fmla="*/ 2917075 w 5658119"/>
              <a:gd name="csY5" fmla="*/ 0 h 24384"/>
              <a:gd name="csX6" fmla="*/ 3545755 w 5658119"/>
              <a:gd name="csY6" fmla="*/ 0 h 24384"/>
              <a:gd name="csX7" fmla="*/ 4287597 w 5658119"/>
              <a:gd name="csY7" fmla="*/ 0 h 24384"/>
              <a:gd name="csX8" fmla="*/ 4972858 w 5658119"/>
              <a:gd name="csY8" fmla="*/ 0 h 24384"/>
              <a:gd name="csX9" fmla="*/ 5658119 w 5658119"/>
              <a:gd name="csY9" fmla="*/ 0 h 24384"/>
              <a:gd name="csX10" fmla="*/ 5658119 w 5658119"/>
              <a:gd name="csY10" fmla="*/ 24384 h 24384"/>
              <a:gd name="csX11" fmla="*/ 5199183 w 5658119"/>
              <a:gd name="csY11" fmla="*/ 24384 h 24384"/>
              <a:gd name="csX12" fmla="*/ 4683665 w 5658119"/>
              <a:gd name="csY12" fmla="*/ 24384 h 24384"/>
              <a:gd name="csX13" fmla="*/ 3998404 w 5658119"/>
              <a:gd name="csY13" fmla="*/ 24384 h 24384"/>
              <a:gd name="csX14" fmla="*/ 3256562 w 5658119"/>
              <a:gd name="csY14" fmla="*/ 24384 h 24384"/>
              <a:gd name="csX15" fmla="*/ 2684463 w 5658119"/>
              <a:gd name="csY15" fmla="*/ 24384 h 24384"/>
              <a:gd name="csX16" fmla="*/ 1942621 w 5658119"/>
              <a:gd name="csY16" fmla="*/ 24384 h 24384"/>
              <a:gd name="csX17" fmla="*/ 1427103 w 5658119"/>
              <a:gd name="csY17" fmla="*/ 24384 h 24384"/>
              <a:gd name="csX18" fmla="*/ 968167 w 5658119"/>
              <a:gd name="csY18" fmla="*/ 24384 h 24384"/>
              <a:gd name="csX19" fmla="*/ 0 w 5658119"/>
              <a:gd name="csY19" fmla="*/ 24384 h 24384"/>
              <a:gd name="csX20" fmla="*/ 0 w 5658119"/>
              <a:gd name="csY20" fmla="*/ 0 h 243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5658119" h="24384" fill="none" extrusionOk="0">
                <a:moveTo>
                  <a:pt x="0" y="0"/>
                </a:moveTo>
                <a:cubicBezTo>
                  <a:pt x="217630" y="-1731"/>
                  <a:pt x="268706" y="-8063"/>
                  <a:pt x="515518" y="0"/>
                </a:cubicBezTo>
                <a:cubicBezTo>
                  <a:pt x="762330" y="8063"/>
                  <a:pt x="892418" y="25115"/>
                  <a:pt x="1087616" y="0"/>
                </a:cubicBezTo>
                <a:cubicBezTo>
                  <a:pt x="1282814" y="-25115"/>
                  <a:pt x="1428322" y="-14041"/>
                  <a:pt x="1603134" y="0"/>
                </a:cubicBezTo>
                <a:cubicBezTo>
                  <a:pt x="1777946" y="14041"/>
                  <a:pt x="1971029" y="10311"/>
                  <a:pt x="2288395" y="0"/>
                </a:cubicBezTo>
                <a:cubicBezTo>
                  <a:pt x="2605761" y="-10311"/>
                  <a:pt x="2636544" y="-8970"/>
                  <a:pt x="2917075" y="0"/>
                </a:cubicBezTo>
                <a:cubicBezTo>
                  <a:pt x="3197606" y="8970"/>
                  <a:pt x="3407565" y="19617"/>
                  <a:pt x="3545755" y="0"/>
                </a:cubicBezTo>
                <a:cubicBezTo>
                  <a:pt x="3683945" y="-19617"/>
                  <a:pt x="3972222" y="11343"/>
                  <a:pt x="4287597" y="0"/>
                </a:cubicBezTo>
                <a:cubicBezTo>
                  <a:pt x="4602972" y="-11343"/>
                  <a:pt x="4785222" y="-1976"/>
                  <a:pt x="4972858" y="0"/>
                </a:cubicBezTo>
                <a:cubicBezTo>
                  <a:pt x="5160494" y="1976"/>
                  <a:pt x="5508111" y="110"/>
                  <a:pt x="5658119" y="0"/>
                </a:cubicBezTo>
                <a:cubicBezTo>
                  <a:pt x="5656974" y="7589"/>
                  <a:pt x="5658099" y="15704"/>
                  <a:pt x="5658119" y="24384"/>
                </a:cubicBezTo>
                <a:cubicBezTo>
                  <a:pt x="5457323" y="6593"/>
                  <a:pt x="5323377" y="41169"/>
                  <a:pt x="5199183" y="24384"/>
                </a:cubicBezTo>
                <a:cubicBezTo>
                  <a:pt x="5074989" y="7599"/>
                  <a:pt x="4896199" y="17741"/>
                  <a:pt x="4683665" y="24384"/>
                </a:cubicBezTo>
                <a:cubicBezTo>
                  <a:pt x="4471131" y="31027"/>
                  <a:pt x="4230696" y="-3136"/>
                  <a:pt x="3998404" y="24384"/>
                </a:cubicBezTo>
                <a:cubicBezTo>
                  <a:pt x="3766112" y="51904"/>
                  <a:pt x="3518097" y="38639"/>
                  <a:pt x="3256562" y="24384"/>
                </a:cubicBezTo>
                <a:cubicBezTo>
                  <a:pt x="2995027" y="10129"/>
                  <a:pt x="2884400" y="33590"/>
                  <a:pt x="2684463" y="24384"/>
                </a:cubicBezTo>
                <a:cubicBezTo>
                  <a:pt x="2484526" y="15178"/>
                  <a:pt x="2189622" y="13509"/>
                  <a:pt x="1942621" y="24384"/>
                </a:cubicBezTo>
                <a:cubicBezTo>
                  <a:pt x="1695620" y="35259"/>
                  <a:pt x="1541991" y="22001"/>
                  <a:pt x="1427103" y="24384"/>
                </a:cubicBezTo>
                <a:cubicBezTo>
                  <a:pt x="1312215" y="26767"/>
                  <a:pt x="1108632" y="12550"/>
                  <a:pt x="968167" y="24384"/>
                </a:cubicBezTo>
                <a:cubicBezTo>
                  <a:pt x="827702" y="36218"/>
                  <a:pt x="443889" y="22455"/>
                  <a:pt x="0" y="24384"/>
                </a:cubicBezTo>
                <a:cubicBezTo>
                  <a:pt x="-79" y="18683"/>
                  <a:pt x="1011" y="10320"/>
                  <a:pt x="0" y="0"/>
                </a:cubicBezTo>
                <a:close/>
              </a:path>
              <a:path w="5658119" h="24384" stroke="0" extrusionOk="0">
                <a:moveTo>
                  <a:pt x="0" y="0"/>
                </a:moveTo>
                <a:cubicBezTo>
                  <a:pt x="279506" y="21877"/>
                  <a:pt x="326191" y="5414"/>
                  <a:pt x="572099" y="0"/>
                </a:cubicBezTo>
                <a:cubicBezTo>
                  <a:pt x="818007" y="-5414"/>
                  <a:pt x="838624" y="13457"/>
                  <a:pt x="1031035" y="0"/>
                </a:cubicBezTo>
                <a:cubicBezTo>
                  <a:pt x="1223446" y="-13457"/>
                  <a:pt x="1616249" y="31784"/>
                  <a:pt x="1772877" y="0"/>
                </a:cubicBezTo>
                <a:cubicBezTo>
                  <a:pt x="1929505" y="-31784"/>
                  <a:pt x="2222753" y="20167"/>
                  <a:pt x="2344976" y="0"/>
                </a:cubicBezTo>
                <a:cubicBezTo>
                  <a:pt x="2467199" y="-20167"/>
                  <a:pt x="2634250" y="-3020"/>
                  <a:pt x="2917075" y="0"/>
                </a:cubicBezTo>
                <a:cubicBezTo>
                  <a:pt x="3199900" y="3020"/>
                  <a:pt x="3420730" y="-12986"/>
                  <a:pt x="3658917" y="0"/>
                </a:cubicBezTo>
                <a:cubicBezTo>
                  <a:pt x="3897104" y="12986"/>
                  <a:pt x="4067609" y="-6875"/>
                  <a:pt x="4174434" y="0"/>
                </a:cubicBezTo>
                <a:cubicBezTo>
                  <a:pt x="4281259" y="6875"/>
                  <a:pt x="4697008" y="620"/>
                  <a:pt x="4916277" y="0"/>
                </a:cubicBezTo>
                <a:cubicBezTo>
                  <a:pt x="5135546" y="-620"/>
                  <a:pt x="5318413" y="-15131"/>
                  <a:pt x="5658119" y="0"/>
                </a:cubicBezTo>
                <a:cubicBezTo>
                  <a:pt x="5656935" y="11365"/>
                  <a:pt x="5658255" y="17021"/>
                  <a:pt x="5658119" y="24384"/>
                </a:cubicBezTo>
                <a:cubicBezTo>
                  <a:pt x="5438390" y="28491"/>
                  <a:pt x="5214565" y="24088"/>
                  <a:pt x="5029439" y="24384"/>
                </a:cubicBezTo>
                <a:cubicBezTo>
                  <a:pt x="4844313" y="24680"/>
                  <a:pt x="4650824" y="19904"/>
                  <a:pt x="4457340" y="24384"/>
                </a:cubicBezTo>
                <a:cubicBezTo>
                  <a:pt x="4263856" y="28864"/>
                  <a:pt x="3966037" y="15013"/>
                  <a:pt x="3715498" y="24384"/>
                </a:cubicBezTo>
                <a:cubicBezTo>
                  <a:pt x="3464959" y="33755"/>
                  <a:pt x="3144694" y="26878"/>
                  <a:pt x="2973656" y="24384"/>
                </a:cubicBezTo>
                <a:cubicBezTo>
                  <a:pt x="2802618" y="21890"/>
                  <a:pt x="2633274" y="10798"/>
                  <a:pt x="2458138" y="24384"/>
                </a:cubicBezTo>
                <a:cubicBezTo>
                  <a:pt x="2283002" y="37970"/>
                  <a:pt x="2100258" y="50823"/>
                  <a:pt x="1829458" y="24384"/>
                </a:cubicBezTo>
                <a:cubicBezTo>
                  <a:pt x="1558658" y="-2055"/>
                  <a:pt x="1445208" y="50073"/>
                  <a:pt x="1087616" y="24384"/>
                </a:cubicBezTo>
                <a:cubicBezTo>
                  <a:pt x="730024" y="-1305"/>
                  <a:pt x="439410" y="3374"/>
                  <a:pt x="0" y="24384"/>
                </a:cubicBezTo>
                <a:cubicBezTo>
                  <a:pt x="-173" y="18196"/>
                  <a:pt x="1124" y="11456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1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F73022-817B-0493-86B9-90C349BC1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905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4590</TotalTime>
  <Words>912</Words>
  <Application>Microsoft Office PowerPoint</Application>
  <PresentationFormat>Personalizado</PresentationFormat>
  <Paragraphs>69</Paragraphs>
  <Slides>26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Aptos</vt:lpstr>
      <vt:lpstr>Arial</vt:lpstr>
      <vt:lpstr>Calibri</vt:lpstr>
      <vt:lpstr>Google Sans Text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EJEMPLOS DE BUENAS PRÁCTICAS: EXTRACTAR</vt:lpstr>
      <vt:lpstr>EJEMPLOS DE BUENAS PRÁCTICAS: RETITULAR</vt:lpstr>
      <vt:lpstr>EJEMPLOS DE BUENAS PRÁCTICAS: RESUMIR</vt:lpstr>
      <vt:lpstr>EJEMPLOS DE BUENAS PRÁCTICAS: COMENTAR</vt:lpstr>
      <vt:lpstr>EJEMPLOS DE BUENAS PRÁCTICAS: CITAR</vt:lpstr>
      <vt:lpstr>EJEMPLOS DE BUENAS PRÁCTICAS: NÚMERO ACTUAL</vt:lpstr>
      <vt:lpstr>EJEMPLOS DE BUENAS PRÁCTICAS: NÚMEROS ANTERIORES</vt:lpstr>
      <vt:lpstr>EJEMPLOS DE BUENAS PRÁCTICAS: OTROS TEMAS</vt:lpstr>
      <vt:lpstr>Recomendaciones prácticas</vt:lpstr>
      <vt:lpstr>Recomendaciones prácticas</vt:lpstr>
      <vt:lpstr>Conclusiones</vt:lpstr>
      <vt:lpstr>Conclusiones</vt:lpstr>
      <vt:lpstr>Conclusiones</vt:lpstr>
      <vt:lpstr>Bibliografía</vt:lpstr>
      <vt:lpstr>MUCHAS GRACIAS POR SU ATENCIÓN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Jesús Cascon Katchadourian</dc:creator>
  <cp:lastModifiedBy>Jesús Cascon Katchadourian</cp:lastModifiedBy>
  <cp:revision>17</cp:revision>
  <dcterms:created xsi:type="dcterms:W3CDTF">2006-08-16T00:00:00Z</dcterms:created>
  <dcterms:modified xsi:type="dcterms:W3CDTF">2026-05-06T12:41:55Z</dcterms:modified>
</cp:coreProperties>
</file>